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5"/>
  </p:notesMasterIdLst>
  <p:handoutMasterIdLst>
    <p:handoutMasterId r:id="rId6"/>
  </p:handoutMasterIdLst>
  <p:sldIdLst>
    <p:sldId id="257" r:id="rId2"/>
    <p:sldId id="260" r:id="rId3"/>
    <p:sldId id="261" r:id="rId4"/>
  </p:sldIdLst>
  <p:sldSz cx="12192000" cy="6858000"/>
  <p:notesSz cx="6858000" cy="9144000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59574-268B-406F-9B95-D0360612A6B1}" v="7" dt="2021-11-10T12:32:17.6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9525" autoAdjust="0"/>
  </p:normalViewPr>
  <p:slideViewPr>
    <p:cSldViewPr snapToGrid="0">
      <p:cViewPr varScale="1">
        <p:scale>
          <a:sx n="60" d="100"/>
          <a:sy n="60" d="100"/>
        </p:scale>
        <p:origin x="8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3088857-E446-4E2F-9544-DD49A5B82D6A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C473704-E3FD-48BA-88B2-43746529AA50}" type="datetime1">
              <a:rPr lang="sv-SE" smtClean="0"/>
              <a:t>2021-11-30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/>
              <a:t>Klicka för att redigera format för bakgrundstext</a:t>
            </a:r>
            <a:endParaRPr lang="en-US"/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C473704-E3FD-48BA-88B2-43746529AA50}" type="datetime1">
              <a:rPr lang="sv-SE" smtClean="0"/>
              <a:t>2021-11-30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/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C473704-E3FD-48BA-88B2-43746529AA50}" type="datetime1">
              <a:rPr lang="sv-SE" smtClean="0"/>
              <a:t>2021-11-30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55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/>
          </a:p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C473704-E3FD-48BA-88B2-43746529AA50}" type="datetime1">
              <a:rPr lang="sv-SE" smtClean="0"/>
              <a:t>2021-11-30</a:t>
            </a:fld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C2B151B-D7D1-48E5-8230-5AADBC794F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8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sv-SE"/>
              <a:t>Klicka här för att ändra mall för underrubrikformat</a:t>
            </a:r>
            <a:endParaRPr lang="en-US" dirty="0"/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B43BF2-CBB9-45F3-A2CB-D37CE07FE672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471099-BB42-439C-BEE4-7ED2199C5226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ulär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Lodrät rubrik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Platshållare 2 för vertikal text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C28A88-5F62-47A2-9F7A-E5733953F0F1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6122F7-A223-4841-B71E-69B17F6345A6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sv-se" dirty="0"/>
              <a:t>Klicka här för att 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cxnSp>
        <p:nvCxnSpPr>
          <p:cNvPr id="9" name="Rak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588812-D55C-436B-8039-7F9A33CEEE8B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EFBF10-9DAE-49A8-AD3F-84D981C469B0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E3C28E-D468-4B6A-9A84-8BE737A0761D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D9EC9-01D6-43F0-B556-0EE8828A0E30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ulär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859419-040B-4117-9899-E60EFA353E4C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sv-se" dirty="0"/>
              <a:t>Klicka här för att ändra format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sv-SE"/>
              <a:t>Klicka här för att ändra format på bakgrundstexten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02A6168A-80C7-4C9F-B477-4B95CBCCAA9F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latshållare för bild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24236320-1B94-4393-9E12-861A00FDD1BE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sv-se"/>
              <a:t>Redigera format för bakgrundstext</a:t>
            </a:r>
          </a:p>
          <a:p>
            <a:pPr lvl="1" rtl="0"/>
            <a:r>
              <a:rPr lang="sv-se"/>
              <a:t>Nivå två</a:t>
            </a:r>
          </a:p>
          <a:p>
            <a:pPr lvl="2" rtl="0"/>
            <a:r>
              <a:rPr lang="sv-se"/>
              <a:t>Nivå tre</a:t>
            </a:r>
          </a:p>
          <a:p>
            <a:pPr lvl="3" rtl="0"/>
            <a:r>
              <a:rPr lang="sv-se"/>
              <a:t>Nivå fyra</a:t>
            </a:r>
          </a:p>
          <a:p>
            <a:pPr lvl="4" rtl="0"/>
            <a:r>
              <a:rPr lang="sv-se"/>
              <a:t>Nivå fem</a:t>
            </a:r>
            <a:endParaRPr lang="en-US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FBB83543-FA39-49AA-A360-A6B4252715DC}" type="datetime1">
              <a:rPr lang="sv-SE" smtClean="0"/>
              <a:t>2021-11-30</a:t>
            </a:fld>
            <a:endParaRPr lang="en-US" dirty="0"/>
          </a:p>
        </p:txBody>
      </p:sp>
      <p:sp>
        <p:nvSpPr>
          <p:cNvPr id="5" name="Platshållare 4 för sidfot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Rak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psala.se/contentassets/cb175c86b55f4e5f8651cae5f7e3105e/guide-funktionsnedsatta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ktangulär 21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Autofit/>
          </a:bodyPr>
          <a:lstStyle/>
          <a:p>
            <a:pPr rtl="0"/>
            <a:r>
              <a:rPr lang="sv-SE" sz="4000" dirty="0"/>
              <a:t>Vad händer i Funktionsrätt Uppsala?</a:t>
            </a:r>
            <a:endParaRPr lang="sv-se" sz="4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 rtlCol="0">
            <a:normAutofit fontScale="92500" lnSpcReduction="10000"/>
          </a:bodyPr>
          <a:lstStyle/>
          <a:p>
            <a:r>
              <a:rPr lang="sv-SE" sz="2000" i="1" dirty="0"/>
              <a:t>”ge människor med funktionsnedsättning full delaktighet och jämlikhet på samhällets alla områden”</a:t>
            </a:r>
          </a:p>
        </p:txBody>
      </p:sp>
      <p:cxnSp>
        <p:nvCxnSpPr>
          <p:cNvPr id="24" name="Rak 23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objekt 4">
            <a:extLst>
              <a:ext uri="{FF2B5EF4-FFF2-40B4-BE49-F238E27FC236}">
                <a16:creationId xmlns:a16="http://schemas.microsoft.com/office/drawing/2014/main" id="{67E81952-9F98-4B34-A18C-A9EF1A965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929" y="2773704"/>
            <a:ext cx="3991894" cy="131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214321-7FA7-4CB3-BDFD-03F4C7BB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>
                <a:solidFill>
                  <a:schemeClr val="tx1"/>
                </a:solidFill>
              </a:rPr>
              <a:t>Enkät om tillgänglighet</a:t>
            </a:r>
            <a:endParaRPr lang="sv-SE" sz="4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843E3E-A7A4-493C-8008-5453E7FA2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15944" y="2241021"/>
            <a:ext cx="4639736" cy="374819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sv-SE" sz="1800" dirty="0"/>
              <a:t>Generellt:</a:t>
            </a:r>
            <a:endParaRPr lang="sv-SE" sz="1800" i="1" dirty="0"/>
          </a:p>
          <a:p>
            <a:pPr marL="201168" lvl="1" indent="0">
              <a:buNone/>
            </a:pPr>
            <a:r>
              <a:rPr lang="sv-SE" sz="1800" i="1" dirty="0"/>
              <a:t>”Många trafikljus slår om för snabbt. Jag hinner inte över gatan.”</a:t>
            </a:r>
          </a:p>
          <a:p>
            <a:pPr marL="201168" lvl="1" indent="0">
              <a:buNone/>
            </a:pPr>
            <a:endParaRPr lang="sv-SE" sz="1800" i="1" dirty="0"/>
          </a:p>
          <a:p>
            <a:pPr marL="201168" lvl="1" indent="0">
              <a:buNone/>
            </a:pPr>
            <a:r>
              <a:rPr lang="sv-SE" sz="1800" i="1" dirty="0"/>
              <a:t>”Omöjligt att ta sig fram överallt där dom byggt ut caféerna på trottoarerna.”</a:t>
            </a:r>
          </a:p>
          <a:p>
            <a:pPr marL="201168" lvl="1" indent="0">
              <a:buNone/>
            </a:pPr>
            <a:endParaRPr lang="sv-SE" sz="1800" i="1" dirty="0"/>
          </a:p>
          <a:p>
            <a:pPr marL="201168" lvl="1" indent="0">
              <a:buNone/>
            </a:pPr>
            <a:r>
              <a:rPr lang="sv-SE" sz="1800" i="1" dirty="0"/>
              <a:t>”Dörrar och hissdörrar på kommunhuset vid stationen stängs för snabbt. Man kan </a:t>
            </a:r>
            <a:r>
              <a:rPr lang="sv-SE" sz="1800" i="1" dirty="0" err="1"/>
              <a:t>hanma</a:t>
            </a:r>
            <a:r>
              <a:rPr lang="sv-SE" sz="1800" i="1" dirty="0"/>
              <a:t> i kläm.”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b="1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E0A639-0F1A-467E-AE2C-371C559C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07996" y="6492875"/>
            <a:ext cx="2584850" cy="365125"/>
          </a:xfrm>
        </p:spPr>
        <p:txBody>
          <a:bodyPr/>
          <a:lstStyle/>
          <a:p>
            <a:pPr rtl="0"/>
            <a:r>
              <a:rPr lang="sv-SE" dirty="0"/>
              <a:t>Michael Jestin, ombudsman</a:t>
            </a:r>
          </a:p>
          <a:p>
            <a:pPr rtl="0"/>
            <a:r>
              <a:rPr lang="en-US" dirty="0" err="1"/>
              <a:t>Funktionsrätt</a:t>
            </a:r>
            <a:r>
              <a:rPr lang="en-US" dirty="0"/>
              <a:t> Uppsala </a:t>
            </a:r>
            <a:r>
              <a:rPr lang="en-US" dirty="0" err="1"/>
              <a:t>kommun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A4633C0-DD50-4733-8D74-A237EB76A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6631" y="129912"/>
            <a:ext cx="1646214" cy="540474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2ADAA8F-525C-4DA8-BE16-5BFE7846F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241021"/>
            <a:ext cx="4639736" cy="3748194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sv-SE" sz="2000" dirty="0"/>
              <a:t>Om centrum:</a:t>
            </a:r>
            <a:endParaRPr lang="sv-SE" sz="2000" i="1" dirty="0"/>
          </a:p>
          <a:p>
            <a:pPr marL="201168" lvl="1" indent="0">
              <a:buNone/>
            </a:pPr>
            <a:r>
              <a:rPr lang="sv-SE" sz="2000" i="1" dirty="0"/>
              <a:t>”Jag går inte på gågatan. Det är för rörigt och stressigt.”</a:t>
            </a:r>
          </a:p>
          <a:p>
            <a:pPr marL="201168" lvl="1" indent="0">
              <a:buNone/>
            </a:pPr>
            <a:endParaRPr lang="sv-SE" sz="2000" i="1" dirty="0"/>
          </a:p>
          <a:p>
            <a:pPr marL="201168" lvl="1" indent="0">
              <a:buNone/>
            </a:pPr>
            <a:r>
              <a:rPr lang="sv-SE" sz="2000" i="1" dirty="0"/>
              <a:t>”Jag avskyr </a:t>
            </a:r>
            <a:r>
              <a:rPr lang="sv-SE" sz="2000" i="1" dirty="0" err="1"/>
              <a:t>gåfartsområdet</a:t>
            </a:r>
            <a:r>
              <a:rPr lang="sv-SE" sz="2000" i="1" dirty="0"/>
              <a:t>,  blir stressad av alla trafikanter och trottoarkanter.”</a:t>
            </a:r>
          </a:p>
          <a:p>
            <a:pPr marL="201168" lvl="1" indent="0">
              <a:buNone/>
            </a:pPr>
            <a:endParaRPr lang="sv-SE" sz="2000" i="1" dirty="0"/>
          </a:p>
          <a:p>
            <a:pPr marL="201168" lvl="1" indent="0">
              <a:buNone/>
            </a:pPr>
            <a:r>
              <a:rPr lang="sv-SE" sz="2000" i="1" dirty="0"/>
              <a:t>”Använder aldrig Islandsbron. För mycket trafik.”</a:t>
            </a:r>
          </a:p>
        </p:txBody>
      </p:sp>
    </p:spTree>
    <p:extLst>
      <p:ext uri="{BB962C8B-B14F-4D97-AF65-F5344CB8AC3E}">
        <p14:creationId xmlns:p14="http://schemas.microsoft.com/office/powerpoint/2010/main" val="195402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214321-7FA7-4CB3-BDFD-03F4C7BB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dirty="0">
                <a:solidFill>
                  <a:schemeClr val="tx1"/>
                </a:solidFill>
              </a:rPr>
              <a:t>Studiecirkel: </a:t>
            </a:r>
            <a:r>
              <a:rPr lang="sv-se" sz="4800" i="1" dirty="0">
                <a:solidFill>
                  <a:schemeClr val="tx1"/>
                </a:solidFill>
              </a:rPr>
              <a:t>Lär dig söka insats via </a:t>
            </a:r>
            <a:r>
              <a:rPr lang="sv-se" sz="4800" i="1" dirty="0" err="1">
                <a:solidFill>
                  <a:schemeClr val="tx1"/>
                </a:solidFill>
              </a:rPr>
              <a:t>SoL</a:t>
            </a:r>
            <a:r>
              <a:rPr lang="sv-se" sz="4800" i="1" dirty="0">
                <a:solidFill>
                  <a:schemeClr val="tx1"/>
                </a:solidFill>
              </a:rPr>
              <a:t> och LSS</a:t>
            </a:r>
            <a:endParaRPr lang="sv-SE" sz="4800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843E3E-A7A4-493C-8008-5453E7FA2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15944" y="2241021"/>
            <a:ext cx="4639736" cy="374819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har gått igenom IBIC (individens behov i centrum).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Ingen grund för personkretsbedömningen finns. Neuro-representant har lyft problematiken med degenerativa sjukdomar. Diskussion även kring gränslandet mellan personkrets 1 och 2 samt diagnoser som kan finnas i båda grupper.</a:t>
            </a:r>
            <a:endParaRPr lang="sv-SE" b="1" dirty="0"/>
          </a:p>
          <a:p>
            <a:pPr marL="0" indent="0">
              <a:buNone/>
            </a:pPr>
            <a:r>
              <a:rPr lang="sv-SE" b="1" dirty="0"/>
              <a:t>Genomgång av kommunens </a:t>
            </a:r>
            <a:r>
              <a:rPr lang="sv-SE" b="1" i="1" dirty="0"/>
              <a:t>Guide till dig med funktionsnedsättning? </a:t>
            </a:r>
            <a:r>
              <a:rPr lang="sv-SE" sz="1000" dirty="0">
                <a:hlinkClick r:id="rId3"/>
              </a:rPr>
              <a:t>https://www.uppsala.se/contentassets/cb175c86b55f4e5f8651cae5f7e3105e/guide-funktionsnedsatta.pdf</a:t>
            </a:r>
            <a:r>
              <a:rPr lang="sv-SE" sz="1000" dirty="0"/>
              <a:t> </a:t>
            </a:r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E0A639-0F1A-467E-AE2C-371C559C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07996" y="6492875"/>
            <a:ext cx="2584850" cy="365125"/>
          </a:xfrm>
        </p:spPr>
        <p:txBody>
          <a:bodyPr/>
          <a:lstStyle/>
          <a:p>
            <a:pPr rtl="0"/>
            <a:r>
              <a:rPr lang="sv-SE" dirty="0"/>
              <a:t>Michael Jestin, ombudsman</a:t>
            </a:r>
          </a:p>
          <a:p>
            <a:pPr rtl="0"/>
            <a:r>
              <a:rPr lang="en-US" dirty="0" err="1"/>
              <a:t>Funktionsrätt</a:t>
            </a:r>
            <a:r>
              <a:rPr lang="en-US" dirty="0"/>
              <a:t> Uppsala </a:t>
            </a:r>
            <a:r>
              <a:rPr lang="en-US" dirty="0" err="1"/>
              <a:t>kommun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A4633C0-DD50-4733-8D74-A237EB76A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6631" y="129912"/>
            <a:ext cx="1646214" cy="540474"/>
          </a:xfrm>
          <a:prstGeom prst="rect">
            <a:avLst/>
          </a:prstGeom>
        </p:spPr>
      </p:pic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42ADAA8F-525C-4DA8-BE16-5BFE7846F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241021"/>
            <a:ext cx="4639736" cy="3748194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LSS grundläggande principer, även kallt LSS värdegrund uttrycks i §§ 5-7 LSS, står förklarade i propositionen.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Deltagare delar med sig av erfarenheter.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Klagomål till IVO som gått igenom.</a:t>
            </a: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01446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Anpassat 1">
      <a:dk1>
        <a:srgbClr val="000000"/>
      </a:dk1>
      <a:lt1>
        <a:srgbClr val="FFFFFF"/>
      </a:lt1>
      <a:dk2>
        <a:srgbClr val="B3BBBE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070_TF56160789" id="{610E5D4D-6B7D-4B53-B326-89F06DCE705D}" vid="{88E9E427-61F1-4993-AA0D-861A0B8D1E8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{3F49AA42-F889-4545-89F8-0FC1F2281049}tf56160789_win32</Template>
  <TotalTime>2118</TotalTime>
  <Words>241</Words>
  <Application>Microsoft Office PowerPoint</Application>
  <PresentationFormat>Bredbild</PresentationFormat>
  <Paragraphs>32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Bookman Old Style</vt:lpstr>
      <vt:lpstr>Calibri</vt:lpstr>
      <vt:lpstr>Franklin Gothic Book</vt:lpstr>
      <vt:lpstr>Wingdings</vt:lpstr>
      <vt:lpstr>1_RetrospectVTI</vt:lpstr>
      <vt:lpstr>Vad händer i Funktionsrätt Uppsala?</vt:lpstr>
      <vt:lpstr>Enkät om tillgänglighet</vt:lpstr>
      <vt:lpstr>Studiecirkel: Lär dig söka insats via SoL och LSS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Framkomlighet för personer med funktionsnedsättning i Uppsala</dc:title>
  <dc:creator>Michael Jestin</dc:creator>
  <cp:lastModifiedBy>Berglund Lena</cp:lastModifiedBy>
  <cp:revision>8</cp:revision>
  <dcterms:created xsi:type="dcterms:W3CDTF">2020-11-16T14:28:46Z</dcterms:created>
  <dcterms:modified xsi:type="dcterms:W3CDTF">2021-11-30T14:04:21Z</dcterms:modified>
</cp:coreProperties>
</file>