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1" r:id="rId4"/>
    <p:sldId id="260" r:id="rId5"/>
    <p:sldId id="262" r:id="rId6"/>
    <p:sldId id="263" r:id="rId7"/>
    <p:sldId id="269" r:id="rId8"/>
    <p:sldId id="267" r:id="rId9"/>
    <p:sldId id="265" r:id="rId10"/>
    <p:sldId id="266" r:id="rId11"/>
    <p:sldId id="268" r:id="rId12"/>
  </p:sldIdLst>
  <p:sldSz cx="9144000" cy="6858000" type="screen4x3"/>
  <p:notesSz cx="6799263" cy="992981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66976" autoAdjust="0"/>
  </p:normalViewPr>
  <p:slideViewPr>
    <p:cSldViewPr>
      <p:cViewPr>
        <p:scale>
          <a:sx n="53" d="100"/>
          <a:sy n="53" d="100"/>
        </p:scale>
        <p:origin x="-185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4E0A01-6AE5-40CF-883F-737D1D29C79A}" type="datetimeFigureOut">
              <a:rPr lang="sv-SE" smtClean="0"/>
              <a:pPr/>
              <a:t>2017-12-08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5CAA48-719C-433A-9086-8853EAFBAB8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8904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smtClean="0">
                <a:latin typeface="GillSans" pitchFamily="34" charset="0"/>
              </a:rPr>
              <a:t>Fyrishov är Sveriges mest besökta arena och ett av de största besöksmålen i landet, med ca 1,6 miljoner besökare per år.</a:t>
            </a:r>
            <a:br>
              <a:rPr lang="sv-SE" dirty="0" smtClean="0">
                <a:latin typeface="GillSans" pitchFamily="34" charset="0"/>
              </a:rPr>
            </a:br>
            <a:endParaRPr lang="sv-SE" dirty="0" smtClean="0">
              <a:latin typeface="GillSans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smtClean="0">
                <a:latin typeface="GillSans" pitchFamily="34" charset="0"/>
              </a:rPr>
              <a:t>Arenan håller öppet alla dagar året runt med ett stort utbud av idrott- och fritidsaktiviteter för en rad olika målgrupper. Här möts bland annat nybörjare, motionär och elit, seniorer och babysimmare, familjer, konferensgäster och mässbesökare.</a:t>
            </a:r>
            <a:br>
              <a:rPr lang="sv-SE" dirty="0" smtClean="0">
                <a:latin typeface="GillSans" pitchFamily="34" charset="0"/>
              </a:rPr>
            </a:br>
            <a:endParaRPr lang="sv-SE" dirty="0" smtClean="0">
              <a:latin typeface="GillSans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smtClean="0">
                <a:latin typeface="GillSans" pitchFamily="34" charset="0"/>
              </a:rPr>
              <a:t>Verksamheten består av bad, idrott och event och folkhälsa står i centrum.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CAA48-719C-433A-9086-8853EAFBAB8B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65332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CAA48-719C-433A-9086-8853EAFBAB8B}" type="slidenum">
              <a:rPr lang="sv-SE" smtClean="0"/>
              <a:pPr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11683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D538C-1470-4729-9126-08A81C55FE18}" type="datetimeFigureOut">
              <a:rPr lang="sv-SE" smtClean="0"/>
              <a:pPr/>
              <a:t>2017-12-08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9DB6-7C22-447B-9814-ED9588D551C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D538C-1470-4729-9126-08A81C55FE18}" type="datetimeFigureOut">
              <a:rPr lang="sv-SE" smtClean="0"/>
              <a:pPr/>
              <a:t>2017-12-08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9DB6-7C22-447B-9814-ED9588D551C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D538C-1470-4729-9126-08A81C55FE18}" type="datetimeFigureOut">
              <a:rPr lang="sv-SE" smtClean="0"/>
              <a:pPr/>
              <a:t>2017-12-08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9DB6-7C22-447B-9814-ED9588D551C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D538C-1470-4729-9126-08A81C55FE18}" type="datetimeFigureOut">
              <a:rPr lang="sv-SE" smtClean="0"/>
              <a:pPr/>
              <a:t>2017-12-08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9DB6-7C22-447B-9814-ED9588D551C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D538C-1470-4729-9126-08A81C55FE18}" type="datetimeFigureOut">
              <a:rPr lang="sv-SE" smtClean="0"/>
              <a:pPr/>
              <a:t>2017-12-08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9DB6-7C22-447B-9814-ED9588D551C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D538C-1470-4729-9126-08A81C55FE18}" type="datetimeFigureOut">
              <a:rPr lang="sv-SE" smtClean="0"/>
              <a:pPr/>
              <a:t>2017-12-08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9DB6-7C22-447B-9814-ED9588D551C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D538C-1470-4729-9126-08A81C55FE18}" type="datetimeFigureOut">
              <a:rPr lang="sv-SE" smtClean="0"/>
              <a:pPr/>
              <a:t>2017-12-08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9DB6-7C22-447B-9814-ED9588D551C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D538C-1470-4729-9126-08A81C55FE18}" type="datetimeFigureOut">
              <a:rPr lang="sv-SE" smtClean="0"/>
              <a:pPr/>
              <a:t>2017-12-08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9DB6-7C22-447B-9814-ED9588D551C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D538C-1470-4729-9126-08A81C55FE18}" type="datetimeFigureOut">
              <a:rPr lang="sv-SE" smtClean="0"/>
              <a:pPr/>
              <a:t>2017-12-08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9DB6-7C22-447B-9814-ED9588D551C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D538C-1470-4729-9126-08A81C55FE18}" type="datetimeFigureOut">
              <a:rPr lang="sv-SE" smtClean="0"/>
              <a:pPr/>
              <a:t>2017-12-08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9DB6-7C22-447B-9814-ED9588D551C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D538C-1470-4729-9126-08A81C55FE18}" type="datetimeFigureOut">
              <a:rPr lang="sv-SE" smtClean="0"/>
              <a:pPr/>
              <a:t>2017-12-08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9DB6-7C22-447B-9814-ED9588D551C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D538C-1470-4729-9126-08A81C55FE18}" type="datetimeFigureOut">
              <a:rPr lang="sv-SE" smtClean="0"/>
              <a:pPr/>
              <a:t>2017-12-08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F9DB6-7C22-447B-9814-ED9588D551CB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yrishov.se/" TargetMode="External"/><Relationship Id="rId2" Type="http://schemas.openxmlformats.org/officeDocument/2006/relationships/hyperlink" Target="mailto:claes.enskar@fyrishov.s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4760753"/>
              </p:ext>
            </p:extLst>
          </p:nvPr>
        </p:nvGraphicFramePr>
        <p:xfrm>
          <a:off x="539552" y="332656"/>
          <a:ext cx="7854481" cy="55446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Acrobat Document" r:id="rId3" imgW="9075279" imgH="6415976" progId="AcroExch.Document.DC">
                  <p:embed/>
                </p:oleObj>
              </mc:Choice>
              <mc:Fallback>
                <p:oleObj name="Acrobat Document" r:id="rId3" imgW="9075279" imgH="6415976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2" y="332656"/>
                        <a:ext cx="7854481" cy="55446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Ellips 8"/>
          <p:cNvSpPr/>
          <p:nvPr/>
        </p:nvSpPr>
        <p:spPr>
          <a:xfrm>
            <a:off x="1115616" y="1628800"/>
            <a:ext cx="2160240" cy="27363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dirty="0" smtClean="0">
                <a:solidFill>
                  <a:schemeClr val="tx1"/>
                </a:solidFill>
              </a:rPr>
              <a:t>1</a:t>
            </a:r>
            <a:endParaRPr lang="sv-SE" sz="3200" dirty="0">
              <a:solidFill>
                <a:schemeClr val="tx1"/>
              </a:solidFill>
            </a:endParaRPr>
          </a:p>
        </p:txBody>
      </p:sp>
      <p:sp>
        <p:nvSpPr>
          <p:cNvPr id="10" name="Ellips 9"/>
          <p:cNvSpPr/>
          <p:nvPr/>
        </p:nvSpPr>
        <p:spPr>
          <a:xfrm>
            <a:off x="2738534" y="2083362"/>
            <a:ext cx="4065713" cy="184969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Rubrik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Innehåll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400189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Claes Enskär, Utvecklingschef Nya Fyrishov</a:t>
            </a:r>
          </a:p>
          <a:p>
            <a:pPr marL="0" indent="0">
              <a:buNone/>
            </a:pPr>
            <a:r>
              <a:rPr lang="sv-SE" dirty="0" smtClean="0">
                <a:hlinkClick r:id="rId2"/>
              </a:rPr>
              <a:t>claes.enskar@fyrishov.se</a:t>
            </a:r>
            <a:r>
              <a:rPr lang="sv-SE" dirty="0" smtClean="0"/>
              <a:t> </a:t>
            </a:r>
          </a:p>
          <a:p>
            <a:pPr marL="0" indent="0">
              <a:buNone/>
            </a:pPr>
            <a:r>
              <a:rPr lang="sv-SE" dirty="0" smtClean="0"/>
              <a:t>018-727 49 61</a:t>
            </a:r>
            <a:endParaRPr lang="sv-SE" dirty="0"/>
          </a:p>
          <a:p>
            <a:pPr marL="0" indent="0">
              <a:buNone/>
            </a:pPr>
            <a:r>
              <a:rPr lang="sv-SE" dirty="0" smtClean="0">
                <a:hlinkClick r:id="rId3"/>
              </a:rPr>
              <a:t>www.fyrishov.se</a:t>
            </a:r>
            <a:r>
              <a:rPr lang="sv-SE" dirty="0" smtClean="0"/>
              <a:t> </a:t>
            </a:r>
            <a:endParaRPr lang="sv-SE" dirty="0"/>
          </a:p>
        </p:txBody>
      </p:sp>
      <p:sp>
        <p:nvSpPr>
          <p:cNvPr id="5" name="Rubrik 1"/>
          <p:cNvSpPr>
            <a:spLocks noGrp="1"/>
          </p:cNvSpPr>
          <p:nvPr>
            <p:ph type="title"/>
          </p:nvPr>
        </p:nvSpPr>
        <p:spPr>
          <a:xfrm>
            <a:off x="242664" y="155679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Tack!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011152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sv-SE" dirty="0" smtClean="0">
                <a:latin typeface="GillSans" pitchFamily="34" charset="0"/>
              </a:rPr>
              <a:t>Möjligheternas</a:t>
            </a:r>
            <a:r>
              <a:rPr lang="sv-SE" dirty="0" smtClean="0"/>
              <a:t> </a:t>
            </a:r>
            <a:r>
              <a:rPr lang="sv-SE" dirty="0" smtClean="0">
                <a:latin typeface="GillSans" pitchFamily="34" charset="0"/>
              </a:rPr>
              <a:t>arena</a:t>
            </a:r>
            <a:endParaRPr lang="sv-SE" dirty="0">
              <a:latin typeface="GillSans" pitchFamily="34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7853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>
                <a:latin typeface="GillSans" pitchFamily="34" charset="0"/>
              </a:rPr>
              <a:t>Fyrishov </a:t>
            </a:r>
            <a:r>
              <a:rPr lang="sv-SE" dirty="0" smtClean="0">
                <a:latin typeface="GillSans" pitchFamily="34" charset="0"/>
              </a:rPr>
              <a:t>är Sveriges </a:t>
            </a:r>
            <a:r>
              <a:rPr lang="sv-SE" dirty="0">
                <a:latin typeface="GillSans" pitchFamily="34" charset="0"/>
              </a:rPr>
              <a:t>mest besökta arena </a:t>
            </a:r>
            <a:r>
              <a:rPr lang="sv-SE" dirty="0" smtClean="0">
                <a:latin typeface="GillSans" pitchFamily="34" charset="0"/>
              </a:rPr>
              <a:t>med ca 1,6 miljoner besökare per år (2016).</a:t>
            </a:r>
            <a:br>
              <a:rPr lang="sv-SE" dirty="0" smtClean="0">
                <a:latin typeface="GillSans" pitchFamily="34" charset="0"/>
              </a:rPr>
            </a:br>
            <a:endParaRPr lang="sv-SE" dirty="0">
              <a:latin typeface="GillSans" pitchFamily="34" charset="0"/>
            </a:endParaRPr>
          </a:p>
          <a:p>
            <a:pPr marL="0" indent="0">
              <a:buNone/>
            </a:pPr>
            <a:r>
              <a:rPr lang="sv-SE" dirty="0" smtClean="0">
                <a:latin typeface="GillSans" pitchFamily="34" charset="0"/>
              </a:rPr>
              <a:t>Arenan </a:t>
            </a:r>
            <a:r>
              <a:rPr lang="sv-SE" dirty="0">
                <a:latin typeface="GillSans" pitchFamily="34" charset="0"/>
              </a:rPr>
              <a:t>håller öppet alla dagar året </a:t>
            </a:r>
            <a:r>
              <a:rPr lang="sv-SE" dirty="0" smtClean="0">
                <a:latin typeface="GillSans" pitchFamily="34" charset="0"/>
              </a:rPr>
              <a:t>runt.</a:t>
            </a:r>
          </a:p>
          <a:p>
            <a:pPr marL="0" indent="0">
              <a:buNone/>
            </a:pPr>
            <a:r>
              <a:rPr lang="sv-SE" dirty="0" smtClean="0">
                <a:latin typeface="GillSans" pitchFamily="34" charset="0"/>
              </a:rPr>
              <a:t/>
            </a:r>
            <a:br>
              <a:rPr lang="sv-SE" dirty="0" smtClean="0">
                <a:latin typeface="GillSans" pitchFamily="34" charset="0"/>
              </a:rPr>
            </a:br>
            <a:r>
              <a:rPr lang="sv-SE" dirty="0" smtClean="0">
                <a:latin typeface="GillSans" pitchFamily="34" charset="0"/>
              </a:rPr>
              <a:t>Verksamheten </a:t>
            </a:r>
            <a:r>
              <a:rPr lang="sv-SE" dirty="0">
                <a:latin typeface="GillSans" pitchFamily="34" charset="0"/>
              </a:rPr>
              <a:t>består av bad, idrott och event </a:t>
            </a:r>
            <a:r>
              <a:rPr lang="sv-SE" dirty="0" smtClean="0">
                <a:latin typeface="GillSans" pitchFamily="34" charset="0"/>
              </a:rPr>
              <a:t>med </a:t>
            </a:r>
            <a:r>
              <a:rPr lang="sv-SE" dirty="0">
                <a:latin typeface="GillSans" pitchFamily="34" charset="0"/>
              </a:rPr>
              <a:t>folkhälsa </a:t>
            </a:r>
            <a:r>
              <a:rPr lang="sv-SE" dirty="0" smtClean="0">
                <a:latin typeface="GillSans" pitchFamily="34" charset="0"/>
              </a:rPr>
              <a:t>i </a:t>
            </a:r>
            <a:r>
              <a:rPr lang="sv-SE" dirty="0">
                <a:latin typeface="GillSans" pitchFamily="34" charset="0"/>
              </a:rPr>
              <a:t>centrum. </a:t>
            </a:r>
          </a:p>
          <a:p>
            <a:pPr marL="0" indent="0">
              <a:buNone/>
            </a:pPr>
            <a:endParaRPr lang="sv-SE" dirty="0">
              <a:latin typeface="GillSans" pitchFamily="34" charset="0"/>
            </a:endParaRPr>
          </a:p>
          <a:p>
            <a:pPr marL="0" indent="0">
              <a:buNone/>
            </a:pPr>
            <a:endParaRPr lang="sv-SE" dirty="0" smtClean="0">
              <a:latin typeface="GillSans" pitchFamily="34" charset="0"/>
            </a:endParaRPr>
          </a:p>
          <a:p>
            <a:pPr marL="0" indent="0">
              <a:buNone/>
            </a:pPr>
            <a:endParaRPr lang="sv-SE" dirty="0">
              <a:latin typeface="GillSans" pitchFamily="34" charset="0"/>
            </a:endParaRPr>
          </a:p>
          <a:p>
            <a:pPr marL="0" indent="0">
              <a:buNone/>
            </a:pPr>
            <a:endParaRPr lang="sv-SE" dirty="0">
              <a:latin typeface="Gill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8542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latin typeface="GillSans" pitchFamily="34" charset="0"/>
              </a:rPr>
              <a:t>Bad</a:t>
            </a:r>
            <a:endParaRPr lang="sv-SE" dirty="0">
              <a:latin typeface="GillSans" pitchFamily="34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>
                <a:latin typeface="GillSans" pitchFamily="34" charset="0"/>
              </a:rPr>
              <a:t>Här finns en generös </a:t>
            </a:r>
            <a:r>
              <a:rPr lang="sv-SE" dirty="0" smtClean="0">
                <a:latin typeface="GillSans" pitchFamily="34" charset="0"/>
              </a:rPr>
              <a:t>badanläggning </a:t>
            </a:r>
            <a:r>
              <a:rPr lang="sv-SE" dirty="0">
                <a:latin typeface="GillSans" pitchFamily="34" charset="0"/>
              </a:rPr>
              <a:t>med äventyrsbad</a:t>
            </a:r>
            <a:r>
              <a:rPr lang="sv-SE" dirty="0" smtClean="0">
                <a:latin typeface="GillSans" pitchFamily="34" charset="0"/>
              </a:rPr>
              <a:t>, (</a:t>
            </a:r>
            <a:r>
              <a:rPr lang="sv-SE" sz="2000" i="1" dirty="0" smtClean="0">
                <a:latin typeface="GillSans" pitchFamily="34" charset="0"/>
              </a:rPr>
              <a:t>nyrenoverat aug. 2017</a:t>
            </a:r>
            <a:r>
              <a:rPr lang="sv-SE" dirty="0" smtClean="0">
                <a:latin typeface="GillSans" pitchFamily="34" charset="0"/>
              </a:rPr>
              <a:t>) </a:t>
            </a:r>
            <a:r>
              <a:rPr lang="sv-SE" dirty="0">
                <a:latin typeface="GillSans" pitchFamily="34" charset="0"/>
              </a:rPr>
              <a:t>en 50x25 </a:t>
            </a:r>
            <a:r>
              <a:rPr lang="sv-SE" dirty="0" smtClean="0">
                <a:latin typeface="GillSans" pitchFamily="34" charset="0"/>
              </a:rPr>
              <a:t>meter simbassäng</a:t>
            </a:r>
            <a:r>
              <a:rPr lang="sv-SE" dirty="0">
                <a:latin typeface="GillSans" pitchFamily="34" charset="0"/>
              </a:rPr>
              <a:t>, en undervisnings- och en träningsbassäng, relaxavdelning och ett stort </a:t>
            </a:r>
            <a:r>
              <a:rPr lang="sv-SE" dirty="0" smtClean="0">
                <a:latin typeface="GillSans" pitchFamily="34" charset="0"/>
              </a:rPr>
              <a:t>utomhusbad.</a:t>
            </a:r>
            <a:endParaRPr lang="sv-SE" dirty="0">
              <a:latin typeface="GillSans" pitchFamily="34" charset="0"/>
            </a:endParaRPr>
          </a:p>
          <a:p>
            <a:endParaRPr lang="sv-SE" dirty="0">
              <a:latin typeface="GillSans" pitchFamily="34" charset="0"/>
            </a:endParaRPr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9009"/>
            <a:ext cx="4038600" cy="3028344"/>
          </a:xfrm>
        </p:spPr>
      </p:pic>
    </p:spTree>
    <p:extLst>
      <p:ext uri="{BB962C8B-B14F-4D97-AF65-F5344CB8AC3E}">
        <p14:creationId xmlns:p14="http://schemas.microsoft.com/office/powerpoint/2010/main" val="21518624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latin typeface="GillSans" pitchFamily="34" charset="0"/>
              </a:rPr>
              <a:t>Idrott</a:t>
            </a:r>
            <a:endParaRPr lang="sv-SE" dirty="0">
              <a:latin typeface="GillSans" pitchFamily="34" charset="0"/>
            </a:endParaRPr>
          </a:p>
        </p:txBody>
      </p:sp>
      <p:sp>
        <p:nvSpPr>
          <p:cNvPr id="10" name="Platshållare för innehåll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>
                <a:latin typeface="GillSans" pitchFamily="34" charset="0"/>
              </a:rPr>
              <a:t>Arenan </a:t>
            </a:r>
            <a:r>
              <a:rPr lang="sv-SE" dirty="0" smtClean="0">
                <a:latin typeface="GillSans" pitchFamily="34" charset="0"/>
              </a:rPr>
              <a:t>omfattar 14 </a:t>
            </a:r>
            <a:r>
              <a:rPr lang="sv-SE" dirty="0">
                <a:latin typeface="GillSans" pitchFamily="34" charset="0"/>
              </a:rPr>
              <a:t>idrottshallar varav 6 fullstora hallar, bowlinghall, Friskis &amp; Svettis samt specialhallar för judo, tyngdlyftning, fäktning, modern femkamp, </a:t>
            </a:r>
            <a:r>
              <a:rPr lang="sv-SE" dirty="0" err="1">
                <a:latin typeface="GillSans" pitchFamily="34" charset="0"/>
              </a:rPr>
              <a:t>truppgymnastik</a:t>
            </a:r>
            <a:r>
              <a:rPr lang="sv-SE" dirty="0">
                <a:latin typeface="GillSans" pitchFamily="34" charset="0"/>
              </a:rPr>
              <a:t> och gymnastik.</a:t>
            </a:r>
          </a:p>
          <a:p>
            <a:endParaRPr lang="sv-SE" dirty="0"/>
          </a:p>
        </p:txBody>
      </p:sp>
      <p:pic>
        <p:nvPicPr>
          <p:cNvPr id="13" name="Platshållare för innehåll 1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9009"/>
            <a:ext cx="4038600" cy="3028344"/>
          </a:xfrm>
        </p:spPr>
      </p:pic>
    </p:spTree>
    <p:extLst>
      <p:ext uri="{BB962C8B-B14F-4D97-AF65-F5344CB8AC3E}">
        <p14:creationId xmlns:p14="http://schemas.microsoft.com/office/powerpoint/2010/main" val="42428000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latin typeface="GillSans" pitchFamily="34" charset="0"/>
              </a:rPr>
              <a:t>Event</a:t>
            </a:r>
            <a:endParaRPr lang="sv-SE" dirty="0">
              <a:latin typeface="GillSans" pitchFamily="34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sv-SE" dirty="0" smtClean="0">
                <a:latin typeface="GillSans" pitchFamily="34" charset="0"/>
              </a:rPr>
              <a:t>De 6 stora hallarna </a:t>
            </a:r>
            <a:r>
              <a:rPr lang="sv-SE" dirty="0">
                <a:latin typeface="GillSans" pitchFamily="34" charset="0"/>
              </a:rPr>
              <a:t>är </a:t>
            </a:r>
            <a:r>
              <a:rPr lang="sv-SE" dirty="0" smtClean="0">
                <a:latin typeface="GillSans" pitchFamily="34" charset="0"/>
              </a:rPr>
              <a:t>multifunktionella och </a:t>
            </a:r>
            <a:r>
              <a:rPr lang="sv-SE" dirty="0">
                <a:latin typeface="GillSans" pitchFamily="34" charset="0"/>
              </a:rPr>
              <a:t>ger stora möjligheter till anpassning utifrån behov. </a:t>
            </a:r>
          </a:p>
          <a:p>
            <a:pPr marL="0" indent="0">
              <a:buNone/>
            </a:pPr>
            <a:r>
              <a:rPr lang="sv-SE" dirty="0" smtClean="0">
                <a:latin typeface="GillSans" pitchFamily="34" charset="0"/>
              </a:rPr>
              <a:t>Varje år genomförs en rad olika event på arenan, alltifrån mässor, konferenser, musik- och teaterarrangemang till banketter och olika idrottsevenemang. </a:t>
            </a:r>
            <a:endParaRPr lang="sv-SE" dirty="0">
              <a:latin typeface="GillSans" pitchFamily="34" charset="0"/>
            </a:endParaRPr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9009"/>
            <a:ext cx="4038600" cy="3028344"/>
          </a:xfrm>
        </p:spPr>
      </p:pic>
    </p:spTree>
    <p:extLst>
      <p:ext uri="{BB962C8B-B14F-4D97-AF65-F5344CB8AC3E}">
        <p14:creationId xmlns:p14="http://schemas.microsoft.com/office/powerpoint/2010/main" val="8991086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Mer Fyrishov</a:t>
            </a:r>
            <a:endParaRPr lang="sv-SE" dirty="0"/>
          </a:p>
        </p:txBody>
      </p:sp>
      <p:sp>
        <p:nvSpPr>
          <p:cNvPr id="14" name="Platshållare för innehåll 1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811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v-SE" sz="3000" dirty="0">
                <a:latin typeface="GillSans" pitchFamily="34" charset="0"/>
              </a:rPr>
              <a:t>På någon av arenans serveringar kan en god lunch, fika eller middag avnjutas. </a:t>
            </a:r>
            <a:br>
              <a:rPr lang="sv-SE" sz="3000" dirty="0">
                <a:latin typeface="GillSans" pitchFamily="34" charset="0"/>
              </a:rPr>
            </a:br>
            <a:r>
              <a:rPr lang="sv-SE" sz="3000" dirty="0">
                <a:latin typeface="GillSans" pitchFamily="34" charset="0"/>
              </a:rPr>
              <a:t>Boende erbjuds på den angränsande stugbyn och campingen.</a:t>
            </a:r>
            <a:br>
              <a:rPr lang="sv-SE" sz="3000" dirty="0">
                <a:latin typeface="GillSans" pitchFamily="34" charset="0"/>
              </a:rPr>
            </a:br>
            <a:r>
              <a:rPr lang="sv-SE" sz="3000" dirty="0">
                <a:latin typeface="GillSans" pitchFamily="34" charset="0"/>
              </a:rPr>
              <a:t>Här finns också en rad utomhusaktiviteter i form av beachvolley, bangolf, boule, fotboll.</a:t>
            </a:r>
            <a:br>
              <a:rPr lang="sv-SE" sz="3000" dirty="0">
                <a:latin typeface="GillSans" pitchFamily="34" charset="0"/>
              </a:rPr>
            </a:br>
            <a:endParaRPr lang="sv-SE" sz="3000" dirty="0">
              <a:latin typeface="GillSans" pitchFamily="34" charset="0"/>
            </a:endParaRPr>
          </a:p>
          <a:p>
            <a:endParaRPr lang="sv-SE" dirty="0"/>
          </a:p>
        </p:txBody>
      </p:sp>
      <p:pic>
        <p:nvPicPr>
          <p:cNvPr id="16" name="Platshållare för innehåll 1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16981"/>
            <a:ext cx="4038600" cy="2692400"/>
          </a:xfrm>
        </p:spPr>
      </p:pic>
    </p:spTree>
    <p:extLst>
      <p:ext uri="{BB962C8B-B14F-4D97-AF65-F5344CB8AC3E}">
        <p14:creationId xmlns:p14="http://schemas.microsoft.com/office/powerpoint/2010/main" val="12067900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Uppdrag simkunnighet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39552" y="1193601"/>
            <a:ext cx="8157592" cy="48139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1800" dirty="0" smtClean="0"/>
              <a:t>Simkunnighet – kunskapskrav i läroplanen som lyder  </a:t>
            </a:r>
          </a:p>
          <a:p>
            <a:pPr marL="0" indent="0">
              <a:buNone/>
            </a:pPr>
            <a:r>
              <a:rPr lang="sv-SE" sz="1800" i="1" dirty="0"/>
              <a:t>För att få godkänt betyg i årskurs sex, alltså minst betyget E, ska en elev:</a:t>
            </a:r>
            <a:endParaRPr lang="sv-SE" sz="1800" dirty="0"/>
          </a:p>
          <a:p>
            <a:pPr lvl="0"/>
            <a:r>
              <a:rPr lang="sv-SE" sz="1800" i="1" dirty="0"/>
              <a:t>kunna simma 200 meter varav 50 meter i ryggläge</a:t>
            </a:r>
            <a:endParaRPr lang="sv-SE" sz="1800" dirty="0"/>
          </a:p>
          <a:p>
            <a:pPr lvl="0"/>
            <a:r>
              <a:rPr lang="sv-SE" sz="1800" i="1" dirty="0"/>
              <a:t>kunna hantera nödsituationer vid vatten med hjälpredskap under olika årstider.</a:t>
            </a:r>
            <a:endParaRPr lang="sv-SE" sz="1800" dirty="0"/>
          </a:p>
          <a:p>
            <a:pPr marL="0" indent="0">
              <a:buNone/>
            </a:pPr>
            <a:endParaRPr lang="sv-SE" sz="1600" dirty="0" smtClean="0"/>
          </a:p>
          <a:p>
            <a:pPr marL="0" indent="0">
              <a:buNone/>
            </a:pPr>
            <a:r>
              <a:rPr lang="sv-SE" sz="1800" dirty="0" smtClean="0"/>
              <a:t>Fyrishovs </a:t>
            </a:r>
            <a:r>
              <a:rPr lang="sv-SE" sz="1800" dirty="0"/>
              <a:t>metodik kring simkunnighet bygger på sex steg, vilka även är </a:t>
            </a:r>
            <a:r>
              <a:rPr lang="sv-SE" sz="1800" dirty="0" smtClean="0"/>
              <a:t>grunden för </a:t>
            </a:r>
            <a:r>
              <a:rPr lang="sv-SE" sz="1800" dirty="0"/>
              <a:t>vår planering av badanläggningens fysiska utformning</a:t>
            </a:r>
          </a:p>
          <a:p>
            <a:pPr lvl="0"/>
            <a:r>
              <a:rPr lang="sv-SE" sz="1600" dirty="0"/>
              <a:t>Möta vatten för första gången (plask och lek – grunt vatten/barnbassäng)</a:t>
            </a:r>
          </a:p>
          <a:p>
            <a:pPr lvl="0"/>
            <a:r>
              <a:rPr lang="sv-SE" sz="1600" dirty="0"/>
              <a:t>Vattenvana under lekfulla former (doppa huvudet under vatten – familjebad)</a:t>
            </a:r>
          </a:p>
          <a:p>
            <a:pPr lvl="0"/>
            <a:r>
              <a:rPr lang="sv-SE" sz="1600" dirty="0"/>
              <a:t>Lära sig simma (lärarledd utbildning - undervisningsbassäng)</a:t>
            </a:r>
          </a:p>
          <a:p>
            <a:pPr lvl="0"/>
            <a:r>
              <a:rPr lang="sv-SE" sz="1600" dirty="0"/>
              <a:t>Utveckla simkunnighet på egen hand (rundbana och simhall)</a:t>
            </a:r>
          </a:p>
          <a:p>
            <a:pPr lvl="0"/>
            <a:r>
              <a:rPr lang="sv-SE" sz="1600" dirty="0"/>
              <a:t>Tävla – utmana (simhall och rundbana)</a:t>
            </a:r>
          </a:p>
          <a:p>
            <a:pPr lvl="0"/>
            <a:r>
              <a:rPr lang="sv-SE" sz="1600" dirty="0"/>
              <a:t>Utbildning och kunskapsöverföring kring säkerhet i och kring vatten (teori och praktiska övningar ex vis HLR)</a:t>
            </a:r>
          </a:p>
          <a:p>
            <a:endParaRPr lang="sv-SE" sz="1800" dirty="0"/>
          </a:p>
        </p:txBody>
      </p:sp>
      <p:pic>
        <p:nvPicPr>
          <p:cNvPr id="4" name="Bildobjekt 3" descr="Simakademin_logo_blå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251520" y="5373216"/>
            <a:ext cx="1795252" cy="126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6740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Nya Fyrishov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sz="2800" dirty="0" smtClean="0"/>
              <a:t>24/4 2017 beslutade KF att uppdra till Fyrishov AB att förnya och utveckla bad- och simanläggningen.</a:t>
            </a:r>
          </a:p>
          <a:p>
            <a:pPr marL="0" indent="0">
              <a:buNone/>
            </a:pPr>
            <a:endParaRPr lang="sv-SE" sz="2800" dirty="0" smtClean="0"/>
          </a:p>
          <a:p>
            <a:pPr marL="0" indent="0">
              <a:buNone/>
            </a:pPr>
            <a:r>
              <a:rPr lang="sv-SE" sz="2800" dirty="0" smtClean="0"/>
              <a:t>Varför nu?</a:t>
            </a:r>
          </a:p>
          <a:p>
            <a:pPr>
              <a:buFontTx/>
              <a:buChar char="-"/>
            </a:pPr>
            <a:r>
              <a:rPr lang="sv-SE" sz="2800" dirty="0" smtClean="0"/>
              <a:t>Teknisk status på den befintliga 50m bassängen</a:t>
            </a:r>
          </a:p>
          <a:p>
            <a:pPr>
              <a:buFontTx/>
              <a:buChar char="-"/>
            </a:pPr>
            <a:r>
              <a:rPr lang="sv-SE" sz="2800" dirty="0" smtClean="0"/>
              <a:t>Uppsalas </a:t>
            </a:r>
            <a:r>
              <a:rPr lang="sv-SE" sz="2800" dirty="0"/>
              <a:t>tillväxt både historiskt och </a:t>
            </a:r>
            <a:r>
              <a:rPr lang="sv-SE" sz="2800" dirty="0" smtClean="0"/>
              <a:t>framåt</a:t>
            </a:r>
            <a:endParaRPr lang="sv-SE" sz="2800" dirty="0"/>
          </a:p>
          <a:p>
            <a:pPr marL="0" indent="0">
              <a:buNone/>
            </a:pPr>
            <a:endParaRPr lang="sv-SE" sz="2800" dirty="0"/>
          </a:p>
          <a:p>
            <a:pPr marL="0" indent="0">
              <a:buNone/>
            </a:pPr>
            <a:r>
              <a:rPr lang="sv-SE" sz="2800" dirty="0" smtClean="0"/>
              <a:t>Utvecklingen är tänkt att ske i två steg.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9656032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Planbesked Fyrishov 20170829.pdf - Adobe Acrobat Reader D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1" t="17936" r="13380" b="12686"/>
          <a:stretch/>
        </p:blipFill>
        <p:spPr>
          <a:xfrm>
            <a:off x="161872" y="807705"/>
            <a:ext cx="8665534" cy="4680520"/>
          </a:xfrm>
          <a:prstGeom prst="rect">
            <a:avLst/>
          </a:prstGeom>
        </p:spPr>
      </p:pic>
      <p:sp>
        <p:nvSpPr>
          <p:cNvPr id="3" name="Ellips 2"/>
          <p:cNvSpPr/>
          <p:nvPr/>
        </p:nvSpPr>
        <p:spPr>
          <a:xfrm>
            <a:off x="3851920" y="2348880"/>
            <a:ext cx="1584176" cy="11521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dirty="0" smtClean="0">
                <a:solidFill>
                  <a:schemeClr val="tx1"/>
                </a:solidFill>
              </a:rPr>
              <a:t>1</a:t>
            </a:r>
            <a:endParaRPr lang="sv-SE" sz="3200" dirty="0">
              <a:solidFill>
                <a:schemeClr val="tx1"/>
              </a:solidFill>
            </a:endParaRPr>
          </a:p>
        </p:txBody>
      </p:sp>
      <p:sp>
        <p:nvSpPr>
          <p:cNvPr id="5" name="Ellips 4"/>
          <p:cNvSpPr/>
          <p:nvPr/>
        </p:nvSpPr>
        <p:spPr>
          <a:xfrm>
            <a:off x="5076056" y="2060848"/>
            <a:ext cx="2304256" cy="11521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sv-SE" dirty="0" smtClean="0"/>
              <a:t>Detaljplaneändring pågår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201294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theme/theme1.xml><?xml version="1.0" encoding="utf-8"?>
<a:theme xmlns:a="http://schemas.openxmlformats.org/drawingml/2006/main" name="Office-tema">
  <a:themeElements>
    <a:clrScheme name="Anpassat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ADD0"/>
      </a:accent1>
      <a:accent2>
        <a:srgbClr val="FED100"/>
      </a:accent2>
      <a:accent3>
        <a:srgbClr val="7AB800"/>
      </a:accent3>
      <a:accent4>
        <a:srgbClr val="FF7900"/>
      </a:accent4>
      <a:accent5>
        <a:srgbClr val="FF48B0"/>
      </a:accent5>
      <a:accent6>
        <a:srgbClr val="ED1944"/>
      </a:accent6>
      <a:hlink>
        <a:srgbClr val="0000FF"/>
      </a:hlink>
      <a:folHlink>
        <a:srgbClr val="800080"/>
      </a:folHlink>
    </a:clrScheme>
    <a:fontScheme name="Solstånd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734</TotalTime>
  <Words>352</Words>
  <Application>Microsoft Office PowerPoint</Application>
  <PresentationFormat>Bildspel på skärmen (4:3)</PresentationFormat>
  <Paragraphs>55</Paragraphs>
  <Slides>11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3" baseType="lpstr">
      <vt:lpstr>Office-tema</vt:lpstr>
      <vt:lpstr>Acrobat Document</vt:lpstr>
      <vt:lpstr>PowerPoint-presentation</vt:lpstr>
      <vt:lpstr>Möjligheternas arena</vt:lpstr>
      <vt:lpstr>Bad</vt:lpstr>
      <vt:lpstr>Idrott</vt:lpstr>
      <vt:lpstr>Event</vt:lpstr>
      <vt:lpstr>Mer Fyrishov</vt:lpstr>
      <vt:lpstr>Uppdrag simkunnighet</vt:lpstr>
      <vt:lpstr>Nya Fyrishov</vt:lpstr>
      <vt:lpstr>Detaljplaneändring pågår</vt:lpstr>
      <vt:lpstr>Innehåll</vt:lpstr>
      <vt:lpstr>Tack!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Karin W Ekberg</dc:creator>
  <cp:lastModifiedBy>Wiksten Andersson Lena</cp:lastModifiedBy>
  <cp:revision>86</cp:revision>
  <cp:lastPrinted>2017-09-08T15:29:03Z</cp:lastPrinted>
  <dcterms:created xsi:type="dcterms:W3CDTF">2014-08-01T09:57:21Z</dcterms:created>
  <dcterms:modified xsi:type="dcterms:W3CDTF">2017-12-08T07:36:12Z</dcterms:modified>
</cp:coreProperties>
</file>