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5.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Ex1.xml" ContentType="application/vnd.ms-office.chartex+xml"/>
  <Override PartName="/ppt/charts/style28.xml" ContentType="application/vnd.ms-office.chartstyle+xml"/>
  <Override PartName="/ppt/charts/colors28.xml" ContentType="application/vnd.ms-office.chartcolorstyle+xml"/>
  <Override PartName="/ppt/charts/chartEx2.xml" ContentType="application/vnd.ms-office.chartex+xml"/>
  <Override PartName="/ppt/charts/style29.xml" ContentType="application/vnd.ms-office.chartstyle+xml"/>
  <Override PartName="/ppt/charts/colors29.xml" ContentType="application/vnd.ms-office.chartcolorstyle+xml"/>
  <Override PartName="/ppt/charts/chartEx3.xml" ContentType="application/vnd.ms-office.chartex+xml"/>
  <Override PartName="/ppt/charts/style30.xml" ContentType="application/vnd.ms-office.chartstyle+xml"/>
  <Override PartName="/ppt/charts/colors30.xml" ContentType="application/vnd.ms-office.chartcolorstyle+xml"/>
  <Override PartName="/ppt/charts/chartEx4.xml" ContentType="application/vnd.ms-office.chartex+xml"/>
  <Override PartName="/ppt/charts/style31.xml" ContentType="application/vnd.ms-office.chartstyle+xml"/>
  <Override PartName="/ppt/charts/colors31.xml" ContentType="application/vnd.ms-office.chartcolorstyle+xml"/>
  <Override PartName="/ppt/charts/chartEx5.xml" ContentType="application/vnd.ms-office.chartex+xml"/>
  <Override PartName="/ppt/charts/style32.xml" ContentType="application/vnd.ms-office.chartstyle+xml"/>
  <Override PartName="/ppt/charts/colors32.xml" ContentType="application/vnd.ms-office.chartcolorstyle+xml"/>
  <Override PartName="/ppt/charts/chartEx6.xml" ContentType="application/vnd.ms-office.chartex+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30.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1.xml" ContentType="application/vnd.openxmlformats-officedocument.presentationml.notesSlide+xml"/>
  <Override PartName="/ppt/charts/chart31.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45"/>
  </p:notesMasterIdLst>
  <p:sldIdLst>
    <p:sldId id="474" r:id="rId2"/>
    <p:sldId id="1776" r:id="rId3"/>
    <p:sldId id="1829" r:id="rId4"/>
    <p:sldId id="1823" r:id="rId5"/>
    <p:sldId id="1754" r:id="rId6"/>
    <p:sldId id="340" r:id="rId7"/>
    <p:sldId id="1820" r:id="rId8"/>
    <p:sldId id="1821" r:id="rId9"/>
    <p:sldId id="1782" r:id="rId10"/>
    <p:sldId id="1767" r:id="rId11"/>
    <p:sldId id="1769" r:id="rId12"/>
    <p:sldId id="1824" r:id="rId13"/>
    <p:sldId id="1817" r:id="rId14"/>
    <p:sldId id="1804" r:id="rId15"/>
    <p:sldId id="1805" r:id="rId16"/>
    <p:sldId id="1806" r:id="rId17"/>
    <p:sldId id="1825" r:id="rId18"/>
    <p:sldId id="1759" r:id="rId19"/>
    <p:sldId id="1822" r:id="rId20"/>
    <p:sldId id="1777" r:id="rId21"/>
    <p:sldId id="1802" r:id="rId22"/>
    <p:sldId id="1788" r:id="rId23"/>
    <p:sldId id="1760" r:id="rId24"/>
    <p:sldId id="1762" r:id="rId25"/>
    <p:sldId id="1763" r:id="rId26"/>
    <p:sldId id="1761" r:id="rId27"/>
    <p:sldId id="1765" r:id="rId28"/>
    <p:sldId id="1748" r:id="rId29"/>
    <p:sldId id="1791" r:id="rId30"/>
    <p:sldId id="1798" r:id="rId31"/>
    <p:sldId id="1792" r:id="rId32"/>
    <p:sldId id="1799" r:id="rId33"/>
    <p:sldId id="1793" r:id="rId34"/>
    <p:sldId id="1764" r:id="rId35"/>
    <p:sldId id="1766" r:id="rId36"/>
    <p:sldId id="1771" r:id="rId37"/>
    <p:sldId id="1768" r:id="rId38"/>
    <p:sldId id="1814" r:id="rId39"/>
    <p:sldId id="1752" r:id="rId40"/>
    <p:sldId id="1783" r:id="rId41"/>
    <p:sldId id="1803" r:id="rId42"/>
    <p:sldId id="1780" r:id="rId43"/>
    <p:sldId id="387" r:id="rId44"/>
  </p:sldIdLst>
  <p:sldSz cx="12192000" cy="6858000"/>
  <p:notesSz cx="6858000" cy="994568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CD9"/>
    <a:srgbClr val="0B5258"/>
    <a:srgbClr val="D4D1ED"/>
    <a:srgbClr val="4D4698"/>
    <a:srgbClr val="7CA311"/>
    <a:srgbClr val="262262"/>
    <a:srgbClr val="7C79AE"/>
    <a:srgbClr val="00555C"/>
    <a:srgbClr val="45005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97" autoAdjust="0"/>
    <p:restoredTop sz="93792" autoAdjust="0"/>
  </p:normalViewPr>
  <p:slideViewPr>
    <p:cSldViewPr snapToGrid="0">
      <p:cViewPr varScale="1">
        <p:scale>
          <a:sx n="63" d="100"/>
          <a:sy n="63" d="100"/>
        </p:scale>
        <p:origin x="552" y="64"/>
      </p:cViewPr>
      <p:guideLst>
        <p:guide orient="horz" pos="2160"/>
        <p:guide pos="3840"/>
      </p:guideLst>
    </p:cSldViewPr>
  </p:slideViewPr>
  <p:outlineViewPr>
    <p:cViewPr>
      <p:scale>
        <a:sx n="33" d="100"/>
        <a:sy n="33" d="100"/>
      </p:scale>
      <p:origin x="0" y="0"/>
    </p:cViewPr>
  </p:outlineViewPr>
  <p:notesTextViewPr>
    <p:cViewPr>
      <p:scale>
        <a:sx n="3" d="2"/>
        <a:sy n="3" d="2"/>
      </p:scale>
      <p:origin x="0" y="-2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icae\OneDrive\Skrivbord\Uppsala%20n&#228;ringsliv\2024\Konkurser.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icae\OneDrive\Skrivbord\Uppsala%20n&#228;ringsliv\2024\Konkurser.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micae\OneDrive\Skrivbord\Uppsala%20n&#228;ringsliv\2021\Uppsala%20n&#228;ringslivet%202008%20-2020.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1.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icae\OneDrive\Skrivbord\Uppsala%20n&#228;ringsliv\2022\Uppsala%20n&#228;ringslivet%202008%20-2020.xlsx" TargetMode="External"/><Relationship Id="rId2" Type="http://schemas.microsoft.com/office/2011/relationships/chartColorStyle" Target="colors34.xml"/><Relationship Id="rId1" Type="http://schemas.microsoft.com/office/2011/relationships/chartStyle" Target="style34.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icae\OneDrive\Skrivbord\Uppsala%20n&#228;ringsliv\2022\Stadland%202010-2020.xlsx" TargetMode="External"/><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micae\OneDrive\Skrivbord\Uppsala%20n&#228;ringsliv\2024\Uppsala%20n&#228;ringslivet%202008%20-2023.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icae\OneDrive\Skrivbord\Uppsala%20n&#228;ringsliv\2024\Uppsala%20n&#228;ringslivet%202008%20-2023.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28.xml"/><Relationship Id="rId2" Type="http://schemas.microsoft.com/office/2011/relationships/chartStyle" Target="style28.xml"/><Relationship Id="rId1" Type="http://schemas.openxmlformats.org/officeDocument/2006/relationships/oleObject" Target="file:///C:\Users\micae\OneDrive\Skrivbord\Uppsala%20n&#228;ringsliv\2021\Uppsala%20n&#228;ringslivet%202008%20-2019.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9.xml"/><Relationship Id="rId2" Type="http://schemas.microsoft.com/office/2011/relationships/chartStyle" Target="style29.xml"/><Relationship Id="rId1" Type="http://schemas.openxmlformats.org/officeDocument/2006/relationships/oleObject" Target="file:///C:\Users\micae\OneDrive\Skrivbord\Uppsala%20n&#228;ringsliv\2022\Uppsala%20n&#228;ringslivet%202008%20-2020.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30.xml"/><Relationship Id="rId2" Type="http://schemas.microsoft.com/office/2011/relationships/chartStyle" Target="style30.xml"/><Relationship Id="rId1" Type="http://schemas.openxmlformats.org/officeDocument/2006/relationships/oleObject" Target="file:///C:\Users\micae\OneDrive\Skrivbord\Uppsala%20n&#228;ringsliv\2022\Uppsala%20n&#228;ringslivet%202008%20-2020.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31.xml"/><Relationship Id="rId2" Type="http://schemas.microsoft.com/office/2011/relationships/chartStyle" Target="style31.xml"/><Relationship Id="rId1" Type="http://schemas.openxmlformats.org/officeDocument/2006/relationships/oleObject" Target="file:///C:\Users\micae\OneDrive\Skrivbord\Uppsala%20n&#228;ringsliv\2022\Uppsala%20n&#228;ringslivet%202008%20-2020.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32.xml"/><Relationship Id="rId2" Type="http://schemas.microsoft.com/office/2011/relationships/chartStyle" Target="style32.xml"/><Relationship Id="rId1" Type="http://schemas.openxmlformats.org/officeDocument/2006/relationships/oleObject" Target="file:///C:\Users\micae\OneDrive\Skrivbord\Uppsala%20n&#228;ringsliv\2022\Uppsala%20n&#228;ringslivet%202008%20-2020.xlsx" TargetMode="External"/></Relationships>
</file>

<file path=ppt/charts/_rels/chartEx6.xml.rels><?xml version="1.0" encoding="UTF-8" standalone="yes"?>
<Relationships xmlns="http://schemas.openxmlformats.org/package/2006/relationships"><Relationship Id="rId3" Type="http://schemas.microsoft.com/office/2011/relationships/chartColorStyle" Target="colors33.xml"/><Relationship Id="rId2" Type="http://schemas.microsoft.com/office/2011/relationships/chartStyle" Target="style33.xml"/><Relationship Id="rId1" Type="http://schemas.openxmlformats.org/officeDocument/2006/relationships/oleObject" Target="file:///C:\Users\micae\OneDrive\Skrivbord\Uppsala%20n&#228;ringsliv\2022\Uppsala%20n&#228;ringslivet%202008%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Makrodata!$U$6</c:f>
              <c:strCache>
                <c:ptCount val="1"/>
                <c:pt idx="0">
                  <c:v>Totalt</c:v>
                </c:pt>
              </c:strCache>
            </c:strRef>
          </c:tx>
          <c:spPr>
            <a:ln w="31750" cap="rnd">
              <a:solidFill>
                <a:schemeClr val="bg2"/>
              </a:solidFill>
              <a:round/>
            </a:ln>
            <a:effectLst/>
          </c:spPr>
          <c:marker>
            <c:symbol val="none"/>
          </c:marker>
          <c:dPt>
            <c:idx val="13"/>
            <c:marker>
              <c:symbol val="none"/>
            </c:marker>
            <c:bubble3D val="0"/>
            <c:spPr>
              <a:ln w="31750" cap="rnd">
                <a:solidFill>
                  <a:schemeClr val="bg2"/>
                </a:solidFill>
                <a:prstDash val="sysDot"/>
                <a:round/>
              </a:ln>
              <a:effectLst/>
            </c:spPr>
            <c:extLst>
              <c:ext xmlns:c16="http://schemas.microsoft.com/office/drawing/2014/chart" uri="{C3380CC4-5D6E-409C-BE32-E72D297353CC}">
                <c16:uniqueId val="{00000003-A761-4517-AAD9-484C6957AB61}"/>
              </c:ext>
            </c:extLst>
          </c:dPt>
          <c:cat>
            <c:strRef>
              <c:f>Makrodata!$V$3:$AI$3</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 prel.</c:v>
                </c:pt>
              </c:strCache>
            </c:strRef>
          </c:cat>
          <c:val>
            <c:numRef>
              <c:f>Makrodata!$V$6:$AI$6</c:f>
              <c:numCache>
                <c:formatCode>0</c:formatCode>
                <c:ptCount val="14"/>
                <c:pt idx="0">
                  <c:v>3232</c:v>
                </c:pt>
                <c:pt idx="1">
                  <c:v>2490</c:v>
                </c:pt>
                <c:pt idx="2">
                  <c:v>2811</c:v>
                </c:pt>
                <c:pt idx="3">
                  <c:v>1747</c:v>
                </c:pt>
                <c:pt idx="4">
                  <c:v>1069</c:v>
                </c:pt>
                <c:pt idx="5">
                  <c:v>2397</c:v>
                </c:pt>
                <c:pt idx="6">
                  <c:v>2907</c:v>
                </c:pt>
                <c:pt idx="7">
                  <c:v>2074</c:v>
                </c:pt>
                <c:pt idx="8">
                  <c:v>1702</c:v>
                </c:pt>
                <c:pt idx="9">
                  <c:v>1247</c:v>
                </c:pt>
                <c:pt idx="10">
                  <c:v>-1375</c:v>
                </c:pt>
                <c:pt idx="11">
                  <c:v>3224</c:v>
                </c:pt>
                <c:pt idx="12">
                  <c:v>3312</c:v>
                </c:pt>
                <c:pt idx="13">
                  <c:v>1348</c:v>
                </c:pt>
              </c:numCache>
            </c:numRef>
          </c:val>
          <c:smooth val="0"/>
          <c:extLst>
            <c:ext xmlns:c16="http://schemas.microsoft.com/office/drawing/2014/chart" uri="{C3380CC4-5D6E-409C-BE32-E72D297353CC}">
              <c16:uniqueId val="{00000000-A761-4517-AAD9-484C6957AB61}"/>
            </c:ext>
          </c:extLst>
        </c:ser>
        <c:ser>
          <c:idx val="1"/>
          <c:order val="1"/>
          <c:tx>
            <c:strRef>
              <c:f>Makrodata!$U$7</c:f>
              <c:strCache>
                <c:ptCount val="1"/>
                <c:pt idx="0">
                  <c:v>Privat sektor</c:v>
                </c:pt>
              </c:strCache>
            </c:strRef>
          </c:tx>
          <c:spPr>
            <a:ln w="31750" cap="rnd">
              <a:solidFill>
                <a:schemeClr val="accent2"/>
              </a:solidFill>
              <a:round/>
            </a:ln>
            <a:effectLst/>
          </c:spPr>
          <c:marker>
            <c:symbol val="none"/>
          </c:marker>
          <c:dPt>
            <c:idx val="13"/>
            <c:marker>
              <c:symbol val="none"/>
            </c:marker>
            <c:bubble3D val="0"/>
            <c:spPr>
              <a:ln w="31750" cap="rnd">
                <a:solidFill>
                  <a:schemeClr val="accent2"/>
                </a:solidFill>
                <a:prstDash val="sysDot"/>
                <a:round/>
              </a:ln>
              <a:effectLst/>
            </c:spPr>
            <c:extLst>
              <c:ext xmlns:c16="http://schemas.microsoft.com/office/drawing/2014/chart" uri="{C3380CC4-5D6E-409C-BE32-E72D297353CC}">
                <c16:uniqueId val="{00000004-A761-4517-AAD9-484C6957AB61}"/>
              </c:ext>
            </c:extLst>
          </c:dPt>
          <c:cat>
            <c:strRef>
              <c:f>Makrodata!$V$3:$AI$3</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 prel.</c:v>
                </c:pt>
              </c:strCache>
            </c:strRef>
          </c:cat>
          <c:val>
            <c:numRef>
              <c:f>Makrodata!$V$7:$AI$7</c:f>
              <c:numCache>
                <c:formatCode>General</c:formatCode>
                <c:ptCount val="14"/>
                <c:pt idx="0">
                  <c:v>2763</c:v>
                </c:pt>
                <c:pt idx="1">
                  <c:v>2592</c:v>
                </c:pt>
                <c:pt idx="2">
                  <c:v>1786</c:v>
                </c:pt>
                <c:pt idx="3">
                  <c:v>1636</c:v>
                </c:pt>
                <c:pt idx="4">
                  <c:v>45</c:v>
                </c:pt>
                <c:pt idx="5">
                  <c:v>1914</c:v>
                </c:pt>
                <c:pt idx="6">
                  <c:v>1920</c:v>
                </c:pt>
                <c:pt idx="7">
                  <c:v>1306</c:v>
                </c:pt>
                <c:pt idx="8">
                  <c:v>-59</c:v>
                </c:pt>
                <c:pt idx="9">
                  <c:v>950</c:v>
                </c:pt>
                <c:pt idx="10">
                  <c:v>-1941</c:v>
                </c:pt>
                <c:pt idx="11" formatCode="0">
                  <c:v>2147</c:v>
                </c:pt>
                <c:pt idx="12" formatCode="0">
                  <c:v>2411</c:v>
                </c:pt>
                <c:pt idx="13">
                  <c:v>904</c:v>
                </c:pt>
              </c:numCache>
            </c:numRef>
          </c:val>
          <c:smooth val="0"/>
          <c:extLst>
            <c:ext xmlns:c16="http://schemas.microsoft.com/office/drawing/2014/chart" uri="{C3380CC4-5D6E-409C-BE32-E72D297353CC}">
              <c16:uniqueId val="{00000001-A761-4517-AAD9-484C6957AB61}"/>
            </c:ext>
          </c:extLst>
        </c:ser>
        <c:ser>
          <c:idx val="2"/>
          <c:order val="2"/>
          <c:tx>
            <c:strRef>
              <c:f>Makrodata!$U$11</c:f>
              <c:strCache>
                <c:ptCount val="1"/>
                <c:pt idx="0">
                  <c:v>Målnivå</c:v>
                </c:pt>
              </c:strCache>
            </c:strRef>
          </c:tx>
          <c:spPr>
            <a:ln w="31750" cap="rnd">
              <a:solidFill>
                <a:srgbClr val="FF0000"/>
              </a:solidFill>
              <a:prstDash val="sysDot"/>
              <a:round/>
            </a:ln>
            <a:effectLst/>
          </c:spPr>
          <c:marker>
            <c:symbol val="none"/>
          </c:marker>
          <c:cat>
            <c:strRef>
              <c:f>Makrodata!$V$3:$AI$3</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 prel.</c:v>
                </c:pt>
              </c:strCache>
            </c:strRef>
          </c:cat>
          <c:val>
            <c:numRef>
              <c:f>Makrodata!$V$11:$AI$11</c:f>
              <c:numCache>
                <c:formatCode>General</c:formatCode>
                <c:ptCount val="1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pt idx="13">
                  <c:v>2000</c:v>
                </c:pt>
              </c:numCache>
            </c:numRef>
          </c:val>
          <c:smooth val="0"/>
          <c:extLst>
            <c:ext xmlns:c16="http://schemas.microsoft.com/office/drawing/2014/chart" uri="{C3380CC4-5D6E-409C-BE32-E72D297353CC}">
              <c16:uniqueId val="{00000002-A761-4517-AAD9-484C6957AB61}"/>
            </c:ext>
          </c:extLst>
        </c:ser>
        <c:dLbls>
          <c:showLegendKey val="0"/>
          <c:showVal val="0"/>
          <c:showCatName val="0"/>
          <c:showSerName val="0"/>
          <c:showPercent val="0"/>
          <c:showBubbleSize val="0"/>
        </c:dLbls>
        <c:smooth val="0"/>
        <c:axId val="398443007"/>
        <c:axId val="398433439"/>
      </c:lineChart>
      <c:catAx>
        <c:axId val="39844300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398433439"/>
        <c:crosses val="autoZero"/>
        <c:auto val="1"/>
        <c:lblAlgn val="ctr"/>
        <c:lblOffset val="100"/>
        <c:noMultiLvlLbl val="0"/>
      </c:catAx>
      <c:valAx>
        <c:axId val="3984334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398443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v-FI" sz="2000" dirty="0"/>
              <a:t>KI:s konjunkturbarometer</a:t>
            </a:r>
          </a:p>
          <a:p>
            <a:pPr>
              <a:defRPr/>
            </a:pPr>
            <a:r>
              <a:rPr lang="sv-FI" dirty="0"/>
              <a:t>100=medel/normalläge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lineChart>
        <c:grouping val="standard"/>
        <c:varyColors val="0"/>
        <c:ser>
          <c:idx val="0"/>
          <c:order val="0"/>
          <c:tx>
            <c:strRef>
              <c:f>Makrodata!$B$181</c:f>
              <c:strCache>
                <c:ptCount val="1"/>
                <c:pt idx="0">
                  <c:v>KI:s konjunkturbarometer</c:v>
                </c:pt>
              </c:strCache>
            </c:strRef>
          </c:tx>
          <c:spPr>
            <a:ln w="34925" cap="rnd">
              <a:solidFill>
                <a:schemeClr val="bg2"/>
              </a:solidFill>
              <a:round/>
            </a:ln>
            <a:effectLst/>
          </c:spPr>
          <c:marker>
            <c:symbol val="none"/>
          </c:marker>
          <c:cat>
            <c:strRef>
              <c:f>Makrodata!$C$180:$FP$180</c:f>
              <c:strCache>
                <c:ptCount val="170"/>
                <c:pt idx="0">
                  <c:v>jan 2010</c:v>
                </c:pt>
                <c:pt idx="1">
                  <c:v>feb 2010</c:v>
                </c:pt>
                <c:pt idx="2">
                  <c:v>mar 2010</c:v>
                </c:pt>
                <c:pt idx="3">
                  <c:v>apr 2010</c:v>
                </c:pt>
                <c:pt idx="4">
                  <c:v>maj 2010</c:v>
                </c:pt>
                <c:pt idx="5">
                  <c:v>jun 2010</c:v>
                </c:pt>
                <c:pt idx="6">
                  <c:v>jul 2010</c:v>
                </c:pt>
                <c:pt idx="7">
                  <c:v>aug 2010</c:v>
                </c:pt>
                <c:pt idx="8">
                  <c:v>sep 2010</c:v>
                </c:pt>
                <c:pt idx="9">
                  <c:v>okt 2010</c:v>
                </c:pt>
                <c:pt idx="10">
                  <c:v>nov 2010</c:v>
                </c:pt>
                <c:pt idx="11">
                  <c:v>dec 2010</c:v>
                </c:pt>
                <c:pt idx="12">
                  <c:v>jan 2011</c:v>
                </c:pt>
                <c:pt idx="13">
                  <c:v>feb 2011</c:v>
                </c:pt>
                <c:pt idx="14">
                  <c:v>mar 2011</c:v>
                </c:pt>
                <c:pt idx="15">
                  <c:v>apr 2011</c:v>
                </c:pt>
                <c:pt idx="16">
                  <c:v>maj 2011</c:v>
                </c:pt>
                <c:pt idx="17">
                  <c:v>jun 2011</c:v>
                </c:pt>
                <c:pt idx="18">
                  <c:v>jul 2011</c:v>
                </c:pt>
                <c:pt idx="19">
                  <c:v>aug 2011</c:v>
                </c:pt>
                <c:pt idx="20">
                  <c:v>sep 2011</c:v>
                </c:pt>
                <c:pt idx="21">
                  <c:v>okt 2011</c:v>
                </c:pt>
                <c:pt idx="22">
                  <c:v>nov 2011</c:v>
                </c:pt>
                <c:pt idx="23">
                  <c:v>dec 2011</c:v>
                </c:pt>
                <c:pt idx="24">
                  <c:v>jan 2012</c:v>
                </c:pt>
                <c:pt idx="25">
                  <c:v>feb 2012</c:v>
                </c:pt>
                <c:pt idx="26">
                  <c:v>mar 2012</c:v>
                </c:pt>
                <c:pt idx="27">
                  <c:v>apr 2012</c:v>
                </c:pt>
                <c:pt idx="28">
                  <c:v>maj 2012</c:v>
                </c:pt>
                <c:pt idx="29">
                  <c:v>jun 2012</c:v>
                </c:pt>
                <c:pt idx="30">
                  <c:v>jul 2012</c:v>
                </c:pt>
                <c:pt idx="31">
                  <c:v>aug 2012</c:v>
                </c:pt>
                <c:pt idx="32">
                  <c:v>sep 2012</c:v>
                </c:pt>
                <c:pt idx="33">
                  <c:v>okt 2012</c:v>
                </c:pt>
                <c:pt idx="34">
                  <c:v>nov 2012</c:v>
                </c:pt>
                <c:pt idx="35">
                  <c:v>dec 2012</c:v>
                </c:pt>
                <c:pt idx="36">
                  <c:v>jan 2013</c:v>
                </c:pt>
                <c:pt idx="37">
                  <c:v>feb 2013</c:v>
                </c:pt>
                <c:pt idx="38">
                  <c:v>mar 2013</c:v>
                </c:pt>
                <c:pt idx="39">
                  <c:v>apr 2013</c:v>
                </c:pt>
                <c:pt idx="40">
                  <c:v>maj 2013</c:v>
                </c:pt>
                <c:pt idx="41">
                  <c:v>jun 2013</c:v>
                </c:pt>
                <c:pt idx="42">
                  <c:v>jul 2013</c:v>
                </c:pt>
                <c:pt idx="43">
                  <c:v>aug 2013</c:v>
                </c:pt>
                <c:pt idx="44">
                  <c:v>sep 2013</c:v>
                </c:pt>
                <c:pt idx="45">
                  <c:v>okt 2013</c:v>
                </c:pt>
                <c:pt idx="46">
                  <c:v>nov 2013</c:v>
                </c:pt>
                <c:pt idx="47">
                  <c:v>dec 2013</c:v>
                </c:pt>
                <c:pt idx="48">
                  <c:v>jan 2014</c:v>
                </c:pt>
                <c:pt idx="49">
                  <c:v>feb 2014</c:v>
                </c:pt>
                <c:pt idx="50">
                  <c:v>mar 2014</c:v>
                </c:pt>
                <c:pt idx="51">
                  <c:v>apr 2014</c:v>
                </c:pt>
                <c:pt idx="52">
                  <c:v>maj 2014</c:v>
                </c:pt>
                <c:pt idx="53">
                  <c:v>jun 2014</c:v>
                </c:pt>
                <c:pt idx="54">
                  <c:v>jul 2014</c:v>
                </c:pt>
                <c:pt idx="55">
                  <c:v>aug 2014</c:v>
                </c:pt>
                <c:pt idx="56">
                  <c:v>sep 2014</c:v>
                </c:pt>
                <c:pt idx="57">
                  <c:v>okt 2014</c:v>
                </c:pt>
                <c:pt idx="58">
                  <c:v>nov 2014</c:v>
                </c:pt>
                <c:pt idx="59">
                  <c:v>dec 2014</c:v>
                </c:pt>
                <c:pt idx="60">
                  <c:v>jan 2015</c:v>
                </c:pt>
                <c:pt idx="61">
                  <c:v>feb 2015</c:v>
                </c:pt>
                <c:pt idx="62">
                  <c:v>mar 2015</c:v>
                </c:pt>
                <c:pt idx="63">
                  <c:v>apr 2015</c:v>
                </c:pt>
                <c:pt idx="64">
                  <c:v>maj 2015</c:v>
                </c:pt>
                <c:pt idx="65">
                  <c:v>jun 2015</c:v>
                </c:pt>
                <c:pt idx="66">
                  <c:v>jul 2015</c:v>
                </c:pt>
                <c:pt idx="67">
                  <c:v>aug 2015</c:v>
                </c:pt>
                <c:pt idx="68">
                  <c:v>sep 2015</c:v>
                </c:pt>
                <c:pt idx="69">
                  <c:v>okt 2015</c:v>
                </c:pt>
                <c:pt idx="70">
                  <c:v>nov 2015</c:v>
                </c:pt>
                <c:pt idx="71">
                  <c:v>dec 2015</c:v>
                </c:pt>
                <c:pt idx="72">
                  <c:v>jan 2016</c:v>
                </c:pt>
                <c:pt idx="73">
                  <c:v>feb 2016</c:v>
                </c:pt>
                <c:pt idx="74">
                  <c:v>mar 2016</c:v>
                </c:pt>
                <c:pt idx="75">
                  <c:v>apr 2016</c:v>
                </c:pt>
                <c:pt idx="76">
                  <c:v>maj 2016</c:v>
                </c:pt>
                <c:pt idx="77">
                  <c:v>jun 2016</c:v>
                </c:pt>
                <c:pt idx="78">
                  <c:v>jul 2016</c:v>
                </c:pt>
                <c:pt idx="79">
                  <c:v>aug 2016</c:v>
                </c:pt>
                <c:pt idx="80">
                  <c:v>sep 2016</c:v>
                </c:pt>
                <c:pt idx="81">
                  <c:v>okt 2016</c:v>
                </c:pt>
                <c:pt idx="82">
                  <c:v>nov 2016</c:v>
                </c:pt>
                <c:pt idx="83">
                  <c:v>dec 2016</c:v>
                </c:pt>
                <c:pt idx="84">
                  <c:v>jan 2017</c:v>
                </c:pt>
                <c:pt idx="85">
                  <c:v>feb 2017</c:v>
                </c:pt>
                <c:pt idx="86">
                  <c:v>mar 2017</c:v>
                </c:pt>
                <c:pt idx="87">
                  <c:v>apr 2017</c:v>
                </c:pt>
                <c:pt idx="88">
                  <c:v>maj 2017</c:v>
                </c:pt>
                <c:pt idx="89">
                  <c:v>jun 2017</c:v>
                </c:pt>
                <c:pt idx="90">
                  <c:v>jul 2017</c:v>
                </c:pt>
                <c:pt idx="91">
                  <c:v>aug 2017</c:v>
                </c:pt>
                <c:pt idx="92">
                  <c:v>sep 2017</c:v>
                </c:pt>
                <c:pt idx="93">
                  <c:v>okt 2017</c:v>
                </c:pt>
                <c:pt idx="94">
                  <c:v>nov 2017</c:v>
                </c:pt>
                <c:pt idx="95">
                  <c:v>dec 2017</c:v>
                </c:pt>
                <c:pt idx="96">
                  <c:v>jan 2018</c:v>
                </c:pt>
                <c:pt idx="97">
                  <c:v>feb 2018</c:v>
                </c:pt>
                <c:pt idx="98">
                  <c:v>mar 2018</c:v>
                </c:pt>
                <c:pt idx="99">
                  <c:v>apr 2018</c:v>
                </c:pt>
                <c:pt idx="100">
                  <c:v>maj 2018</c:v>
                </c:pt>
                <c:pt idx="101">
                  <c:v>jun 2018</c:v>
                </c:pt>
                <c:pt idx="102">
                  <c:v>jul 2018</c:v>
                </c:pt>
                <c:pt idx="103">
                  <c:v>aug 2018</c:v>
                </c:pt>
                <c:pt idx="104">
                  <c:v>sep 2018</c:v>
                </c:pt>
                <c:pt idx="105">
                  <c:v>okt 2018</c:v>
                </c:pt>
                <c:pt idx="106">
                  <c:v>nov 2018</c:v>
                </c:pt>
                <c:pt idx="107">
                  <c:v>dec 2018</c:v>
                </c:pt>
                <c:pt idx="108">
                  <c:v>jan 2019</c:v>
                </c:pt>
                <c:pt idx="109">
                  <c:v>feb 2019</c:v>
                </c:pt>
                <c:pt idx="110">
                  <c:v>mar 2019</c:v>
                </c:pt>
                <c:pt idx="111">
                  <c:v>apr 2019</c:v>
                </c:pt>
                <c:pt idx="112">
                  <c:v>maj 2019</c:v>
                </c:pt>
                <c:pt idx="113">
                  <c:v>jun 2019</c:v>
                </c:pt>
                <c:pt idx="114">
                  <c:v>jul 2019</c:v>
                </c:pt>
                <c:pt idx="115">
                  <c:v>aug 2019</c:v>
                </c:pt>
                <c:pt idx="116">
                  <c:v>sep 2019</c:v>
                </c:pt>
                <c:pt idx="117">
                  <c:v>okt 2019</c:v>
                </c:pt>
                <c:pt idx="118">
                  <c:v>nov 2019</c:v>
                </c:pt>
                <c:pt idx="119">
                  <c:v>dec 2019</c:v>
                </c:pt>
                <c:pt idx="120">
                  <c:v>jan 2020</c:v>
                </c:pt>
                <c:pt idx="121">
                  <c:v>feb 2020</c:v>
                </c:pt>
                <c:pt idx="122">
                  <c:v>mar 2020</c:v>
                </c:pt>
                <c:pt idx="123">
                  <c:v>apr 2020</c:v>
                </c:pt>
                <c:pt idx="124">
                  <c:v>maj 2020</c:v>
                </c:pt>
                <c:pt idx="125">
                  <c:v>jun 2020</c:v>
                </c:pt>
                <c:pt idx="126">
                  <c:v>jul 2020</c:v>
                </c:pt>
                <c:pt idx="127">
                  <c:v>aug 2020</c:v>
                </c:pt>
                <c:pt idx="128">
                  <c:v>sep 2020</c:v>
                </c:pt>
                <c:pt idx="129">
                  <c:v>okt 2020</c:v>
                </c:pt>
                <c:pt idx="130">
                  <c:v>nov 2020</c:v>
                </c:pt>
                <c:pt idx="131">
                  <c:v>dec 2020</c:v>
                </c:pt>
                <c:pt idx="132">
                  <c:v>jan 2021</c:v>
                </c:pt>
                <c:pt idx="133">
                  <c:v>feb 2021</c:v>
                </c:pt>
                <c:pt idx="134">
                  <c:v>mar 2021</c:v>
                </c:pt>
                <c:pt idx="135">
                  <c:v>apr 2021</c:v>
                </c:pt>
                <c:pt idx="136">
                  <c:v>maj 2021</c:v>
                </c:pt>
                <c:pt idx="137">
                  <c:v>jun 2021</c:v>
                </c:pt>
                <c:pt idx="138">
                  <c:v>jul 2021</c:v>
                </c:pt>
                <c:pt idx="139">
                  <c:v>aug 2021</c:v>
                </c:pt>
                <c:pt idx="140">
                  <c:v>sep 2021</c:v>
                </c:pt>
                <c:pt idx="141">
                  <c:v>okt 2021</c:v>
                </c:pt>
                <c:pt idx="142">
                  <c:v>nov 2021</c:v>
                </c:pt>
                <c:pt idx="143">
                  <c:v>dec 2021</c:v>
                </c:pt>
                <c:pt idx="144">
                  <c:v>jan 2022</c:v>
                </c:pt>
                <c:pt idx="145">
                  <c:v>feb 2022</c:v>
                </c:pt>
                <c:pt idx="146">
                  <c:v>mar 2022</c:v>
                </c:pt>
                <c:pt idx="147">
                  <c:v>apr 2022</c:v>
                </c:pt>
                <c:pt idx="148">
                  <c:v>maj 2022</c:v>
                </c:pt>
                <c:pt idx="149">
                  <c:v>jun 2022</c:v>
                </c:pt>
                <c:pt idx="150">
                  <c:v>jul 2022</c:v>
                </c:pt>
                <c:pt idx="151">
                  <c:v>aug 2022</c:v>
                </c:pt>
                <c:pt idx="152">
                  <c:v>sep 2022</c:v>
                </c:pt>
                <c:pt idx="153">
                  <c:v>okt 2022</c:v>
                </c:pt>
                <c:pt idx="154">
                  <c:v>nov 2022</c:v>
                </c:pt>
                <c:pt idx="155">
                  <c:v>dec 2022</c:v>
                </c:pt>
                <c:pt idx="156">
                  <c:v>jan 2023</c:v>
                </c:pt>
                <c:pt idx="157">
                  <c:v>feb 2023</c:v>
                </c:pt>
                <c:pt idx="158">
                  <c:v>mar 2023</c:v>
                </c:pt>
                <c:pt idx="159">
                  <c:v>apr 2023</c:v>
                </c:pt>
                <c:pt idx="160">
                  <c:v>maj 2023</c:v>
                </c:pt>
                <c:pt idx="161">
                  <c:v>juni 2023</c:v>
                </c:pt>
                <c:pt idx="162">
                  <c:v>juli 2023</c:v>
                </c:pt>
                <c:pt idx="163">
                  <c:v>aug 2023</c:v>
                </c:pt>
                <c:pt idx="164">
                  <c:v>sep 2023</c:v>
                </c:pt>
                <c:pt idx="165">
                  <c:v>okt 2023</c:v>
                </c:pt>
                <c:pt idx="166">
                  <c:v>nov 2023</c:v>
                </c:pt>
                <c:pt idx="167">
                  <c:v>dec 2023</c:v>
                </c:pt>
                <c:pt idx="168">
                  <c:v>jan 2024</c:v>
                </c:pt>
                <c:pt idx="169">
                  <c:v>feb 2024</c:v>
                </c:pt>
              </c:strCache>
            </c:strRef>
          </c:cat>
          <c:val>
            <c:numRef>
              <c:f>Makrodata!$C$181:$FP$181</c:f>
              <c:numCache>
                <c:formatCode>General</c:formatCode>
                <c:ptCount val="170"/>
                <c:pt idx="0">
                  <c:v>102.1</c:v>
                </c:pt>
                <c:pt idx="1">
                  <c:v>106.2</c:v>
                </c:pt>
                <c:pt idx="2">
                  <c:v>104.7</c:v>
                </c:pt>
                <c:pt idx="3">
                  <c:v>103.4</c:v>
                </c:pt>
                <c:pt idx="4">
                  <c:v>109</c:v>
                </c:pt>
                <c:pt idx="5">
                  <c:v>110.8</c:v>
                </c:pt>
                <c:pt idx="6">
                  <c:v>109.7</c:v>
                </c:pt>
                <c:pt idx="7">
                  <c:v>110.4</c:v>
                </c:pt>
                <c:pt idx="8">
                  <c:v>115.6</c:v>
                </c:pt>
                <c:pt idx="9">
                  <c:v>113.3</c:v>
                </c:pt>
                <c:pt idx="10">
                  <c:v>116</c:v>
                </c:pt>
                <c:pt idx="11">
                  <c:v>113.9</c:v>
                </c:pt>
                <c:pt idx="12">
                  <c:v>115.9</c:v>
                </c:pt>
                <c:pt idx="13">
                  <c:v>115.5</c:v>
                </c:pt>
                <c:pt idx="14">
                  <c:v>111.7</c:v>
                </c:pt>
                <c:pt idx="15">
                  <c:v>108.7</c:v>
                </c:pt>
                <c:pt idx="16">
                  <c:v>110.2</c:v>
                </c:pt>
                <c:pt idx="17">
                  <c:v>108</c:v>
                </c:pt>
                <c:pt idx="18">
                  <c:v>102.3</c:v>
                </c:pt>
                <c:pt idx="19">
                  <c:v>98.6</c:v>
                </c:pt>
                <c:pt idx="20">
                  <c:v>96</c:v>
                </c:pt>
                <c:pt idx="21">
                  <c:v>95</c:v>
                </c:pt>
                <c:pt idx="22">
                  <c:v>94.6</c:v>
                </c:pt>
                <c:pt idx="23">
                  <c:v>93.5</c:v>
                </c:pt>
                <c:pt idx="24">
                  <c:v>90.8</c:v>
                </c:pt>
                <c:pt idx="25">
                  <c:v>91.4</c:v>
                </c:pt>
                <c:pt idx="26">
                  <c:v>99.2</c:v>
                </c:pt>
                <c:pt idx="27">
                  <c:v>100.5</c:v>
                </c:pt>
                <c:pt idx="28">
                  <c:v>99.1</c:v>
                </c:pt>
                <c:pt idx="29">
                  <c:v>96.5</c:v>
                </c:pt>
                <c:pt idx="30">
                  <c:v>94.8</c:v>
                </c:pt>
                <c:pt idx="31">
                  <c:v>95</c:v>
                </c:pt>
                <c:pt idx="32">
                  <c:v>95.3</c:v>
                </c:pt>
                <c:pt idx="33">
                  <c:v>91.3</c:v>
                </c:pt>
                <c:pt idx="34">
                  <c:v>85.2</c:v>
                </c:pt>
                <c:pt idx="35">
                  <c:v>87.3</c:v>
                </c:pt>
                <c:pt idx="36">
                  <c:v>87.4</c:v>
                </c:pt>
                <c:pt idx="37">
                  <c:v>93.1</c:v>
                </c:pt>
                <c:pt idx="38">
                  <c:v>93.8</c:v>
                </c:pt>
                <c:pt idx="39">
                  <c:v>92.9</c:v>
                </c:pt>
                <c:pt idx="40">
                  <c:v>92.1</c:v>
                </c:pt>
                <c:pt idx="41">
                  <c:v>94.9</c:v>
                </c:pt>
                <c:pt idx="42">
                  <c:v>97.1</c:v>
                </c:pt>
                <c:pt idx="43">
                  <c:v>97.9</c:v>
                </c:pt>
                <c:pt idx="44">
                  <c:v>98.2</c:v>
                </c:pt>
                <c:pt idx="45">
                  <c:v>99.4</c:v>
                </c:pt>
                <c:pt idx="46">
                  <c:v>102.3</c:v>
                </c:pt>
                <c:pt idx="47">
                  <c:v>102.4</c:v>
                </c:pt>
                <c:pt idx="48">
                  <c:v>103.5</c:v>
                </c:pt>
                <c:pt idx="49">
                  <c:v>101</c:v>
                </c:pt>
                <c:pt idx="50">
                  <c:v>100.7</c:v>
                </c:pt>
                <c:pt idx="51">
                  <c:v>102.6</c:v>
                </c:pt>
                <c:pt idx="52">
                  <c:v>100.1</c:v>
                </c:pt>
                <c:pt idx="53">
                  <c:v>102.1</c:v>
                </c:pt>
                <c:pt idx="54">
                  <c:v>101.8</c:v>
                </c:pt>
                <c:pt idx="55">
                  <c:v>103</c:v>
                </c:pt>
                <c:pt idx="56">
                  <c:v>102</c:v>
                </c:pt>
                <c:pt idx="57">
                  <c:v>102.1</c:v>
                </c:pt>
                <c:pt idx="58">
                  <c:v>101.2</c:v>
                </c:pt>
                <c:pt idx="59">
                  <c:v>101.6</c:v>
                </c:pt>
                <c:pt idx="60">
                  <c:v>101.5</c:v>
                </c:pt>
                <c:pt idx="61">
                  <c:v>101.4</c:v>
                </c:pt>
                <c:pt idx="62">
                  <c:v>101.3</c:v>
                </c:pt>
                <c:pt idx="63">
                  <c:v>99.5</c:v>
                </c:pt>
                <c:pt idx="64">
                  <c:v>103.2</c:v>
                </c:pt>
                <c:pt idx="65">
                  <c:v>102.5</c:v>
                </c:pt>
                <c:pt idx="66">
                  <c:v>103.5</c:v>
                </c:pt>
                <c:pt idx="67">
                  <c:v>105.8</c:v>
                </c:pt>
                <c:pt idx="68">
                  <c:v>107.6</c:v>
                </c:pt>
                <c:pt idx="69">
                  <c:v>106.4</c:v>
                </c:pt>
                <c:pt idx="70">
                  <c:v>104.5</c:v>
                </c:pt>
                <c:pt idx="71">
                  <c:v>106.3</c:v>
                </c:pt>
                <c:pt idx="72">
                  <c:v>109.1</c:v>
                </c:pt>
                <c:pt idx="73">
                  <c:v>105.7</c:v>
                </c:pt>
                <c:pt idx="74">
                  <c:v>105.4</c:v>
                </c:pt>
                <c:pt idx="75">
                  <c:v>102.7</c:v>
                </c:pt>
                <c:pt idx="76">
                  <c:v>102.5</c:v>
                </c:pt>
                <c:pt idx="77">
                  <c:v>103.4</c:v>
                </c:pt>
                <c:pt idx="78">
                  <c:v>102.6</c:v>
                </c:pt>
                <c:pt idx="79">
                  <c:v>101.3</c:v>
                </c:pt>
                <c:pt idx="80">
                  <c:v>104</c:v>
                </c:pt>
                <c:pt idx="81">
                  <c:v>105.3</c:v>
                </c:pt>
                <c:pt idx="82">
                  <c:v>107.5</c:v>
                </c:pt>
                <c:pt idx="83">
                  <c:v>110.7</c:v>
                </c:pt>
                <c:pt idx="84">
                  <c:v>110.1</c:v>
                </c:pt>
                <c:pt idx="85">
                  <c:v>109.7</c:v>
                </c:pt>
                <c:pt idx="86">
                  <c:v>108.8</c:v>
                </c:pt>
                <c:pt idx="87">
                  <c:v>111.8</c:v>
                </c:pt>
                <c:pt idx="88">
                  <c:v>112.3</c:v>
                </c:pt>
                <c:pt idx="89">
                  <c:v>112.4</c:v>
                </c:pt>
                <c:pt idx="90">
                  <c:v>111.6</c:v>
                </c:pt>
                <c:pt idx="91">
                  <c:v>110.1</c:v>
                </c:pt>
                <c:pt idx="92">
                  <c:v>112.9</c:v>
                </c:pt>
                <c:pt idx="93">
                  <c:v>113.1</c:v>
                </c:pt>
                <c:pt idx="94">
                  <c:v>113.4</c:v>
                </c:pt>
                <c:pt idx="95">
                  <c:v>110.5</c:v>
                </c:pt>
                <c:pt idx="96">
                  <c:v>109.7</c:v>
                </c:pt>
                <c:pt idx="97">
                  <c:v>109.8</c:v>
                </c:pt>
                <c:pt idx="98">
                  <c:v>109.8</c:v>
                </c:pt>
                <c:pt idx="99">
                  <c:v>111.2</c:v>
                </c:pt>
                <c:pt idx="100">
                  <c:v>110.6</c:v>
                </c:pt>
                <c:pt idx="101">
                  <c:v>110.1</c:v>
                </c:pt>
                <c:pt idx="102">
                  <c:v>110.1</c:v>
                </c:pt>
                <c:pt idx="103">
                  <c:v>111.5</c:v>
                </c:pt>
                <c:pt idx="104">
                  <c:v>110.5</c:v>
                </c:pt>
                <c:pt idx="105">
                  <c:v>107.9</c:v>
                </c:pt>
                <c:pt idx="106">
                  <c:v>106.2</c:v>
                </c:pt>
                <c:pt idx="107">
                  <c:v>105.7</c:v>
                </c:pt>
                <c:pt idx="108">
                  <c:v>101.8</c:v>
                </c:pt>
                <c:pt idx="109">
                  <c:v>102.8</c:v>
                </c:pt>
                <c:pt idx="110">
                  <c:v>102.3</c:v>
                </c:pt>
                <c:pt idx="111">
                  <c:v>104.7</c:v>
                </c:pt>
                <c:pt idx="112">
                  <c:v>101.6</c:v>
                </c:pt>
                <c:pt idx="113">
                  <c:v>100</c:v>
                </c:pt>
                <c:pt idx="114">
                  <c:v>97.8</c:v>
                </c:pt>
                <c:pt idx="115">
                  <c:v>95.4</c:v>
                </c:pt>
                <c:pt idx="116">
                  <c:v>94.1</c:v>
                </c:pt>
                <c:pt idx="117">
                  <c:v>95.1</c:v>
                </c:pt>
                <c:pt idx="118">
                  <c:v>95.6</c:v>
                </c:pt>
                <c:pt idx="119">
                  <c:v>93.9</c:v>
                </c:pt>
                <c:pt idx="120">
                  <c:v>97.1</c:v>
                </c:pt>
                <c:pt idx="121">
                  <c:v>100</c:v>
                </c:pt>
                <c:pt idx="122">
                  <c:v>93.3</c:v>
                </c:pt>
                <c:pt idx="123">
                  <c:v>61.2</c:v>
                </c:pt>
                <c:pt idx="124">
                  <c:v>65.099999999999994</c:v>
                </c:pt>
                <c:pt idx="125">
                  <c:v>75.8</c:v>
                </c:pt>
                <c:pt idx="126">
                  <c:v>84.6</c:v>
                </c:pt>
                <c:pt idx="127">
                  <c:v>87.6</c:v>
                </c:pt>
                <c:pt idx="128">
                  <c:v>94.5</c:v>
                </c:pt>
                <c:pt idx="129">
                  <c:v>95.8</c:v>
                </c:pt>
                <c:pt idx="130">
                  <c:v>97.2</c:v>
                </c:pt>
                <c:pt idx="131">
                  <c:v>96.2</c:v>
                </c:pt>
                <c:pt idx="132">
                  <c:v>100.9</c:v>
                </c:pt>
                <c:pt idx="133">
                  <c:v>104.4</c:v>
                </c:pt>
                <c:pt idx="134">
                  <c:v>106.2</c:v>
                </c:pt>
                <c:pt idx="135">
                  <c:v>113.1</c:v>
                </c:pt>
                <c:pt idx="136">
                  <c:v>119</c:v>
                </c:pt>
                <c:pt idx="137">
                  <c:v>119.2</c:v>
                </c:pt>
                <c:pt idx="138">
                  <c:v>121.4</c:v>
                </c:pt>
                <c:pt idx="139">
                  <c:v>120.3</c:v>
                </c:pt>
                <c:pt idx="140">
                  <c:v>119.1</c:v>
                </c:pt>
                <c:pt idx="141" formatCode="0.0">
                  <c:v>119.7</c:v>
                </c:pt>
                <c:pt idx="142">
                  <c:v>117.2</c:v>
                </c:pt>
                <c:pt idx="143">
                  <c:v>116.6</c:v>
                </c:pt>
                <c:pt idx="144">
                  <c:v>110</c:v>
                </c:pt>
                <c:pt idx="145">
                  <c:v>113.2</c:v>
                </c:pt>
                <c:pt idx="146">
                  <c:v>110.5</c:v>
                </c:pt>
                <c:pt idx="147">
                  <c:v>109.2</c:v>
                </c:pt>
                <c:pt idx="148">
                  <c:v>110.1</c:v>
                </c:pt>
                <c:pt idx="149">
                  <c:v>105.2</c:v>
                </c:pt>
                <c:pt idx="150">
                  <c:v>101.5</c:v>
                </c:pt>
                <c:pt idx="151">
                  <c:v>97.2</c:v>
                </c:pt>
                <c:pt idx="152">
                  <c:v>91.1</c:v>
                </c:pt>
                <c:pt idx="153">
                  <c:v>84.8</c:v>
                </c:pt>
                <c:pt idx="154">
                  <c:v>85.6</c:v>
                </c:pt>
                <c:pt idx="155">
                  <c:v>85.3</c:v>
                </c:pt>
                <c:pt idx="156">
                  <c:v>83.8</c:v>
                </c:pt>
                <c:pt idx="157">
                  <c:v>86.5</c:v>
                </c:pt>
                <c:pt idx="158">
                  <c:v>88.6</c:v>
                </c:pt>
                <c:pt idx="159">
                  <c:v>87.5</c:v>
                </c:pt>
                <c:pt idx="160">
                  <c:v>89.5</c:v>
                </c:pt>
                <c:pt idx="161">
                  <c:v>89.9</c:v>
                </c:pt>
                <c:pt idx="162">
                  <c:v>87.9</c:v>
                </c:pt>
                <c:pt idx="163">
                  <c:v>85.5</c:v>
                </c:pt>
                <c:pt idx="164">
                  <c:v>86.1</c:v>
                </c:pt>
                <c:pt idx="165">
                  <c:v>85.1</c:v>
                </c:pt>
                <c:pt idx="166">
                  <c:v>85.4</c:v>
                </c:pt>
                <c:pt idx="167">
                  <c:v>84.8</c:v>
                </c:pt>
                <c:pt idx="168">
                  <c:v>90.6</c:v>
                </c:pt>
                <c:pt idx="169">
                  <c:v>90.5</c:v>
                </c:pt>
              </c:numCache>
            </c:numRef>
          </c:val>
          <c:smooth val="0"/>
          <c:extLst>
            <c:ext xmlns:c16="http://schemas.microsoft.com/office/drawing/2014/chart" uri="{C3380CC4-5D6E-409C-BE32-E72D297353CC}">
              <c16:uniqueId val="{00000000-D580-4E92-A194-D5057115A3CB}"/>
            </c:ext>
          </c:extLst>
        </c:ser>
        <c:dLbls>
          <c:showLegendKey val="0"/>
          <c:showVal val="0"/>
          <c:showCatName val="0"/>
          <c:showSerName val="0"/>
          <c:showPercent val="0"/>
          <c:showBubbleSize val="0"/>
        </c:dLbls>
        <c:smooth val="0"/>
        <c:axId val="497692288"/>
        <c:axId val="497691632"/>
      </c:lineChart>
      <c:catAx>
        <c:axId val="49769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97691632"/>
        <c:crosses val="autoZero"/>
        <c:auto val="1"/>
        <c:lblAlgn val="ctr"/>
        <c:lblOffset val="100"/>
        <c:tickLblSkip val="6"/>
        <c:noMultiLvlLbl val="0"/>
      </c:catAx>
      <c:valAx>
        <c:axId val="49769163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97692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v-FI" sz="2000" dirty="0"/>
              <a:t>Arbetssökande och lediga platser</a:t>
            </a:r>
          </a:p>
          <a:p>
            <a:pPr>
              <a:defRPr/>
            </a:pPr>
            <a:r>
              <a:rPr lang="sv-FI" dirty="0"/>
              <a:t>(Arbetsförmedlingen)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lineChart>
        <c:grouping val="standard"/>
        <c:varyColors val="0"/>
        <c:ser>
          <c:idx val="0"/>
          <c:order val="0"/>
          <c:tx>
            <c:strRef>
              <c:f>Makrodata!$B$170</c:f>
              <c:strCache>
                <c:ptCount val="1"/>
                <c:pt idx="0">
                  <c:v>Arbetssökande</c:v>
                </c:pt>
              </c:strCache>
            </c:strRef>
          </c:tx>
          <c:spPr>
            <a:ln w="31750" cap="rnd">
              <a:solidFill>
                <a:schemeClr val="bg2"/>
              </a:solidFill>
              <a:round/>
            </a:ln>
            <a:effectLst/>
          </c:spPr>
          <c:marker>
            <c:symbol val="none"/>
          </c:marker>
          <c:cat>
            <c:numRef>
              <c:f>Makrodata!$C$165:$BX$165</c:f>
              <c:numCache>
                <c:formatCode>General</c:formatCode>
                <c:ptCount val="74"/>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pt idx="65">
                  <c:v>202306</c:v>
                </c:pt>
                <c:pt idx="66">
                  <c:v>202307</c:v>
                </c:pt>
                <c:pt idx="67">
                  <c:v>202308</c:v>
                </c:pt>
                <c:pt idx="68">
                  <c:v>202309</c:v>
                </c:pt>
                <c:pt idx="69">
                  <c:v>202310</c:v>
                </c:pt>
                <c:pt idx="70">
                  <c:v>202311</c:v>
                </c:pt>
                <c:pt idx="71">
                  <c:v>202312</c:v>
                </c:pt>
                <c:pt idx="72">
                  <c:v>202401</c:v>
                </c:pt>
                <c:pt idx="73">
                  <c:v>202402</c:v>
                </c:pt>
              </c:numCache>
            </c:numRef>
          </c:cat>
          <c:val>
            <c:numRef>
              <c:f>Makrodata!$C$170:$BX$170</c:f>
              <c:numCache>
                <c:formatCode>General</c:formatCode>
                <c:ptCount val="74"/>
                <c:pt idx="0">
                  <c:v>10302</c:v>
                </c:pt>
                <c:pt idx="1">
                  <c:v>10283</c:v>
                </c:pt>
                <c:pt idx="2">
                  <c:v>10067</c:v>
                </c:pt>
                <c:pt idx="3">
                  <c:v>9938</c:v>
                </c:pt>
                <c:pt idx="4">
                  <c:v>9914</c:v>
                </c:pt>
                <c:pt idx="5">
                  <c:v>10231</c:v>
                </c:pt>
                <c:pt idx="6">
                  <c:v>10308</c:v>
                </c:pt>
                <c:pt idx="7">
                  <c:v>10275</c:v>
                </c:pt>
                <c:pt idx="8">
                  <c:v>10181</c:v>
                </c:pt>
                <c:pt idx="9">
                  <c:v>10014</c:v>
                </c:pt>
                <c:pt idx="10">
                  <c:v>10042</c:v>
                </c:pt>
                <c:pt idx="11">
                  <c:v>10076</c:v>
                </c:pt>
                <c:pt idx="12">
                  <c:v>10111</c:v>
                </c:pt>
                <c:pt idx="13">
                  <c:v>10150</c:v>
                </c:pt>
                <c:pt idx="14">
                  <c:v>9871</c:v>
                </c:pt>
                <c:pt idx="15">
                  <c:v>9730</c:v>
                </c:pt>
                <c:pt idx="16">
                  <c:v>9809</c:v>
                </c:pt>
                <c:pt idx="17">
                  <c:v>10035</c:v>
                </c:pt>
                <c:pt idx="18">
                  <c:v>10216</c:v>
                </c:pt>
                <c:pt idx="19">
                  <c:v>10166</c:v>
                </c:pt>
                <c:pt idx="20">
                  <c:v>9999</c:v>
                </c:pt>
                <c:pt idx="21">
                  <c:v>9956</c:v>
                </c:pt>
                <c:pt idx="22">
                  <c:v>10091</c:v>
                </c:pt>
                <c:pt idx="23">
                  <c:v>10168</c:v>
                </c:pt>
                <c:pt idx="24">
                  <c:v>10257</c:v>
                </c:pt>
                <c:pt idx="25">
                  <c:v>10314</c:v>
                </c:pt>
                <c:pt idx="26">
                  <c:v>10786</c:v>
                </c:pt>
                <c:pt idx="27">
                  <c:v>11611</c:v>
                </c:pt>
                <c:pt idx="28">
                  <c:v>12348</c:v>
                </c:pt>
                <c:pt idx="29">
                  <c:v>13272</c:v>
                </c:pt>
                <c:pt idx="30">
                  <c:v>13734</c:v>
                </c:pt>
                <c:pt idx="31">
                  <c:v>13799</c:v>
                </c:pt>
                <c:pt idx="32">
                  <c:v>13509</c:v>
                </c:pt>
                <c:pt idx="33">
                  <c:v>13270</c:v>
                </c:pt>
                <c:pt idx="34">
                  <c:v>13240</c:v>
                </c:pt>
                <c:pt idx="35">
                  <c:v>13240</c:v>
                </c:pt>
                <c:pt idx="36">
                  <c:v>13384</c:v>
                </c:pt>
                <c:pt idx="37">
                  <c:v>13242</c:v>
                </c:pt>
                <c:pt idx="38">
                  <c:v>13028</c:v>
                </c:pt>
                <c:pt idx="39">
                  <c:v>12948</c:v>
                </c:pt>
                <c:pt idx="40">
                  <c:v>12583</c:v>
                </c:pt>
                <c:pt idx="41">
                  <c:v>12675</c:v>
                </c:pt>
                <c:pt idx="42">
                  <c:v>12879</c:v>
                </c:pt>
                <c:pt idx="43">
                  <c:v>12669</c:v>
                </c:pt>
                <c:pt idx="44">
                  <c:v>12322</c:v>
                </c:pt>
                <c:pt idx="45">
                  <c:v>12011</c:v>
                </c:pt>
                <c:pt idx="46">
                  <c:v>11801</c:v>
                </c:pt>
                <c:pt idx="47">
                  <c:v>11731</c:v>
                </c:pt>
                <c:pt idx="48">
                  <c:v>11628</c:v>
                </c:pt>
                <c:pt idx="49">
                  <c:v>11403</c:v>
                </c:pt>
                <c:pt idx="50">
                  <c:v>11136</c:v>
                </c:pt>
                <c:pt idx="51">
                  <c:v>10934</c:v>
                </c:pt>
                <c:pt idx="52">
                  <c:v>10830</c:v>
                </c:pt>
                <c:pt idx="53">
                  <c:v>11048</c:v>
                </c:pt>
                <c:pt idx="54">
                  <c:v>11145</c:v>
                </c:pt>
                <c:pt idx="55">
                  <c:v>11205</c:v>
                </c:pt>
                <c:pt idx="56">
                  <c:v>11096</c:v>
                </c:pt>
                <c:pt idx="57">
                  <c:v>10911</c:v>
                </c:pt>
                <c:pt idx="58">
                  <c:v>10682</c:v>
                </c:pt>
                <c:pt idx="59">
                  <c:v>10719</c:v>
                </c:pt>
                <c:pt idx="60">
                  <c:v>10860</c:v>
                </c:pt>
                <c:pt idx="61">
                  <c:v>10875</c:v>
                </c:pt>
                <c:pt idx="62">
                  <c:v>10826</c:v>
                </c:pt>
                <c:pt idx="63">
                  <c:v>10683</c:v>
                </c:pt>
                <c:pt idx="64">
                  <c:v>10588</c:v>
                </c:pt>
                <c:pt idx="65">
                  <c:v>10894</c:v>
                </c:pt>
                <c:pt idx="66">
                  <c:v>11183</c:v>
                </c:pt>
                <c:pt idx="67">
                  <c:v>11105</c:v>
                </c:pt>
                <c:pt idx="68">
                  <c:v>10953</c:v>
                </c:pt>
                <c:pt idx="69">
                  <c:v>10891</c:v>
                </c:pt>
                <c:pt idx="70">
                  <c:v>10955</c:v>
                </c:pt>
                <c:pt idx="71">
                  <c:v>11074</c:v>
                </c:pt>
                <c:pt idx="72">
                  <c:v>10841</c:v>
                </c:pt>
                <c:pt idx="73">
                  <c:v>10892</c:v>
                </c:pt>
              </c:numCache>
            </c:numRef>
          </c:val>
          <c:smooth val="0"/>
          <c:extLst>
            <c:ext xmlns:c16="http://schemas.microsoft.com/office/drawing/2014/chart" uri="{C3380CC4-5D6E-409C-BE32-E72D297353CC}">
              <c16:uniqueId val="{00000000-9751-4822-AC21-859E959E4F41}"/>
            </c:ext>
          </c:extLst>
        </c:ser>
        <c:ser>
          <c:idx val="1"/>
          <c:order val="1"/>
          <c:tx>
            <c:strRef>
              <c:f>Makrodata!$B$171</c:f>
              <c:strCache>
                <c:ptCount val="1"/>
                <c:pt idx="0">
                  <c:v>Lediga platser (kvarvarande+nyanmälda)</c:v>
                </c:pt>
              </c:strCache>
            </c:strRef>
          </c:tx>
          <c:spPr>
            <a:ln w="31750" cap="rnd">
              <a:solidFill>
                <a:schemeClr val="accent2"/>
              </a:solidFill>
              <a:round/>
            </a:ln>
            <a:effectLst/>
          </c:spPr>
          <c:marker>
            <c:symbol val="none"/>
          </c:marker>
          <c:cat>
            <c:numRef>
              <c:f>Makrodata!$C$165:$BX$165</c:f>
              <c:numCache>
                <c:formatCode>General</c:formatCode>
                <c:ptCount val="74"/>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pt idx="65">
                  <c:v>202306</c:v>
                </c:pt>
                <c:pt idx="66">
                  <c:v>202307</c:v>
                </c:pt>
                <c:pt idx="67">
                  <c:v>202308</c:v>
                </c:pt>
                <c:pt idx="68">
                  <c:v>202309</c:v>
                </c:pt>
                <c:pt idx="69">
                  <c:v>202310</c:v>
                </c:pt>
                <c:pt idx="70">
                  <c:v>202311</c:v>
                </c:pt>
                <c:pt idx="71">
                  <c:v>202312</c:v>
                </c:pt>
                <c:pt idx="72">
                  <c:v>202401</c:v>
                </c:pt>
                <c:pt idx="73">
                  <c:v>202402</c:v>
                </c:pt>
              </c:numCache>
            </c:numRef>
          </c:cat>
          <c:val>
            <c:numRef>
              <c:f>Makrodata!$C$171:$BX$171</c:f>
              <c:numCache>
                <c:formatCode>General</c:formatCode>
                <c:ptCount val="74"/>
                <c:pt idx="0">
                  <c:v>6120</c:v>
                </c:pt>
                <c:pt idx="1">
                  <c:v>5577</c:v>
                </c:pt>
                <c:pt idx="2">
                  <c:v>6330</c:v>
                </c:pt>
                <c:pt idx="3">
                  <c:v>5945</c:v>
                </c:pt>
                <c:pt idx="4">
                  <c:v>4414</c:v>
                </c:pt>
                <c:pt idx="5">
                  <c:v>3435</c:v>
                </c:pt>
                <c:pt idx="6">
                  <c:v>2935</c:v>
                </c:pt>
                <c:pt idx="7">
                  <c:v>3763</c:v>
                </c:pt>
                <c:pt idx="8">
                  <c:v>3581</c:v>
                </c:pt>
                <c:pt idx="9">
                  <c:v>3938</c:v>
                </c:pt>
                <c:pt idx="10">
                  <c:v>4023</c:v>
                </c:pt>
                <c:pt idx="11">
                  <c:v>3657</c:v>
                </c:pt>
                <c:pt idx="12">
                  <c:v>4718</c:v>
                </c:pt>
                <c:pt idx="13">
                  <c:v>5221</c:v>
                </c:pt>
                <c:pt idx="14">
                  <c:v>5550</c:v>
                </c:pt>
                <c:pt idx="15">
                  <c:v>5212</c:v>
                </c:pt>
                <c:pt idx="16">
                  <c:v>4129</c:v>
                </c:pt>
                <c:pt idx="17">
                  <c:v>3467</c:v>
                </c:pt>
                <c:pt idx="18">
                  <c:v>3049</c:v>
                </c:pt>
                <c:pt idx="19">
                  <c:v>3186</c:v>
                </c:pt>
                <c:pt idx="20">
                  <c:v>3190</c:v>
                </c:pt>
                <c:pt idx="21">
                  <c:v>3840</c:v>
                </c:pt>
                <c:pt idx="22">
                  <c:v>3867</c:v>
                </c:pt>
                <c:pt idx="23">
                  <c:v>3669</c:v>
                </c:pt>
                <c:pt idx="24">
                  <c:v>4663</c:v>
                </c:pt>
                <c:pt idx="25">
                  <c:v>4832</c:v>
                </c:pt>
                <c:pt idx="26">
                  <c:v>4759</c:v>
                </c:pt>
                <c:pt idx="27">
                  <c:v>3938</c:v>
                </c:pt>
                <c:pt idx="28">
                  <c:v>2885</c:v>
                </c:pt>
                <c:pt idx="29">
                  <c:v>2565</c:v>
                </c:pt>
                <c:pt idx="30">
                  <c:v>2160</c:v>
                </c:pt>
                <c:pt idx="31">
                  <c:v>2540</c:v>
                </c:pt>
                <c:pt idx="32">
                  <c:v>2643</c:v>
                </c:pt>
                <c:pt idx="33">
                  <c:v>3445</c:v>
                </c:pt>
                <c:pt idx="34">
                  <c:v>3558</c:v>
                </c:pt>
                <c:pt idx="35">
                  <c:v>3204</c:v>
                </c:pt>
                <c:pt idx="36">
                  <c:v>3189</c:v>
                </c:pt>
                <c:pt idx="37">
                  <c:v>4261</c:v>
                </c:pt>
                <c:pt idx="38">
                  <c:v>5356</c:v>
                </c:pt>
                <c:pt idx="39">
                  <c:v>4859</c:v>
                </c:pt>
                <c:pt idx="40">
                  <c:v>4225</c:v>
                </c:pt>
                <c:pt idx="41">
                  <c:v>3983</c:v>
                </c:pt>
                <c:pt idx="42">
                  <c:v>3275</c:v>
                </c:pt>
                <c:pt idx="43">
                  <c:v>4238</c:v>
                </c:pt>
                <c:pt idx="44">
                  <c:v>4870</c:v>
                </c:pt>
                <c:pt idx="45">
                  <c:v>5604</c:v>
                </c:pt>
                <c:pt idx="46">
                  <c:v>5599</c:v>
                </c:pt>
                <c:pt idx="47">
                  <c:v>5429</c:v>
                </c:pt>
                <c:pt idx="48">
                  <c:v>5386</c:v>
                </c:pt>
                <c:pt idx="49">
                  <c:v>6796</c:v>
                </c:pt>
                <c:pt idx="50">
                  <c:v>8099</c:v>
                </c:pt>
                <c:pt idx="51">
                  <c:v>7830</c:v>
                </c:pt>
                <c:pt idx="52">
                  <c:v>7698</c:v>
                </c:pt>
                <c:pt idx="53">
                  <c:v>6534</c:v>
                </c:pt>
                <c:pt idx="54">
                  <c:v>5217</c:v>
                </c:pt>
                <c:pt idx="55">
                  <c:v>6079</c:v>
                </c:pt>
                <c:pt idx="56">
                  <c:v>6402</c:v>
                </c:pt>
                <c:pt idx="57">
                  <c:v>6632</c:v>
                </c:pt>
                <c:pt idx="58">
                  <c:v>6052</c:v>
                </c:pt>
                <c:pt idx="59">
                  <c:v>5773</c:v>
                </c:pt>
                <c:pt idx="60">
                  <c:v>6532</c:v>
                </c:pt>
                <c:pt idx="61">
                  <c:v>7051</c:v>
                </c:pt>
                <c:pt idx="62">
                  <c:v>7963</c:v>
                </c:pt>
                <c:pt idx="63">
                  <c:v>6981</c:v>
                </c:pt>
                <c:pt idx="64">
                  <c:v>7721</c:v>
                </c:pt>
                <c:pt idx="65">
                  <c:v>6250</c:v>
                </c:pt>
                <c:pt idx="66">
                  <c:v>5398</c:v>
                </c:pt>
                <c:pt idx="67">
                  <c:v>5559</c:v>
                </c:pt>
                <c:pt idx="68">
                  <c:v>5286</c:v>
                </c:pt>
                <c:pt idx="69">
                  <c:v>4947</c:v>
                </c:pt>
                <c:pt idx="70">
                  <c:v>4972</c:v>
                </c:pt>
                <c:pt idx="71">
                  <c:v>4334</c:v>
                </c:pt>
                <c:pt idx="72">
                  <c:v>5078</c:v>
                </c:pt>
                <c:pt idx="73">
                  <c:v>5539</c:v>
                </c:pt>
              </c:numCache>
            </c:numRef>
          </c:val>
          <c:smooth val="0"/>
          <c:extLst>
            <c:ext xmlns:c16="http://schemas.microsoft.com/office/drawing/2014/chart" uri="{C3380CC4-5D6E-409C-BE32-E72D297353CC}">
              <c16:uniqueId val="{00000001-9751-4822-AC21-859E959E4F41}"/>
            </c:ext>
          </c:extLst>
        </c:ser>
        <c:dLbls>
          <c:showLegendKey val="0"/>
          <c:showVal val="0"/>
          <c:showCatName val="0"/>
          <c:showSerName val="0"/>
          <c:showPercent val="0"/>
          <c:showBubbleSize val="0"/>
        </c:dLbls>
        <c:smooth val="0"/>
        <c:axId val="468633240"/>
        <c:axId val="468631928"/>
      </c:lineChart>
      <c:catAx>
        <c:axId val="46863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bg1"/>
                </a:solidFill>
                <a:latin typeface="+mn-lt"/>
                <a:ea typeface="+mn-ea"/>
                <a:cs typeface="+mn-cs"/>
              </a:defRPr>
            </a:pPr>
            <a:endParaRPr lang="sv-SE"/>
          </a:p>
        </c:txPr>
        <c:crossAx val="468631928"/>
        <c:crosses val="autoZero"/>
        <c:auto val="1"/>
        <c:lblAlgn val="ctr"/>
        <c:lblOffset val="100"/>
        <c:tickLblSkip val="3"/>
        <c:noMultiLvlLbl val="0"/>
      </c:catAx>
      <c:valAx>
        <c:axId val="468631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68633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v-FI" sz="2000" dirty="0"/>
              <a:t>Berörda anställda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areaChart>
        <c:grouping val="stacked"/>
        <c:varyColors val="0"/>
        <c:ser>
          <c:idx val="0"/>
          <c:order val="0"/>
          <c:tx>
            <c:strRef>
              <c:f>NV1401A4!$M$45</c:f>
              <c:strCache>
                <c:ptCount val="1"/>
                <c:pt idx="0">
                  <c:v>Exportindustri</c:v>
                </c:pt>
              </c:strCache>
            </c:strRef>
          </c:tx>
          <c:spPr>
            <a:solidFill>
              <a:schemeClr val="accent2"/>
            </a:solidFill>
            <a:ln>
              <a:noFill/>
            </a:ln>
            <a:effectLst/>
          </c:spPr>
          <c:cat>
            <c:strRef>
              <c:f>NV1401A4!$N$3:$GB$3</c:f>
              <c:strCache>
                <c:ptCount val="171"/>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pt idx="167">
                  <c:v>2023M11</c:v>
                </c:pt>
                <c:pt idx="168">
                  <c:v>2023M12</c:v>
                </c:pt>
                <c:pt idx="169">
                  <c:v>2024M01</c:v>
                </c:pt>
                <c:pt idx="170">
                  <c:v>2024M02</c:v>
                </c:pt>
              </c:strCache>
            </c:strRef>
          </c:cat>
          <c:val>
            <c:numRef>
              <c:f>NV1401A4!$N$45:$GB$45</c:f>
              <c:numCache>
                <c:formatCode>0</c:formatCode>
                <c:ptCount val="171"/>
                <c:pt idx="0">
                  <c:v>6</c:v>
                </c:pt>
                <c:pt idx="1">
                  <c:v>6</c:v>
                </c:pt>
                <c:pt idx="2">
                  <c:v>5</c:v>
                </c:pt>
                <c:pt idx="3">
                  <c:v>5</c:v>
                </c:pt>
                <c:pt idx="4">
                  <c:v>5</c:v>
                </c:pt>
                <c:pt idx="5">
                  <c:v>7</c:v>
                </c:pt>
                <c:pt idx="6">
                  <c:v>3</c:v>
                </c:pt>
                <c:pt idx="7">
                  <c:v>4</c:v>
                </c:pt>
                <c:pt idx="8">
                  <c:v>4</c:v>
                </c:pt>
                <c:pt idx="9">
                  <c:v>6</c:v>
                </c:pt>
                <c:pt idx="10">
                  <c:v>5</c:v>
                </c:pt>
                <c:pt idx="11">
                  <c:v>5</c:v>
                </c:pt>
                <c:pt idx="12">
                  <c:v>5</c:v>
                </c:pt>
                <c:pt idx="13">
                  <c:v>5</c:v>
                </c:pt>
                <c:pt idx="14">
                  <c:v>5</c:v>
                </c:pt>
                <c:pt idx="15">
                  <c:v>5</c:v>
                </c:pt>
                <c:pt idx="16">
                  <c:v>6</c:v>
                </c:pt>
                <c:pt idx="17">
                  <c:v>34</c:v>
                </c:pt>
                <c:pt idx="18">
                  <c:v>38</c:v>
                </c:pt>
                <c:pt idx="19">
                  <c:v>37</c:v>
                </c:pt>
                <c:pt idx="20">
                  <c:v>44</c:v>
                </c:pt>
                <c:pt idx="21">
                  <c:v>44</c:v>
                </c:pt>
                <c:pt idx="22">
                  <c:v>44</c:v>
                </c:pt>
                <c:pt idx="23">
                  <c:v>47</c:v>
                </c:pt>
                <c:pt idx="24">
                  <c:v>47</c:v>
                </c:pt>
                <c:pt idx="25">
                  <c:v>61</c:v>
                </c:pt>
                <c:pt idx="26">
                  <c:v>61</c:v>
                </c:pt>
                <c:pt idx="27">
                  <c:v>61</c:v>
                </c:pt>
                <c:pt idx="28">
                  <c:v>60</c:v>
                </c:pt>
                <c:pt idx="29">
                  <c:v>30</c:v>
                </c:pt>
                <c:pt idx="30">
                  <c:v>26</c:v>
                </c:pt>
                <c:pt idx="31">
                  <c:v>26</c:v>
                </c:pt>
                <c:pt idx="32">
                  <c:v>19</c:v>
                </c:pt>
                <c:pt idx="33">
                  <c:v>17</c:v>
                </c:pt>
                <c:pt idx="34">
                  <c:v>17</c:v>
                </c:pt>
                <c:pt idx="35">
                  <c:v>14</c:v>
                </c:pt>
                <c:pt idx="36">
                  <c:v>14</c:v>
                </c:pt>
                <c:pt idx="37">
                  <c:v>0</c:v>
                </c:pt>
                <c:pt idx="38">
                  <c:v>2</c:v>
                </c:pt>
                <c:pt idx="39">
                  <c:v>4</c:v>
                </c:pt>
                <c:pt idx="40">
                  <c:v>50</c:v>
                </c:pt>
                <c:pt idx="41">
                  <c:v>50</c:v>
                </c:pt>
                <c:pt idx="42">
                  <c:v>50</c:v>
                </c:pt>
                <c:pt idx="43">
                  <c:v>50</c:v>
                </c:pt>
                <c:pt idx="44">
                  <c:v>61</c:v>
                </c:pt>
                <c:pt idx="45">
                  <c:v>63</c:v>
                </c:pt>
                <c:pt idx="46">
                  <c:v>63</c:v>
                </c:pt>
                <c:pt idx="47">
                  <c:v>63</c:v>
                </c:pt>
                <c:pt idx="48">
                  <c:v>63</c:v>
                </c:pt>
                <c:pt idx="49">
                  <c:v>63</c:v>
                </c:pt>
                <c:pt idx="50">
                  <c:v>61</c:v>
                </c:pt>
                <c:pt idx="51">
                  <c:v>59</c:v>
                </c:pt>
                <c:pt idx="52">
                  <c:v>13</c:v>
                </c:pt>
                <c:pt idx="53">
                  <c:v>13</c:v>
                </c:pt>
                <c:pt idx="54">
                  <c:v>13</c:v>
                </c:pt>
                <c:pt idx="55">
                  <c:v>13</c:v>
                </c:pt>
                <c:pt idx="56">
                  <c:v>2</c:v>
                </c:pt>
                <c:pt idx="57">
                  <c:v>0</c:v>
                </c:pt>
                <c:pt idx="58">
                  <c:v>5</c:v>
                </c:pt>
                <c:pt idx="59">
                  <c:v>5</c:v>
                </c:pt>
                <c:pt idx="60">
                  <c:v>5</c:v>
                </c:pt>
                <c:pt idx="61">
                  <c:v>5</c:v>
                </c:pt>
                <c:pt idx="62">
                  <c:v>5</c:v>
                </c:pt>
                <c:pt idx="63">
                  <c:v>5</c:v>
                </c:pt>
                <c:pt idx="64">
                  <c:v>5</c:v>
                </c:pt>
                <c:pt idx="65">
                  <c:v>5</c:v>
                </c:pt>
                <c:pt idx="66">
                  <c:v>5</c:v>
                </c:pt>
                <c:pt idx="67">
                  <c:v>5</c:v>
                </c:pt>
                <c:pt idx="68">
                  <c:v>5</c:v>
                </c:pt>
                <c:pt idx="69">
                  <c:v>7</c:v>
                </c:pt>
                <c:pt idx="70">
                  <c:v>2</c:v>
                </c:pt>
                <c:pt idx="71">
                  <c:v>2</c:v>
                </c:pt>
                <c:pt idx="72">
                  <c:v>2</c:v>
                </c:pt>
                <c:pt idx="73">
                  <c:v>2</c:v>
                </c:pt>
                <c:pt idx="74">
                  <c:v>2</c:v>
                </c:pt>
                <c:pt idx="75">
                  <c:v>2</c:v>
                </c:pt>
                <c:pt idx="76">
                  <c:v>2</c:v>
                </c:pt>
                <c:pt idx="77">
                  <c:v>5</c:v>
                </c:pt>
                <c:pt idx="78">
                  <c:v>14</c:v>
                </c:pt>
                <c:pt idx="79">
                  <c:v>14</c:v>
                </c:pt>
                <c:pt idx="80">
                  <c:v>14</c:v>
                </c:pt>
                <c:pt idx="81">
                  <c:v>12</c:v>
                </c:pt>
                <c:pt idx="82">
                  <c:v>12</c:v>
                </c:pt>
                <c:pt idx="83">
                  <c:v>12</c:v>
                </c:pt>
                <c:pt idx="84">
                  <c:v>12</c:v>
                </c:pt>
                <c:pt idx="85">
                  <c:v>14</c:v>
                </c:pt>
                <c:pt idx="86">
                  <c:v>21</c:v>
                </c:pt>
                <c:pt idx="87">
                  <c:v>21</c:v>
                </c:pt>
                <c:pt idx="88">
                  <c:v>23</c:v>
                </c:pt>
                <c:pt idx="89">
                  <c:v>20</c:v>
                </c:pt>
                <c:pt idx="90">
                  <c:v>11</c:v>
                </c:pt>
                <c:pt idx="91">
                  <c:v>16</c:v>
                </c:pt>
                <c:pt idx="92">
                  <c:v>16</c:v>
                </c:pt>
                <c:pt idx="93">
                  <c:v>16</c:v>
                </c:pt>
                <c:pt idx="94">
                  <c:v>16</c:v>
                </c:pt>
                <c:pt idx="95">
                  <c:v>16</c:v>
                </c:pt>
                <c:pt idx="96">
                  <c:v>16</c:v>
                </c:pt>
                <c:pt idx="97">
                  <c:v>18</c:v>
                </c:pt>
                <c:pt idx="98">
                  <c:v>11</c:v>
                </c:pt>
                <c:pt idx="99">
                  <c:v>11</c:v>
                </c:pt>
                <c:pt idx="100">
                  <c:v>9</c:v>
                </c:pt>
                <c:pt idx="101">
                  <c:v>12</c:v>
                </c:pt>
                <c:pt idx="102">
                  <c:v>12</c:v>
                </c:pt>
                <c:pt idx="103">
                  <c:v>7</c:v>
                </c:pt>
                <c:pt idx="104">
                  <c:v>7</c:v>
                </c:pt>
                <c:pt idx="105">
                  <c:v>7</c:v>
                </c:pt>
                <c:pt idx="106">
                  <c:v>7</c:v>
                </c:pt>
                <c:pt idx="107">
                  <c:v>10</c:v>
                </c:pt>
                <c:pt idx="108">
                  <c:v>10</c:v>
                </c:pt>
                <c:pt idx="109">
                  <c:v>6</c:v>
                </c:pt>
                <c:pt idx="110">
                  <c:v>6</c:v>
                </c:pt>
                <c:pt idx="111">
                  <c:v>6</c:v>
                </c:pt>
                <c:pt idx="112">
                  <c:v>6</c:v>
                </c:pt>
                <c:pt idx="113">
                  <c:v>5</c:v>
                </c:pt>
                <c:pt idx="114">
                  <c:v>5</c:v>
                </c:pt>
                <c:pt idx="115">
                  <c:v>5</c:v>
                </c:pt>
                <c:pt idx="116">
                  <c:v>5</c:v>
                </c:pt>
                <c:pt idx="117">
                  <c:v>6</c:v>
                </c:pt>
                <c:pt idx="118">
                  <c:v>6</c:v>
                </c:pt>
                <c:pt idx="119">
                  <c:v>3</c:v>
                </c:pt>
                <c:pt idx="120">
                  <c:v>5</c:v>
                </c:pt>
                <c:pt idx="121">
                  <c:v>5</c:v>
                </c:pt>
                <c:pt idx="122">
                  <c:v>5</c:v>
                </c:pt>
                <c:pt idx="123">
                  <c:v>5</c:v>
                </c:pt>
                <c:pt idx="124">
                  <c:v>6</c:v>
                </c:pt>
                <c:pt idx="125">
                  <c:v>4</c:v>
                </c:pt>
                <c:pt idx="126">
                  <c:v>6</c:v>
                </c:pt>
                <c:pt idx="127">
                  <c:v>6</c:v>
                </c:pt>
                <c:pt idx="128">
                  <c:v>6</c:v>
                </c:pt>
                <c:pt idx="129">
                  <c:v>5</c:v>
                </c:pt>
                <c:pt idx="130">
                  <c:v>5</c:v>
                </c:pt>
                <c:pt idx="131">
                  <c:v>5</c:v>
                </c:pt>
                <c:pt idx="132">
                  <c:v>3</c:v>
                </c:pt>
                <c:pt idx="133">
                  <c:v>3</c:v>
                </c:pt>
                <c:pt idx="134">
                  <c:v>3</c:v>
                </c:pt>
                <c:pt idx="135">
                  <c:v>3</c:v>
                </c:pt>
                <c:pt idx="136">
                  <c:v>2</c:v>
                </c:pt>
                <c:pt idx="137">
                  <c:v>2</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14</c:v>
                </c:pt>
                <c:pt idx="152">
                  <c:v>14</c:v>
                </c:pt>
                <c:pt idx="153">
                  <c:v>14</c:v>
                </c:pt>
                <c:pt idx="154">
                  <c:v>14</c:v>
                </c:pt>
                <c:pt idx="155">
                  <c:v>14</c:v>
                </c:pt>
                <c:pt idx="156">
                  <c:v>14</c:v>
                </c:pt>
                <c:pt idx="157">
                  <c:v>14</c:v>
                </c:pt>
                <c:pt idx="158">
                  <c:v>14</c:v>
                </c:pt>
                <c:pt idx="159">
                  <c:v>14</c:v>
                </c:pt>
                <c:pt idx="160">
                  <c:v>14</c:v>
                </c:pt>
                <c:pt idx="161">
                  <c:v>17</c:v>
                </c:pt>
                <c:pt idx="162">
                  <c:v>3</c:v>
                </c:pt>
                <c:pt idx="163">
                  <c:v>3</c:v>
                </c:pt>
                <c:pt idx="164">
                  <c:v>3</c:v>
                </c:pt>
                <c:pt idx="165">
                  <c:v>3</c:v>
                </c:pt>
                <c:pt idx="166">
                  <c:v>3</c:v>
                </c:pt>
                <c:pt idx="167">
                  <c:v>3</c:v>
                </c:pt>
                <c:pt idx="168">
                  <c:v>3</c:v>
                </c:pt>
                <c:pt idx="169">
                  <c:v>14</c:v>
                </c:pt>
                <c:pt idx="170">
                  <c:v>14</c:v>
                </c:pt>
              </c:numCache>
            </c:numRef>
          </c:val>
          <c:extLst>
            <c:ext xmlns:c16="http://schemas.microsoft.com/office/drawing/2014/chart" uri="{C3380CC4-5D6E-409C-BE32-E72D297353CC}">
              <c16:uniqueId val="{00000000-4AA8-4FFE-B77C-6A2E9516A796}"/>
            </c:ext>
          </c:extLst>
        </c:ser>
        <c:ser>
          <c:idx val="1"/>
          <c:order val="1"/>
          <c:tx>
            <c:strRef>
              <c:f>NV1401A4!$M$46</c:f>
              <c:strCache>
                <c:ptCount val="1"/>
                <c:pt idx="0">
                  <c:v>Affärstjänster</c:v>
                </c:pt>
              </c:strCache>
            </c:strRef>
          </c:tx>
          <c:spPr>
            <a:solidFill>
              <a:schemeClr val="accent3"/>
            </a:solidFill>
            <a:ln>
              <a:noFill/>
            </a:ln>
            <a:effectLst/>
          </c:spPr>
          <c:cat>
            <c:strRef>
              <c:f>NV1401A4!$N$3:$GB$3</c:f>
              <c:strCache>
                <c:ptCount val="171"/>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pt idx="167">
                  <c:v>2023M11</c:v>
                </c:pt>
                <c:pt idx="168">
                  <c:v>2023M12</c:v>
                </c:pt>
                <c:pt idx="169">
                  <c:v>2024M01</c:v>
                </c:pt>
                <c:pt idx="170">
                  <c:v>2024M02</c:v>
                </c:pt>
              </c:strCache>
            </c:strRef>
          </c:cat>
          <c:val>
            <c:numRef>
              <c:f>NV1401A4!$N$46:$GB$46</c:f>
              <c:numCache>
                <c:formatCode>0</c:formatCode>
                <c:ptCount val="171"/>
                <c:pt idx="0">
                  <c:v>47</c:v>
                </c:pt>
                <c:pt idx="1">
                  <c:v>39</c:v>
                </c:pt>
                <c:pt idx="2">
                  <c:v>33</c:v>
                </c:pt>
                <c:pt idx="3">
                  <c:v>30</c:v>
                </c:pt>
                <c:pt idx="4">
                  <c:v>27</c:v>
                </c:pt>
                <c:pt idx="5">
                  <c:v>32</c:v>
                </c:pt>
                <c:pt idx="6">
                  <c:v>30</c:v>
                </c:pt>
                <c:pt idx="7">
                  <c:v>30</c:v>
                </c:pt>
                <c:pt idx="8">
                  <c:v>30</c:v>
                </c:pt>
                <c:pt idx="9">
                  <c:v>26</c:v>
                </c:pt>
                <c:pt idx="10">
                  <c:v>74</c:v>
                </c:pt>
                <c:pt idx="11">
                  <c:v>70</c:v>
                </c:pt>
                <c:pt idx="12">
                  <c:v>71</c:v>
                </c:pt>
                <c:pt idx="13">
                  <c:v>81</c:v>
                </c:pt>
                <c:pt idx="14">
                  <c:v>79</c:v>
                </c:pt>
                <c:pt idx="15">
                  <c:v>79</c:v>
                </c:pt>
                <c:pt idx="16">
                  <c:v>90</c:v>
                </c:pt>
                <c:pt idx="17">
                  <c:v>85</c:v>
                </c:pt>
                <c:pt idx="18">
                  <c:v>81</c:v>
                </c:pt>
                <c:pt idx="19">
                  <c:v>81</c:v>
                </c:pt>
                <c:pt idx="20">
                  <c:v>87</c:v>
                </c:pt>
                <c:pt idx="21">
                  <c:v>87</c:v>
                </c:pt>
                <c:pt idx="22">
                  <c:v>41</c:v>
                </c:pt>
                <c:pt idx="23">
                  <c:v>41</c:v>
                </c:pt>
                <c:pt idx="24">
                  <c:v>38</c:v>
                </c:pt>
                <c:pt idx="25">
                  <c:v>33</c:v>
                </c:pt>
                <c:pt idx="26">
                  <c:v>36</c:v>
                </c:pt>
                <c:pt idx="27">
                  <c:v>39</c:v>
                </c:pt>
                <c:pt idx="28">
                  <c:v>31</c:v>
                </c:pt>
                <c:pt idx="29">
                  <c:v>33</c:v>
                </c:pt>
                <c:pt idx="30">
                  <c:v>49</c:v>
                </c:pt>
                <c:pt idx="31">
                  <c:v>76</c:v>
                </c:pt>
                <c:pt idx="32">
                  <c:v>79</c:v>
                </c:pt>
                <c:pt idx="33">
                  <c:v>88</c:v>
                </c:pt>
                <c:pt idx="34">
                  <c:v>101</c:v>
                </c:pt>
                <c:pt idx="35">
                  <c:v>115</c:v>
                </c:pt>
                <c:pt idx="36">
                  <c:v>117</c:v>
                </c:pt>
                <c:pt idx="37">
                  <c:v>112</c:v>
                </c:pt>
                <c:pt idx="38">
                  <c:v>113</c:v>
                </c:pt>
                <c:pt idx="39">
                  <c:v>148</c:v>
                </c:pt>
                <c:pt idx="40">
                  <c:v>153</c:v>
                </c:pt>
                <c:pt idx="41">
                  <c:v>194</c:v>
                </c:pt>
                <c:pt idx="42">
                  <c:v>182</c:v>
                </c:pt>
                <c:pt idx="43">
                  <c:v>159</c:v>
                </c:pt>
                <c:pt idx="44">
                  <c:v>149</c:v>
                </c:pt>
                <c:pt idx="45">
                  <c:v>140</c:v>
                </c:pt>
                <c:pt idx="46">
                  <c:v>130</c:v>
                </c:pt>
                <c:pt idx="47">
                  <c:v>123</c:v>
                </c:pt>
                <c:pt idx="48">
                  <c:v>155</c:v>
                </c:pt>
                <c:pt idx="49">
                  <c:v>162</c:v>
                </c:pt>
                <c:pt idx="50">
                  <c:v>160</c:v>
                </c:pt>
                <c:pt idx="51">
                  <c:v>126</c:v>
                </c:pt>
                <c:pt idx="52">
                  <c:v>120</c:v>
                </c:pt>
                <c:pt idx="53">
                  <c:v>79</c:v>
                </c:pt>
                <c:pt idx="54">
                  <c:v>76</c:v>
                </c:pt>
                <c:pt idx="55">
                  <c:v>72</c:v>
                </c:pt>
                <c:pt idx="56">
                  <c:v>74</c:v>
                </c:pt>
                <c:pt idx="57">
                  <c:v>74</c:v>
                </c:pt>
                <c:pt idx="58">
                  <c:v>70</c:v>
                </c:pt>
                <c:pt idx="59">
                  <c:v>61</c:v>
                </c:pt>
                <c:pt idx="60">
                  <c:v>28</c:v>
                </c:pt>
                <c:pt idx="61">
                  <c:v>21</c:v>
                </c:pt>
                <c:pt idx="62">
                  <c:v>22</c:v>
                </c:pt>
                <c:pt idx="63">
                  <c:v>61</c:v>
                </c:pt>
                <c:pt idx="64">
                  <c:v>63</c:v>
                </c:pt>
                <c:pt idx="65">
                  <c:v>69</c:v>
                </c:pt>
                <c:pt idx="66">
                  <c:v>67</c:v>
                </c:pt>
                <c:pt idx="67">
                  <c:v>82</c:v>
                </c:pt>
                <c:pt idx="68">
                  <c:v>84</c:v>
                </c:pt>
                <c:pt idx="69">
                  <c:v>99</c:v>
                </c:pt>
                <c:pt idx="70">
                  <c:v>111</c:v>
                </c:pt>
                <c:pt idx="71">
                  <c:v>111</c:v>
                </c:pt>
                <c:pt idx="72">
                  <c:v>108</c:v>
                </c:pt>
                <c:pt idx="73">
                  <c:v>110</c:v>
                </c:pt>
                <c:pt idx="74">
                  <c:v>109</c:v>
                </c:pt>
                <c:pt idx="75">
                  <c:v>73</c:v>
                </c:pt>
                <c:pt idx="76">
                  <c:v>71</c:v>
                </c:pt>
                <c:pt idx="77">
                  <c:v>62</c:v>
                </c:pt>
                <c:pt idx="78">
                  <c:v>60</c:v>
                </c:pt>
                <c:pt idx="79">
                  <c:v>47</c:v>
                </c:pt>
                <c:pt idx="80">
                  <c:v>52</c:v>
                </c:pt>
                <c:pt idx="81">
                  <c:v>49</c:v>
                </c:pt>
                <c:pt idx="82">
                  <c:v>36</c:v>
                </c:pt>
                <c:pt idx="83">
                  <c:v>36</c:v>
                </c:pt>
                <c:pt idx="84">
                  <c:v>36</c:v>
                </c:pt>
                <c:pt idx="85">
                  <c:v>35</c:v>
                </c:pt>
                <c:pt idx="86">
                  <c:v>33</c:v>
                </c:pt>
                <c:pt idx="87">
                  <c:v>39</c:v>
                </c:pt>
                <c:pt idx="88">
                  <c:v>40</c:v>
                </c:pt>
                <c:pt idx="89">
                  <c:v>40</c:v>
                </c:pt>
                <c:pt idx="90">
                  <c:v>50</c:v>
                </c:pt>
                <c:pt idx="91">
                  <c:v>48</c:v>
                </c:pt>
                <c:pt idx="92">
                  <c:v>47</c:v>
                </c:pt>
                <c:pt idx="93">
                  <c:v>37</c:v>
                </c:pt>
                <c:pt idx="94">
                  <c:v>37</c:v>
                </c:pt>
                <c:pt idx="95">
                  <c:v>47</c:v>
                </c:pt>
                <c:pt idx="96">
                  <c:v>50</c:v>
                </c:pt>
                <c:pt idx="97">
                  <c:v>59</c:v>
                </c:pt>
                <c:pt idx="98">
                  <c:v>61</c:v>
                </c:pt>
                <c:pt idx="99">
                  <c:v>48</c:v>
                </c:pt>
                <c:pt idx="100">
                  <c:v>45</c:v>
                </c:pt>
                <c:pt idx="101">
                  <c:v>48</c:v>
                </c:pt>
                <c:pt idx="102">
                  <c:v>38</c:v>
                </c:pt>
                <c:pt idx="103">
                  <c:v>41</c:v>
                </c:pt>
                <c:pt idx="104">
                  <c:v>33</c:v>
                </c:pt>
                <c:pt idx="105">
                  <c:v>31</c:v>
                </c:pt>
                <c:pt idx="106">
                  <c:v>34</c:v>
                </c:pt>
                <c:pt idx="107">
                  <c:v>25</c:v>
                </c:pt>
                <c:pt idx="108">
                  <c:v>22</c:v>
                </c:pt>
                <c:pt idx="109">
                  <c:v>39</c:v>
                </c:pt>
                <c:pt idx="110">
                  <c:v>53</c:v>
                </c:pt>
                <c:pt idx="111">
                  <c:v>87</c:v>
                </c:pt>
                <c:pt idx="112">
                  <c:v>98</c:v>
                </c:pt>
                <c:pt idx="113">
                  <c:v>97</c:v>
                </c:pt>
                <c:pt idx="114">
                  <c:v>114</c:v>
                </c:pt>
                <c:pt idx="115">
                  <c:v>114</c:v>
                </c:pt>
                <c:pt idx="116">
                  <c:v>144</c:v>
                </c:pt>
                <c:pt idx="117">
                  <c:v>149</c:v>
                </c:pt>
                <c:pt idx="118">
                  <c:v>218</c:v>
                </c:pt>
                <c:pt idx="119">
                  <c:v>224</c:v>
                </c:pt>
                <c:pt idx="120">
                  <c:v>226</c:v>
                </c:pt>
                <c:pt idx="121">
                  <c:v>226</c:v>
                </c:pt>
                <c:pt idx="122">
                  <c:v>228</c:v>
                </c:pt>
                <c:pt idx="123">
                  <c:v>195</c:v>
                </c:pt>
                <c:pt idx="124">
                  <c:v>185</c:v>
                </c:pt>
                <c:pt idx="125">
                  <c:v>209</c:v>
                </c:pt>
                <c:pt idx="126">
                  <c:v>203</c:v>
                </c:pt>
                <c:pt idx="127">
                  <c:v>202</c:v>
                </c:pt>
                <c:pt idx="128">
                  <c:v>184</c:v>
                </c:pt>
                <c:pt idx="129">
                  <c:v>184</c:v>
                </c:pt>
                <c:pt idx="130">
                  <c:v>112</c:v>
                </c:pt>
                <c:pt idx="131">
                  <c:v>111</c:v>
                </c:pt>
                <c:pt idx="132">
                  <c:v>124</c:v>
                </c:pt>
                <c:pt idx="133">
                  <c:v>99</c:v>
                </c:pt>
                <c:pt idx="134">
                  <c:v>81</c:v>
                </c:pt>
                <c:pt idx="135">
                  <c:v>80</c:v>
                </c:pt>
                <c:pt idx="136">
                  <c:v>79</c:v>
                </c:pt>
                <c:pt idx="137">
                  <c:v>57</c:v>
                </c:pt>
                <c:pt idx="138">
                  <c:v>46</c:v>
                </c:pt>
                <c:pt idx="139">
                  <c:v>49</c:v>
                </c:pt>
                <c:pt idx="140">
                  <c:v>37</c:v>
                </c:pt>
                <c:pt idx="141">
                  <c:v>35</c:v>
                </c:pt>
                <c:pt idx="142">
                  <c:v>42</c:v>
                </c:pt>
                <c:pt idx="143">
                  <c:v>36</c:v>
                </c:pt>
                <c:pt idx="144">
                  <c:v>24</c:v>
                </c:pt>
                <c:pt idx="145">
                  <c:v>22</c:v>
                </c:pt>
                <c:pt idx="146">
                  <c:v>35</c:v>
                </c:pt>
                <c:pt idx="147">
                  <c:v>35</c:v>
                </c:pt>
                <c:pt idx="148">
                  <c:v>38</c:v>
                </c:pt>
                <c:pt idx="149">
                  <c:v>36</c:v>
                </c:pt>
                <c:pt idx="150">
                  <c:v>38</c:v>
                </c:pt>
                <c:pt idx="151">
                  <c:v>33</c:v>
                </c:pt>
                <c:pt idx="152">
                  <c:v>35</c:v>
                </c:pt>
                <c:pt idx="153">
                  <c:v>32</c:v>
                </c:pt>
                <c:pt idx="154">
                  <c:v>31</c:v>
                </c:pt>
                <c:pt idx="155">
                  <c:v>39</c:v>
                </c:pt>
                <c:pt idx="156">
                  <c:v>43</c:v>
                </c:pt>
                <c:pt idx="157">
                  <c:v>43</c:v>
                </c:pt>
                <c:pt idx="158">
                  <c:v>30</c:v>
                </c:pt>
                <c:pt idx="159">
                  <c:v>30</c:v>
                </c:pt>
                <c:pt idx="160">
                  <c:v>27</c:v>
                </c:pt>
                <c:pt idx="161">
                  <c:v>25</c:v>
                </c:pt>
                <c:pt idx="162">
                  <c:v>23</c:v>
                </c:pt>
                <c:pt idx="163">
                  <c:v>67</c:v>
                </c:pt>
                <c:pt idx="164">
                  <c:v>73</c:v>
                </c:pt>
                <c:pt idx="165">
                  <c:v>75</c:v>
                </c:pt>
                <c:pt idx="166">
                  <c:v>84</c:v>
                </c:pt>
                <c:pt idx="167">
                  <c:v>257</c:v>
                </c:pt>
                <c:pt idx="168">
                  <c:v>257</c:v>
                </c:pt>
                <c:pt idx="169">
                  <c:v>258</c:v>
                </c:pt>
                <c:pt idx="170">
                  <c:v>258</c:v>
                </c:pt>
              </c:numCache>
            </c:numRef>
          </c:val>
          <c:extLst>
            <c:ext xmlns:c16="http://schemas.microsoft.com/office/drawing/2014/chart" uri="{C3380CC4-5D6E-409C-BE32-E72D297353CC}">
              <c16:uniqueId val="{00000001-4AA8-4FFE-B77C-6A2E9516A796}"/>
            </c:ext>
          </c:extLst>
        </c:ser>
        <c:ser>
          <c:idx val="2"/>
          <c:order val="2"/>
          <c:tx>
            <c:strRef>
              <c:f>NV1401A4!$M$47</c:f>
              <c:strCache>
                <c:ptCount val="1"/>
                <c:pt idx="0">
                  <c:v>Vardagliga verksamheter</c:v>
                </c:pt>
              </c:strCache>
            </c:strRef>
          </c:tx>
          <c:spPr>
            <a:solidFill>
              <a:schemeClr val="bg2"/>
            </a:solidFill>
            <a:ln>
              <a:noFill/>
            </a:ln>
            <a:effectLst/>
          </c:spPr>
          <c:cat>
            <c:strRef>
              <c:f>NV1401A4!$N$3:$GB$3</c:f>
              <c:strCache>
                <c:ptCount val="171"/>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pt idx="167">
                  <c:v>2023M11</c:v>
                </c:pt>
                <c:pt idx="168">
                  <c:v>2023M12</c:v>
                </c:pt>
                <c:pt idx="169">
                  <c:v>2024M01</c:v>
                </c:pt>
                <c:pt idx="170">
                  <c:v>2024M02</c:v>
                </c:pt>
              </c:strCache>
            </c:strRef>
          </c:cat>
          <c:val>
            <c:numRef>
              <c:f>NV1401A4!$N$47:$GB$47</c:f>
              <c:numCache>
                <c:formatCode>0</c:formatCode>
                <c:ptCount val="171"/>
                <c:pt idx="0">
                  <c:v>181</c:v>
                </c:pt>
                <c:pt idx="1">
                  <c:v>214</c:v>
                </c:pt>
                <c:pt idx="2">
                  <c:v>240</c:v>
                </c:pt>
                <c:pt idx="3">
                  <c:v>202</c:v>
                </c:pt>
                <c:pt idx="4">
                  <c:v>237</c:v>
                </c:pt>
                <c:pt idx="5">
                  <c:v>291</c:v>
                </c:pt>
                <c:pt idx="6">
                  <c:v>319</c:v>
                </c:pt>
                <c:pt idx="7">
                  <c:v>303</c:v>
                </c:pt>
                <c:pt idx="8">
                  <c:v>312</c:v>
                </c:pt>
                <c:pt idx="9">
                  <c:v>312</c:v>
                </c:pt>
                <c:pt idx="10">
                  <c:v>302</c:v>
                </c:pt>
                <c:pt idx="11">
                  <c:v>307</c:v>
                </c:pt>
                <c:pt idx="12">
                  <c:v>308</c:v>
                </c:pt>
                <c:pt idx="13">
                  <c:v>268</c:v>
                </c:pt>
                <c:pt idx="14">
                  <c:v>295</c:v>
                </c:pt>
                <c:pt idx="15">
                  <c:v>308</c:v>
                </c:pt>
                <c:pt idx="16">
                  <c:v>272</c:v>
                </c:pt>
                <c:pt idx="17">
                  <c:v>240</c:v>
                </c:pt>
                <c:pt idx="18">
                  <c:v>217</c:v>
                </c:pt>
                <c:pt idx="19">
                  <c:v>220</c:v>
                </c:pt>
                <c:pt idx="20">
                  <c:v>178</c:v>
                </c:pt>
                <c:pt idx="21">
                  <c:v>175</c:v>
                </c:pt>
                <c:pt idx="22">
                  <c:v>154</c:v>
                </c:pt>
                <c:pt idx="23">
                  <c:v>150</c:v>
                </c:pt>
                <c:pt idx="24">
                  <c:v>153</c:v>
                </c:pt>
                <c:pt idx="25">
                  <c:v>153</c:v>
                </c:pt>
                <c:pt idx="26">
                  <c:v>106</c:v>
                </c:pt>
                <c:pt idx="27">
                  <c:v>105</c:v>
                </c:pt>
                <c:pt idx="28">
                  <c:v>114</c:v>
                </c:pt>
                <c:pt idx="29">
                  <c:v>118</c:v>
                </c:pt>
                <c:pt idx="30">
                  <c:v>123</c:v>
                </c:pt>
                <c:pt idx="31">
                  <c:v>124</c:v>
                </c:pt>
                <c:pt idx="32">
                  <c:v>135</c:v>
                </c:pt>
                <c:pt idx="33">
                  <c:v>134</c:v>
                </c:pt>
                <c:pt idx="34">
                  <c:v>134</c:v>
                </c:pt>
                <c:pt idx="35">
                  <c:v>143</c:v>
                </c:pt>
                <c:pt idx="36">
                  <c:v>158</c:v>
                </c:pt>
                <c:pt idx="37">
                  <c:v>183</c:v>
                </c:pt>
                <c:pt idx="38">
                  <c:v>176</c:v>
                </c:pt>
                <c:pt idx="39">
                  <c:v>169</c:v>
                </c:pt>
                <c:pt idx="40">
                  <c:v>171</c:v>
                </c:pt>
                <c:pt idx="41">
                  <c:v>184</c:v>
                </c:pt>
                <c:pt idx="42">
                  <c:v>194</c:v>
                </c:pt>
                <c:pt idx="43">
                  <c:v>198</c:v>
                </c:pt>
                <c:pt idx="44">
                  <c:v>187</c:v>
                </c:pt>
                <c:pt idx="45">
                  <c:v>393</c:v>
                </c:pt>
                <c:pt idx="46">
                  <c:v>392</c:v>
                </c:pt>
                <c:pt idx="47">
                  <c:v>382</c:v>
                </c:pt>
                <c:pt idx="48">
                  <c:v>395</c:v>
                </c:pt>
                <c:pt idx="49">
                  <c:v>412</c:v>
                </c:pt>
                <c:pt idx="50">
                  <c:v>417</c:v>
                </c:pt>
                <c:pt idx="51">
                  <c:v>411</c:v>
                </c:pt>
                <c:pt idx="52">
                  <c:v>404</c:v>
                </c:pt>
                <c:pt idx="53">
                  <c:v>416</c:v>
                </c:pt>
                <c:pt idx="54">
                  <c:v>415</c:v>
                </c:pt>
                <c:pt idx="55">
                  <c:v>404</c:v>
                </c:pt>
                <c:pt idx="56">
                  <c:v>410</c:v>
                </c:pt>
                <c:pt idx="57">
                  <c:v>214</c:v>
                </c:pt>
                <c:pt idx="58">
                  <c:v>200</c:v>
                </c:pt>
                <c:pt idx="59">
                  <c:v>208</c:v>
                </c:pt>
                <c:pt idx="60">
                  <c:v>210</c:v>
                </c:pt>
                <c:pt idx="61">
                  <c:v>172</c:v>
                </c:pt>
                <c:pt idx="62">
                  <c:v>164</c:v>
                </c:pt>
                <c:pt idx="63">
                  <c:v>176</c:v>
                </c:pt>
                <c:pt idx="64">
                  <c:v>179</c:v>
                </c:pt>
                <c:pt idx="65">
                  <c:v>129</c:v>
                </c:pt>
                <c:pt idx="66">
                  <c:v>122</c:v>
                </c:pt>
                <c:pt idx="67">
                  <c:v>140</c:v>
                </c:pt>
                <c:pt idx="68">
                  <c:v>133</c:v>
                </c:pt>
                <c:pt idx="69">
                  <c:v>161</c:v>
                </c:pt>
                <c:pt idx="70">
                  <c:v>163</c:v>
                </c:pt>
                <c:pt idx="71">
                  <c:v>160</c:v>
                </c:pt>
                <c:pt idx="72">
                  <c:v>128</c:v>
                </c:pt>
                <c:pt idx="73">
                  <c:v>140</c:v>
                </c:pt>
                <c:pt idx="74">
                  <c:v>154</c:v>
                </c:pt>
                <c:pt idx="75">
                  <c:v>144</c:v>
                </c:pt>
                <c:pt idx="76">
                  <c:v>215</c:v>
                </c:pt>
                <c:pt idx="77">
                  <c:v>277</c:v>
                </c:pt>
                <c:pt idx="78">
                  <c:v>298</c:v>
                </c:pt>
                <c:pt idx="79">
                  <c:v>280</c:v>
                </c:pt>
                <c:pt idx="80">
                  <c:v>297</c:v>
                </c:pt>
                <c:pt idx="81">
                  <c:v>277</c:v>
                </c:pt>
                <c:pt idx="82">
                  <c:v>279</c:v>
                </c:pt>
                <c:pt idx="83">
                  <c:v>276</c:v>
                </c:pt>
                <c:pt idx="84">
                  <c:v>272</c:v>
                </c:pt>
                <c:pt idx="85">
                  <c:v>267</c:v>
                </c:pt>
                <c:pt idx="86">
                  <c:v>267</c:v>
                </c:pt>
                <c:pt idx="87">
                  <c:v>299</c:v>
                </c:pt>
                <c:pt idx="88">
                  <c:v>245</c:v>
                </c:pt>
                <c:pt idx="89">
                  <c:v>210</c:v>
                </c:pt>
                <c:pt idx="90">
                  <c:v>181</c:v>
                </c:pt>
                <c:pt idx="91">
                  <c:v>189</c:v>
                </c:pt>
                <c:pt idx="92">
                  <c:v>199</c:v>
                </c:pt>
                <c:pt idx="93">
                  <c:v>185</c:v>
                </c:pt>
                <c:pt idx="94">
                  <c:v>209</c:v>
                </c:pt>
                <c:pt idx="95">
                  <c:v>204</c:v>
                </c:pt>
                <c:pt idx="96">
                  <c:v>226</c:v>
                </c:pt>
                <c:pt idx="97">
                  <c:v>235</c:v>
                </c:pt>
                <c:pt idx="98">
                  <c:v>279</c:v>
                </c:pt>
                <c:pt idx="99">
                  <c:v>288</c:v>
                </c:pt>
                <c:pt idx="100">
                  <c:v>287</c:v>
                </c:pt>
                <c:pt idx="101">
                  <c:v>306</c:v>
                </c:pt>
                <c:pt idx="102">
                  <c:v>456</c:v>
                </c:pt>
                <c:pt idx="103">
                  <c:v>459</c:v>
                </c:pt>
                <c:pt idx="104">
                  <c:v>437</c:v>
                </c:pt>
                <c:pt idx="105">
                  <c:v>480</c:v>
                </c:pt>
                <c:pt idx="106">
                  <c:v>455</c:v>
                </c:pt>
                <c:pt idx="107">
                  <c:v>456</c:v>
                </c:pt>
                <c:pt idx="108">
                  <c:v>462</c:v>
                </c:pt>
                <c:pt idx="109">
                  <c:v>446</c:v>
                </c:pt>
                <c:pt idx="110">
                  <c:v>384</c:v>
                </c:pt>
                <c:pt idx="111">
                  <c:v>383</c:v>
                </c:pt>
                <c:pt idx="112">
                  <c:v>385</c:v>
                </c:pt>
                <c:pt idx="113">
                  <c:v>338</c:v>
                </c:pt>
                <c:pt idx="114">
                  <c:v>205</c:v>
                </c:pt>
                <c:pt idx="115">
                  <c:v>205</c:v>
                </c:pt>
                <c:pt idx="116">
                  <c:v>223</c:v>
                </c:pt>
                <c:pt idx="117">
                  <c:v>191</c:v>
                </c:pt>
                <c:pt idx="118">
                  <c:v>226</c:v>
                </c:pt>
                <c:pt idx="119">
                  <c:v>223</c:v>
                </c:pt>
                <c:pt idx="120">
                  <c:v>197</c:v>
                </c:pt>
                <c:pt idx="121">
                  <c:v>231</c:v>
                </c:pt>
                <c:pt idx="122">
                  <c:v>256</c:v>
                </c:pt>
                <c:pt idx="123">
                  <c:v>313</c:v>
                </c:pt>
                <c:pt idx="124">
                  <c:v>336</c:v>
                </c:pt>
                <c:pt idx="125">
                  <c:v>424</c:v>
                </c:pt>
                <c:pt idx="126">
                  <c:v>419</c:v>
                </c:pt>
                <c:pt idx="127">
                  <c:v>417</c:v>
                </c:pt>
                <c:pt idx="128">
                  <c:v>404</c:v>
                </c:pt>
                <c:pt idx="129">
                  <c:v>548</c:v>
                </c:pt>
                <c:pt idx="130">
                  <c:v>517</c:v>
                </c:pt>
                <c:pt idx="131">
                  <c:v>557</c:v>
                </c:pt>
                <c:pt idx="132">
                  <c:v>575</c:v>
                </c:pt>
                <c:pt idx="133">
                  <c:v>546</c:v>
                </c:pt>
                <c:pt idx="134">
                  <c:v>542</c:v>
                </c:pt>
                <c:pt idx="135">
                  <c:v>493</c:v>
                </c:pt>
                <c:pt idx="136">
                  <c:v>477</c:v>
                </c:pt>
                <c:pt idx="137">
                  <c:v>386</c:v>
                </c:pt>
                <c:pt idx="138">
                  <c:v>377</c:v>
                </c:pt>
                <c:pt idx="139">
                  <c:v>368</c:v>
                </c:pt>
                <c:pt idx="140">
                  <c:v>372</c:v>
                </c:pt>
                <c:pt idx="141">
                  <c:v>218</c:v>
                </c:pt>
                <c:pt idx="142">
                  <c:v>210</c:v>
                </c:pt>
                <c:pt idx="143">
                  <c:v>164</c:v>
                </c:pt>
                <c:pt idx="144">
                  <c:v>146</c:v>
                </c:pt>
                <c:pt idx="145">
                  <c:v>140</c:v>
                </c:pt>
                <c:pt idx="146">
                  <c:v>146</c:v>
                </c:pt>
                <c:pt idx="147">
                  <c:v>183</c:v>
                </c:pt>
                <c:pt idx="148">
                  <c:v>215</c:v>
                </c:pt>
                <c:pt idx="149">
                  <c:v>222</c:v>
                </c:pt>
                <c:pt idx="150">
                  <c:v>247</c:v>
                </c:pt>
                <c:pt idx="151">
                  <c:v>255</c:v>
                </c:pt>
                <c:pt idx="152">
                  <c:v>241</c:v>
                </c:pt>
                <c:pt idx="153">
                  <c:v>249</c:v>
                </c:pt>
                <c:pt idx="154">
                  <c:v>250</c:v>
                </c:pt>
                <c:pt idx="155">
                  <c:v>265</c:v>
                </c:pt>
                <c:pt idx="156">
                  <c:v>273</c:v>
                </c:pt>
                <c:pt idx="157">
                  <c:v>283</c:v>
                </c:pt>
                <c:pt idx="158">
                  <c:v>289</c:v>
                </c:pt>
                <c:pt idx="159">
                  <c:v>590</c:v>
                </c:pt>
                <c:pt idx="160">
                  <c:v>537</c:v>
                </c:pt>
                <c:pt idx="161">
                  <c:v>539</c:v>
                </c:pt>
                <c:pt idx="162">
                  <c:v>541</c:v>
                </c:pt>
                <c:pt idx="163">
                  <c:v>578</c:v>
                </c:pt>
                <c:pt idx="164">
                  <c:v>572</c:v>
                </c:pt>
                <c:pt idx="165">
                  <c:v>585</c:v>
                </c:pt>
                <c:pt idx="166">
                  <c:v>580</c:v>
                </c:pt>
                <c:pt idx="167">
                  <c:v>573</c:v>
                </c:pt>
                <c:pt idx="168">
                  <c:v>604</c:v>
                </c:pt>
                <c:pt idx="169">
                  <c:v>602</c:v>
                </c:pt>
                <c:pt idx="170">
                  <c:v>254</c:v>
                </c:pt>
              </c:numCache>
            </c:numRef>
          </c:val>
          <c:extLst>
            <c:ext xmlns:c16="http://schemas.microsoft.com/office/drawing/2014/chart" uri="{C3380CC4-5D6E-409C-BE32-E72D297353CC}">
              <c16:uniqueId val="{00000002-4AA8-4FFE-B77C-6A2E9516A796}"/>
            </c:ext>
          </c:extLst>
        </c:ser>
        <c:dLbls>
          <c:showLegendKey val="0"/>
          <c:showVal val="0"/>
          <c:showCatName val="0"/>
          <c:showSerName val="0"/>
          <c:showPercent val="0"/>
          <c:showBubbleSize val="0"/>
        </c:dLbls>
        <c:axId val="1231445343"/>
        <c:axId val="1231446591"/>
      </c:areaChart>
      <c:catAx>
        <c:axId val="123144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231446591"/>
        <c:crosses val="autoZero"/>
        <c:auto val="1"/>
        <c:lblAlgn val="ctr"/>
        <c:lblOffset val="100"/>
        <c:noMultiLvlLbl val="0"/>
      </c:catAx>
      <c:valAx>
        <c:axId val="1231446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23144534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v-FI" sz="2000" dirty="0"/>
              <a:t>Antal konkurser, efter företagsstorlek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lineChart>
        <c:grouping val="standard"/>
        <c:varyColors val="0"/>
        <c:ser>
          <c:idx val="0"/>
          <c:order val="0"/>
          <c:tx>
            <c:strRef>
              <c:f>NV1401A4!$M$60</c:f>
              <c:strCache>
                <c:ptCount val="1"/>
                <c:pt idx="0">
                  <c:v>0 anställda</c:v>
                </c:pt>
              </c:strCache>
            </c:strRef>
          </c:tx>
          <c:spPr>
            <a:ln w="28575" cap="rnd">
              <a:solidFill>
                <a:schemeClr val="bg1">
                  <a:lumMod val="75000"/>
                </a:schemeClr>
              </a:solidFill>
              <a:round/>
            </a:ln>
            <a:effectLst/>
          </c:spPr>
          <c:marker>
            <c:symbol val="none"/>
          </c:marker>
          <c:cat>
            <c:strRef>
              <c:f>NV1401A4!$N$52:$GB$52</c:f>
              <c:strCache>
                <c:ptCount val="171"/>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pt idx="167">
                  <c:v>2023M11</c:v>
                </c:pt>
                <c:pt idx="168">
                  <c:v>2023M12</c:v>
                </c:pt>
                <c:pt idx="169">
                  <c:v>2024M01</c:v>
                </c:pt>
                <c:pt idx="170">
                  <c:v>2024M02</c:v>
                </c:pt>
              </c:strCache>
            </c:strRef>
          </c:cat>
          <c:val>
            <c:numRef>
              <c:f>NV1401A4!$N$60:$GB$60</c:f>
              <c:numCache>
                <c:formatCode>0</c:formatCode>
                <c:ptCount val="171"/>
                <c:pt idx="0">
                  <c:v>56</c:v>
                </c:pt>
                <c:pt idx="1">
                  <c:v>59</c:v>
                </c:pt>
                <c:pt idx="2">
                  <c:v>58</c:v>
                </c:pt>
                <c:pt idx="3">
                  <c:v>52</c:v>
                </c:pt>
                <c:pt idx="4">
                  <c:v>55</c:v>
                </c:pt>
                <c:pt idx="5">
                  <c:v>59</c:v>
                </c:pt>
                <c:pt idx="6">
                  <c:v>54</c:v>
                </c:pt>
                <c:pt idx="7">
                  <c:v>55</c:v>
                </c:pt>
                <c:pt idx="8">
                  <c:v>52</c:v>
                </c:pt>
                <c:pt idx="9">
                  <c:v>51</c:v>
                </c:pt>
                <c:pt idx="10">
                  <c:v>46</c:v>
                </c:pt>
                <c:pt idx="11">
                  <c:v>46</c:v>
                </c:pt>
                <c:pt idx="12">
                  <c:v>49</c:v>
                </c:pt>
                <c:pt idx="13">
                  <c:v>47</c:v>
                </c:pt>
                <c:pt idx="14">
                  <c:v>49</c:v>
                </c:pt>
                <c:pt idx="15">
                  <c:v>50</c:v>
                </c:pt>
                <c:pt idx="16">
                  <c:v>47</c:v>
                </c:pt>
                <c:pt idx="17">
                  <c:v>42</c:v>
                </c:pt>
                <c:pt idx="18">
                  <c:v>42</c:v>
                </c:pt>
                <c:pt idx="19">
                  <c:v>45</c:v>
                </c:pt>
                <c:pt idx="20">
                  <c:v>48</c:v>
                </c:pt>
                <c:pt idx="21">
                  <c:v>46</c:v>
                </c:pt>
                <c:pt idx="22">
                  <c:v>45</c:v>
                </c:pt>
                <c:pt idx="23">
                  <c:v>47</c:v>
                </c:pt>
                <c:pt idx="24">
                  <c:v>44</c:v>
                </c:pt>
                <c:pt idx="25">
                  <c:v>45</c:v>
                </c:pt>
                <c:pt idx="26">
                  <c:v>48</c:v>
                </c:pt>
                <c:pt idx="27">
                  <c:v>52</c:v>
                </c:pt>
                <c:pt idx="28">
                  <c:v>49</c:v>
                </c:pt>
                <c:pt idx="29">
                  <c:v>49</c:v>
                </c:pt>
                <c:pt idx="30">
                  <c:v>53</c:v>
                </c:pt>
                <c:pt idx="31">
                  <c:v>54</c:v>
                </c:pt>
                <c:pt idx="32">
                  <c:v>56</c:v>
                </c:pt>
                <c:pt idx="33">
                  <c:v>61</c:v>
                </c:pt>
                <c:pt idx="34">
                  <c:v>64</c:v>
                </c:pt>
                <c:pt idx="35">
                  <c:v>66</c:v>
                </c:pt>
                <c:pt idx="36">
                  <c:v>69</c:v>
                </c:pt>
                <c:pt idx="37">
                  <c:v>72</c:v>
                </c:pt>
                <c:pt idx="38">
                  <c:v>71</c:v>
                </c:pt>
                <c:pt idx="39">
                  <c:v>66</c:v>
                </c:pt>
                <c:pt idx="40">
                  <c:v>71</c:v>
                </c:pt>
                <c:pt idx="41">
                  <c:v>74</c:v>
                </c:pt>
                <c:pt idx="42">
                  <c:v>67</c:v>
                </c:pt>
                <c:pt idx="43">
                  <c:v>68</c:v>
                </c:pt>
                <c:pt idx="44">
                  <c:v>64</c:v>
                </c:pt>
                <c:pt idx="45">
                  <c:v>60</c:v>
                </c:pt>
                <c:pt idx="46">
                  <c:v>64</c:v>
                </c:pt>
                <c:pt idx="47">
                  <c:v>61</c:v>
                </c:pt>
                <c:pt idx="48">
                  <c:v>61</c:v>
                </c:pt>
                <c:pt idx="49">
                  <c:v>61</c:v>
                </c:pt>
                <c:pt idx="50">
                  <c:v>60</c:v>
                </c:pt>
                <c:pt idx="51">
                  <c:v>59</c:v>
                </c:pt>
                <c:pt idx="52">
                  <c:v>57</c:v>
                </c:pt>
                <c:pt idx="53">
                  <c:v>54</c:v>
                </c:pt>
                <c:pt idx="54">
                  <c:v>60</c:v>
                </c:pt>
                <c:pt idx="55">
                  <c:v>56</c:v>
                </c:pt>
                <c:pt idx="56">
                  <c:v>59</c:v>
                </c:pt>
                <c:pt idx="57">
                  <c:v>62</c:v>
                </c:pt>
                <c:pt idx="58">
                  <c:v>60</c:v>
                </c:pt>
                <c:pt idx="59">
                  <c:v>62</c:v>
                </c:pt>
                <c:pt idx="60">
                  <c:v>60</c:v>
                </c:pt>
                <c:pt idx="61">
                  <c:v>57</c:v>
                </c:pt>
                <c:pt idx="62">
                  <c:v>61</c:v>
                </c:pt>
                <c:pt idx="63">
                  <c:v>63</c:v>
                </c:pt>
                <c:pt idx="64">
                  <c:v>65</c:v>
                </c:pt>
                <c:pt idx="65">
                  <c:v>66</c:v>
                </c:pt>
                <c:pt idx="66">
                  <c:v>68</c:v>
                </c:pt>
                <c:pt idx="67">
                  <c:v>66</c:v>
                </c:pt>
                <c:pt idx="68">
                  <c:v>66</c:v>
                </c:pt>
                <c:pt idx="69">
                  <c:v>66</c:v>
                </c:pt>
                <c:pt idx="70">
                  <c:v>66</c:v>
                </c:pt>
                <c:pt idx="71">
                  <c:v>68</c:v>
                </c:pt>
                <c:pt idx="72">
                  <c:v>75</c:v>
                </c:pt>
                <c:pt idx="73">
                  <c:v>74</c:v>
                </c:pt>
                <c:pt idx="74">
                  <c:v>65</c:v>
                </c:pt>
                <c:pt idx="75">
                  <c:v>71</c:v>
                </c:pt>
                <c:pt idx="76">
                  <c:v>74</c:v>
                </c:pt>
                <c:pt idx="77">
                  <c:v>76</c:v>
                </c:pt>
                <c:pt idx="78">
                  <c:v>72</c:v>
                </c:pt>
                <c:pt idx="79">
                  <c:v>71</c:v>
                </c:pt>
                <c:pt idx="80">
                  <c:v>69</c:v>
                </c:pt>
                <c:pt idx="81">
                  <c:v>67</c:v>
                </c:pt>
                <c:pt idx="82">
                  <c:v>64</c:v>
                </c:pt>
                <c:pt idx="83">
                  <c:v>59</c:v>
                </c:pt>
                <c:pt idx="84">
                  <c:v>53</c:v>
                </c:pt>
                <c:pt idx="85">
                  <c:v>56</c:v>
                </c:pt>
                <c:pt idx="86">
                  <c:v>66</c:v>
                </c:pt>
                <c:pt idx="87">
                  <c:v>58</c:v>
                </c:pt>
                <c:pt idx="88">
                  <c:v>52</c:v>
                </c:pt>
                <c:pt idx="89">
                  <c:v>52</c:v>
                </c:pt>
                <c:pt idx="90">
                  <c:v>57</c:v>
                </c:pt>
                <c:pt idx="91">
                  <c:v>57</c:v>
                </c:pt>
                <c:pt idx="92">
                  <c:v>61</c:v>
                </c:pt>
                <c:pt idx="93">
                  <c:v>60</c:v>
                </c:pt>
                <c:pt idx="94">
                  <c:v>61</c:v>
                </c:pt>
                <c:pt idx="95">
                  <c:v>64</c:v>
                </c:pt>
                <c:pt idx="96">
                  <c:v>65</c:v>
                </c:pt>
                <c:pt idx="97">
                  <c:v>62</c:v>
                </c:pt>
                <c:pt idx="98">
                  <c:v>56</c:v>
                </c:pt>
                <c:pt idx="99">
                  <c:v>59</c:v>
                </c:pt>
                <c:pt idx="100">
                  <c:v>65</c:v>
                </c:pt>
                <c:pt idx="101">
                  <c:v>65</c:v>
                </c:pt>
                <c:pt idx="102">
                  <c:v>60</c:v>
                </c:pt>
                <c:pt idx="103">
                  <c:v>64</c:v>
                </c:pt>
                <c:pt idx="104">
                  <c:v>63</c:v>
                </c:pt>
                <c:pt idx="105">
                  <c:v>64</c:v>
                </c:pt>
                <c:pt idx="106">
                  <c:v>69</c:v>
                </c:pt>
                <c:pt idx="107">
                  <c:v>69</c:v>
                </c:pt>
                <c:pt idx="108">
                  <c:v>65</c:v>
                </c:pt>
                <c:pt idx="109">
                  <c:v>71</c:v>
                </c:pt>
                <c:pt idx="110">
                  <c:v>78</c:v>
                </c:pt>
                <c:pt idx="111">
                  <c:v>80</c:v>
                </c:pt>
                <c:pt idx="112">
                  <c:v>81</c:v>
                </c:pt>
                <c:pt idx="113">
                  <c:v>77</c:v>
                </c:pt>
                <c:pt idx="114">
                  <c:v>85</c:v>
                </c:pt>
                <c:pt idx="115">
                  <c:v>81</c:v>
                </c:pt>
                <c:pt idx="116">
                  <c:v>82</c:v>
                </c:pt>
                <c:pt idx="117">
                  <c:v>88</c:v>
                </c:pt>
                <c:pt idx="118">
                  <c:v>85</c:v>
                </c:pt>
                <c:pt idx="119">
                  <c:v>85</c:v>
                </c:pt>
                <c:pt idx="120">
                  <c:v>97</c:v>
                </c:pt>
                <c:pt idx="121">
                  <c:v>97</c:v>
                </c:pt>
                <c:pt idx="122">
                  <c:v>87</c:v>
                </c:pt>
                <c:pt idx="123">
                  <c:v>86</c:v>
                </c:pt>
                <c:pt idx="124">
                  <c:v>89</c:v>
                </c:pt>
                <c:pt idx="125">
                  <c:v>97</c:v>
                </c:pt>
                <c:pt idx="126">
                  <c:v>89</c:v>
                </c:pt>
                <c:pt idx="127">
                  <c:v>91</c:v>
                </c:pt>
                <c:pt idx="128">
                  <c:v>89</c:v>
                </c:pt>
                <c:pt idx="129">
                  <c:v>84</c:v>
                </c:pt>
                <c:pt idx="130">
                  <c:v>82</c:v>
                </c:pt>
                <c:pt idx="131">
                  <c:v>80</c:v>
                </c:pt>
                <c:pt idx="132">
                  <c:v>76</c:v>
                </c:pt>
                <c:pt idx="133">
                  <c:v>77</c:v>
                </c:pt>
                <c:pt idx="134">
                  <c:v>87</c:v>
                </c:pt>
                <c:pt idx="135">
                  <c:v>86</c:v>
                </c:pt>
                <c:pt idx="136">
                  <c:v>80</c:v>
                </c:pt>
                <c:pt idx="137">
                  <c:v>77</c:v>
                </c:pt>
                <c:pt idx="138">
                  <c:v>85</c:v>
                </c:pt>
                <c:pt idx="139">
                  <c:v>88</c:v>
                </c:pt>
                <c:pt idx="140">
                  <c:v>90</c:v>
                </c:pt>
                <c:pt idx="141">
                  <c:v>95</c:v>
                </c:pt>
                <c:pt idx="142">
                  <c:v>97</c:v>
                </c:pt>
                <c:pt idx="143">
                  <c:v>101</c:v>
                </c:pt>
                <c:pt idx="144">
                  <c:v>102</c:v>
                </c:pt>
                <c:pt idx="145">
                  <c:v>100</c:v>
                </c:pt>
                <c:pt idx="146">
                  <c:v>96</c:v>
                </c:pt>
                <c:pt idx="147">
                  <c:v>99</c:v>
                </c:pt>
                <c:pt idx="148">
                  <c:v>99</c:v>
                </c:pt>
                <c:pt idx="149">
                  <c:v>104</c:v>
                </c:pt>
                <c:pt idx="150">
                  <c:v>110</c:v>
                </c:pt>
                <c:pt idx="151">
                  <c:v>106</c:v>
                </c:pt>
                <c:pt idx="152">
                  <c:v>105</c:v>
                </c:pt>
                <c:pt idx="153">
                  <c:v>103</c:v>
                </c:pt>
                <c:pt idx="154">
                  <c:v>112</c:v>
                </c:pt>
                <c:pt idx="155">
                  <c:v>118</c:v>
                </c:pt>
                <c:pt idx="156">
                  <c:v>121</c:v>
                </c:pt>
                <c:pt idx="157">
                  <c:v>125</c:v>
                </c:pt>
                <c:pt idx="158">
                  <c:v>134</c:v>
                </c:pt>
                <c:pt idx="159">
                  <c:v>136</c:v>
                </c:pt>
                <c:pt idx="160">
                  <c:v>138</c:v>
                </c:pt>
                <c:pt idx="161">
                  <c:v>130</c:v>
                </c:pt>
                <c:pt idx="162">
                  <c:v>126</c:v>
                </c:pt>
                <c:pt idx="163">
                  <c:v>130</c:v>
                </c:pt>
                <c:pt idx="164">
                  <c:v>138</c:v>
                </c:pt>
                <c:pt idx="165">
                  <c:v>144</c:v>
                </c:pt>
                <c:pt idx="166">
                  <c:v>146</c:v>
                </c:pt>
                <c:pt idx="167">
                  <c:v>150</c:v>
                </c:pt>
                <c:pt idx="168">
                  <c:v>156</c:v>
                </c:pt>
                <c:pt idx="169">
                  <c:v>164</c:v>
                </c:pt>
                <c:pt idx="170">
                  <c:v>162</c:v>
                </c:pt>
              </c:numCache>
            </c:numRef>
          </c:val>
          <c:smooth val="0"/>
          <c:extLst>
            <c:ext xmlns:c16="http://schemas.microsoft.com/office/drawing/2014/chart" uri="{C3380CC4-5D6E-409C-BE32-E72D297353CC}">
              <c16:uniqueId val="{00000000-B73C-479A-A23B-731AAD9D1503}"/>
            </c:ext>
          </c:extLst>
        </c:ser>
        <c:ser>
          <c:idx val="1"/>
          <c:order val="1"/>
          <c:tx>
            <c:strRef>
              <c:f>NV1401A4!$M$61</c:f>
              <c:strCache>
                <c:ptCount val="1"/>
                <c:pt idx="0">
                  <c:v>1-4 anställda</c:v>
                </c:pt>
              </c:strCache>
            </c:strRef>
          </c:tx>
          <c:spPr>
            <a:ln w="28575" cap="rnd">
              <a:solidFill>
                <a:schemeClr val="accent2"/>
              </a:solidFill>
              <a:round/>
            </a:ln>
            <a:effectLst/>
          </c:spPr>
          <c:marker>
            <c:symbol val="none"/>
          </c:marker>
          <c:cat>
            <c:strRef>
              <c:f>NV1401A4!$N$52:$GB$52</c:f>
              <c:strCache>
                <c:ptCount val="171"/>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pt idx="167">
                  <c:v>2023M11</c:v>
                </c:pt>
                <c:pt idx="168">
                  <c:v>2023M12</c:v>
                </c:pt>
                <c:pt idx="169">
                  <c:v>2024M01</c:v>
                </c:pt>
                <c:pt idx="170">
                  <c:v>2024M02</c:v>
                </c:pt>
              </c:strCache>
            </c:strRef>
          </c:cat>
          <c:val>
            <c:numRef>
              <c:f>NV1401A4!$N$61:$GB$61</c:f>
              <c:numCache>
                <c:formatCode>0</c:formatCode>
                <c:ptCount val="171"/>
                <c:pt idx="0">
                  <c:v>35</c:v>
                </c:pt>
                <c:pt idx="1">
                  <c:v>35</c:v>
                </c:pt>
                <c:pt idx="2">
                  <c:v>32</c:v>
                </c:pt>
                <c:pt idx="3">
                  <c:v>32</c:v>
                </c:pt>
                <c:pt idx="4">
                  <c:v>29</c:v>
                </c:pt>
                <c:pt idx="5">
                  <c:v>31</c:v>
                </c:pt>
                <c:pt idx="6">
                  <c:v>32</c:v>
                </c:pt>
                <c:pt idx="7">
                  <c:v>32</c:v>
                </c:pt>
                <c:pt idx="8">
                  <c:v>33</c:v>
                </c:pt>
                <c:pt idx="9">
                  <c:v>33</c:v>
                </c:pt>
                <c:pt idx="10">
                  <c:v>34</c:v>
                </c:pt>
                <c:pt idx="11">
                  <c:v>27</c:v>
                </c:pt>
                <c:pt idx="12">
                  <c:v>26</c:v>
                </c:pt>
                <c:pt idx="13">
                  <c:v>30</c:v>
                </c:pt>
                <c:pt idx="14">
                  <c:v>31</c:v>
                </c:pt>
                <c:pt idx="15">
                  <c:v>30</c:v>
                </c:pt>
                <c:pt idx="16">
                  <c:v>33</c:v>
                </c:pt>
                <c:pt idx="17">
                  <c:v>33</c:v>
                </c:pt>
                <c:pt idx="18">
                  <c:v>37</c:v>
                </c:pt>
                <c:pt idx="19">
                  <c:v>38</c:v>
                </c:pt>
                <c:pt idx="20">
                  <c:v>41</c:v>
                </c:pt>
                <c:pt idx="21">
                  <c:v>40</c:v>
                </c:pt>
                <c:pt idx="22">
                  <c:v>41</c:v>
                </c:pt>
                <c:pt idx="23">
                  <c:v>43</c:v>
                </c:pt>
                <c:pt idx="24">
                  <c:v>46</c:v>
                </c:pt>
                <c:pt idx="25">
                  <c:v>45</c:v>
                </c:pt>
                <c:pt idx="26">
                  <c:v>45</c:v>
                </c:pt>
                <c:pt idx="27">
                  <c:v>49</c:v>
                </c:pt>
                <c:pt idx="28">
                  <c:v>49</c:v>
                </c:pt>
                <c:pt idx="29">
                  <c:v>53</c:v>
                </c:pt>
                <c:pt idx="30">
                  <c:v>51</c:v>
                </c:pt>
                <c:pt idx="31">
                  <c:v>53</c:v>
                </c:pt>
                <c:pt idx="32">
                  <c:v>50</c:v>
                </c:pt>
                <c:pt idx="33">
                  <c:v>51</c:v>
                </c:pt>
                <c:pt idx="34">
                  <c:v>51</c:v>
                </c:pt>
                <c:pt idx="35">
                  <c:v>52</c:v>
                </c:pt>
                <c:pt idx="36">
                  <c:v>50</c:v>
                </c:pt>
                <c:pt idx="37">
                  <c:v>48</c:v>
                </c:pt>
                <c:pt idx="38">
                  <c:v>52</c:v>
                </c:pt>
                <c:pt idx="39">
                  <c:v>53</c:v>
                </c:pt>
                <c:pt idx="40">
                  <c:v>58</c:v>
                </c:pt>
                <c:pt idx="41">
                  <c:v>54</c:v>
                </c:pt>
                <c:pt idx="42">
                  <c:v>53</c:v>
                </c:pt>
                <c:pt idx="43">
                  <c:v>50</c:v>
                </c:pt>
                <c:pt idx="44">
                  <c:v>48</c:v>
                </c:pt>
                <c:pt idx="45">
                  <c:v>47</c:v>
                </c:pt>
                <c:pt idx="46">
                  <c:v>46</c:v>
                </c:pt>
                <c:pt idx="47">
                  <c:v>48</c:v>
                </c:pt>
                <c:pt idx="48">
                  <c:v>50</c:v>
                </c:pt>
                <c:pt idx="49">
                  <c:v>50</c:v>
                </c:pt>
                <c:pt idx="50">
                  <c:v>46</c:v>
                </c:pt>
                <c:pt idx="51">
                  <c:v>44</c:v>
                </c:pt>
                <c:pt idx="52">
                  <c:v>38</c:v>
                </c:pt>
                <c:pt idx="53">
                  <c:v>40</c:v>
                </c:pt>
                <c:pt idx="54">
                  <c:v>42</c:v>
                </c:pt>
                <c:pt idx="55">
                  <c:v>40</c:v>
                </c:pt>
                <c:pt idx="56">
                  <c:v>42</c:v>
                </c:pt>
                <c:pt idx="57">
                  <c:v>42</c:v>
                </c:pt>
                <c:pt idx="58">
                  <c:v>40</c:v>
                </c:pt>
                <c:pt idx="59">
                  <c:v>36</c:v>
                </c:pt>
                <c:pt idx="60">
                  <c:v>35</c:v>
                </c:pt>
                <c:pt idx="61">
                  <c:v>36</c:v>
                </c:pt>
                <c:pt idx="62">
                  <c:v>38</c:v>
                </c:pt>
                <c:pt idx="63">
                  <c:v>40</c:v>
                </c:pt>
                <c:pt idx="64">
                  <c:v>43</c:v>
                </c:pt>
                <c:pt idx="65">
                  <c:v>39</c:v>
                </c:pt>
                <c:pt idx="66">
                  <c:v>38</c:v>
                </c:pt>
                <c:pt idx="67">
                  <c:v>42</c:v>
                </c:pt>
                <c:pt idx="68">
                  <c:v>40</c:v>
                </c:pt>
                <c:pt idx="69">
                  <c:v>40</c:v>
                </c:pt>
                <c:pt idx="70">
                  <c:v>40</c:v>
                </c:pt>
                <c:pt idx="71">
                  <c:v>40</c:v>
                </c:pt>
                <c:pt idx="72">
                  <c:v>38</c:v>
                </c:pt>
                <c:pt idx="73">
                  <c:v>38</c:v>
                </c:pt>
                <c:pt idx="74">
                  <c:v>39</c:v>
                </c:pt>
                <c:pt idx="75">
                  <c:v>41</c:v>
                </c:pt>
                <c:pt idx="76">
                  <c:v>39</c:v>
                </c:pt>
                <c:pt idx="77">
                  <c:v>39</c:v>
                </c:pt>
                <c:pt idx="78">
                  <c:v>39</c:v>
                </c:pt>
                <c:pt idx="79">
                  <c:v>37</c:v>
                </c:pt>
                <c:pt idx="80">
                  <c:v>37</c:v>
                </c:pt>
                <c:pt idx="81">
                  <c:v>40</c:v>
                </c:pt>
                <c:pt idx="82">
                  <c:v>41</c:v>
                </c:pt>
                <c:pt idx="83">
                  <c:v>40</c:v>
                </c:pt>
                <c:pt idx="84">
                  <c:v>38</c:v>
                </c:pt>
                <c:pt idx="85">
                  <c:v>38</c:v>
                </c:pt>
                <c:pt idx="86">
                  <c:v>37</c:v>
                </c:pt>
                <c:pt idx="87">
                  <c:v>34</c:v>
                </c:pt>
                <c:pt idx="88">
                  <c:v>33</c:v>
                </c:pt>
                <c:pt idx="89">
                  <c:v>34</c:v>
                </c:pt>
                <c:pt idx="90">
                  <c:v>32</c:v>
                </c:pt>
                <c:pt idx="91">
                  <c:v>33</c:v>
                </c:pt>
                <c:pt idx="92">
                  <c:v>33</c:v>
                </c:pt>
                <c:pt idx="93">
                  <c:v>31</c:v>
                </c:pt>
                <c:pt idx="94">
                  <c:v>29</c:v>
                </c:pt>
                <c:pt idx="95">
                  <c:v>32</c:v>
                </c:pt>
                <c:pt idx="96">
                  <c:v>36</c:v>
                </c:pt>
                <c:pt idx="97">
                  <c:v>41</c:v>
                </c:pt>
                <c:pt idx="98">
                  <c:v>41</c:v>
                </c:pt>
                <c:pt idx="99">
                  <c:v>41</c:v>
                </c:pt>
                <c:pt idx="100">
                  <c:v>44</c:v>
                </c:pt>
                <c:pt idx="101">
                  <c:v>48</c:v>
                </c:pt>
                <c:pt idx="102">
                  <c:v>48</c:v>
                </c:pt>
                <c:pt idx="103">
                  <c:v>49</c:v>
                </c:pt>
                <c:pt idx="104">
                  <c:v>51</c:v>
                </c:pt>
                <c:pt idx="105">
                  <c:v>50</c:v>
                </c:pt>
                <c:pt idx="106">
                  <c:v>54</c:v>
                </c:pt>
                <c:pt idx="107">
                  <c:v>53</c:v>
                </c:pt>
                <c:pt idx="108">
                  <c:v>49</c:v>
                </c:pt>
                <c:pt idx="109">
                  <c:v>49</c:v>
                </c:pt>
                <c:pt idx="110">
                  <c:v>47</c:v>
                </c:pt>
                <c:pt idx="111">
                  <c:v>46</c:v>
                </c:pt>
                <c:pt idx="112">
                  <c:v>44</c:v>
                </c:pt>
                <c:pt idx="113">
                  <c:v>43</c:v>
                </c:pt>
                <c:pt idx="114">
                  <c:v>48</c:v>
                </c:pt>
                <c:pt idx="115">
                  <c:v>47</c:v>
                </c:pt>
                <c:pt idx="116">
                  <c:v>45</c:v>
                </c:pt>
                <c:pt idx="117">
                  <c:v>50</c:v>
                </c:pt>
                <c:pt idx="118">
                  <c:v>47</c:v>
                </c:pt>
                <c:pt idx="119">
                  <c:v>47</c:v>
                </c:pt>
                <c:pt idx="120">
                  <c:v>51</c:v>
                </c:pt>
                <c:pt idx="121">
                  <c:v>49</c:v>
                </c:pt>
                <c:pt idx="122">
                  <c:v>50</c:v>
                </c:pt>
                <c:pt idx="123">
                  <c:v>51</c:v>
                </c:pt>
                <c:pt idx="124">
                  <c:v>52</c:v>
                </c:pt>
                <c:pt idx="125">
                  <c:v>52</c:v>
                </c:pt>
                <c:pt idx="126">
                  <c:v>49</c:v>
                </c:pt>
                <c:pt idx="127">
                  <c:v>47</c:v>
                </c:pt>
                <c:pt idx="128">
                  <c:v>47</c:v>
                </c:pt>
                <c:pt idx="129">
                  <c:v>42</c:v>
                </c:pt>
                <c:pt idx="130">
                  <c:v>46</c:v>
                </c:pt>
                <c:pt idx="131">
                  <c:v>44</c:v>
                </c:pt>
                <c:pt idx="132">
                  <c:v>42</c:v>
                </c:pt>
                <c:pt idx="133">
                  <c:v>40</c:v>
                </c:pt>
                <c:pt idx="134">
                  <c:v>39</c:v>
                </c:pt>
                <c:pt idx="135">
                  <c:v>35</c:v>
                </c:pt>
                <c:pt idx="136">
                  <c:v>32</c:v>
                </c:pt>
                <c:pt idx="137">
                  <c:v>27</c:v>
                </c:pt>
                <c:pt idx="138">
                  <c:v>23</c:v>
                </c:pt>
                <c:pt idx="139">
                  <c:v>22</c:v>
                </c:pt>
                <c:pt idx="140">
                  <c:v>24</c:v>
                </c:pt>
                <c:pt idx="141">
                  <c:v>25</c:v>
                </c:pt>
                <c:pt idx="142">
                  <c:v>19</c:v>
                </c:pt>
                <c:pt idx="143">
                  <c:v>18</c:v>
                </c:pt>
                <c:pt idx="144">
                  <c:v>19</c:v>
                </c:pt>
                <c:pt idx="145">
                  <c:v>18</c:v>
                </c:pt>
                <c:pt idx="146">
                  <c:v>17</c:v>
                </c:pt>
                <c:pt idx="147">
                  <c:v>16</c:v>
                </c:pt>
                <c:pt idx="148">
                  <c:v>21</c:v>
                </c:pt>
                <c:pt idx="149">
                  <c:v>22</c:v>
                </c:pt>
                <c:pt idx="150">
                  <c:v>23</c:v>
                </c:pt>
                <c:pt idx="151">
                  <c:v>26</c:v>
                </c:pt>
                <c:pt idx="152">
                  <c:v>24</c:v>
                </c:pt>
                <c:pt idx="153">
                  <c:v>23</c:v>
                </c:pt>
                <c:pt idx="154">
                  <c:v>24</c:v>
                </c:pt>
                <c:pt idx="155">
                  <c:v>25</c:v>
                </c:pt>
                <c:pt idx="156">
                  <c:v>24</c:v>
                </c:pt>
                <c:pt idx="157">
                  <c:v>21</c:v>
                </c:pt>
                <c:pt idx="158">
                  <c:v>24</c:v>
                </c:pt>
                <c:pt idx="159">
                  <c:v>26</c:v>
                </c:pt>
                <c:pt idx="160">
                  <c:v>22</c:v>
                </c:pt>
                <c:pt idx="161">
                  <c:v>23</c:v>
                </c:pt>
                <c:pt idx="162">
                  <c:v>26</c:v>
                </c:pt>
                <c:pt idx="163">
                  <c:v>27</c:v>
                </c:pt>
                <c:pt idx="164">
                  <c:v>26</c:v>
                </c:pt>
                <c:pt idx="165">
                  <c:v>27</c:v>
                </c:pt>
                <c:pt idx="166">
                  <c:v>33</c:v>
                </c:pt>
                <c:pt idx="167">
                  <c:v>35</c:v>
                </c:pt>
                <c:pt idx="168">
                  <c:v>37</c:v>
                </c:pt>
                <c:pt idx="169">
                  <c:v>44</c:v>
                </c:pt>
                <c:pt idx="170">
                  <c:v>41</c:v>
                </c:pt>
              </c:numCache>
            </c:numRef>
          </c:val>
          <c:smooth val="0"/>
          <c:extLst>
            <c:ext xmlns:c16="http://schemas.microsoft.com/office/drawing/2014/chart" uri="{C3380CC4-5D6E-409C-BE32-E72D297353CC}">
              <c16:uniqueId val="{00000001-B73C-479A-A23B-731AAD9D1503}"/>
            </c:ext>
          </c:extLst>
        </c:ser>
        <c:ser>
          <c:idx val="2"/>
          <c:order val="2"/>
          <c:tx>
            <c:strRef>
              <c:f>NV1401A4!$M$62</c:f>
              <c:strCache>
                <c:ptCount val="1"/>
                <c:pt idx="0">
                  <c:v>5-9 anställda</c:v>
                </c:pt>
              </c:strCache>
            </c:strRef>
          </c:tx>
          <c:spPr>
            <a:ln w="28575" cap="rnd">
              <a:solidFill>
                <a:schemeClr val="accent3"/>
              </a:solidFill>
              <a:round/>
            </a:ln>
            <a:effectLst/>
          </c:spPr>
          <c:marker>
            <c:symbol val="none"/>
          </c:marker>
          <c:cat>
            <c:strRef>
              <c:f>NV1401A4!$N$52:$GB$52</c:f>
              <c:strCache>
                <c:ptCount val="171"/>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pt idx="167">
                  <c:v>2023M11</c:v>
                </c:pt>
                <c:pt idx="168">
                  <c:v>2023M12</c:v>
                </c:pt>
                <c:pt idx="169">
                  <c:v>2024M01</c:v>
                </c:pt>
                <c:pt idx="170">
                  <c:v>2024M02</c:v>
                </c:pt>
              </c:strCache>
            </c:strRef>
          </c:cat>
          <c:val>
            <c:numRef>
              <c:f>NV1401A4!$N$62:$GB$62</c:f>
              <c:numCache>
                <c:formatCode>0</c:formatCode>
                <c:ptCount val="171"/>
                <c:pt idx="0">
                  <c:v>6</c:v>
                </c:pt>
                <c:pt idx="1">
                  <c:v>5</c:v>
                </c:pt>
                <c:pt idx="2">
                  <c:v>3</c:v>
                </c:pt>
                <c:pt idx="3">
                  <c:v>3</c:v>
                </c:pt>
                <c:pt idx="4">
                  <c:v>5</c:v>
                </c:pt>
                <c:pt idx="5">
                  <c:v>6</c:v>
                </c:pt>
                <c:pt idx="6">
                  <c:v>5</c:v>
                </c:pt>
                <c:pt idx="7">
                  <c:v>5</c:v>
                </c:pt>
                <c:pt idx="8">
                  <c:v>5</c:v>
                </c:pt>
                <c:pt idx="9">
                  <c:v>5</c:v>
                </c:pt>
                <c:pt idx="10">
                  <c:v>7</c:v>
                </c:pt>
                <c:pt idx="11">
                  <c:v>7</c:v>
                </c:pt>
                <c:pt idx="12">
                  <c:v>8</c:v>
                </c:pt>
                <c:pt idx="13">
                  <c:v>7</c:v>
                </c:pt>
                <c:pt idx="14">
                  <c:v>8</c:v>
                </c:pt>
                <c:pt idx="15">
                  <c:v>9</c:v>
                </c:pt>
                <c:pt idx="16">
                  <c:v>8</c:v>
                </c:pt>
                <c:pt idx="17">
                  <c:v>10</c:v>
                </c:pt>
                <c:pt idx="18">
                  <c:v>10</c:v>
                </c:pt>
                <c:pt idx="19">
                  <c:v>10</c:v>
                </c:pt>
                <c:pt idx="20">
                  <c:v>9</c:v>
                </c:pt>
                <c:pt idx="21">
                  <c:v>9</c:v>
                </c:pt>
                <c:pt idx="22">
                  <c:v>7</c:v>
                </c:pt>
                <c:pt idx="23">
                  <c:v>7</c:v>
                </c:pt>
                <c:pt idx="24">
                  <c:v>6</c:v>
                </c:pt>
                <c:pt idx="25">
                  <c:v>6</c:v>
                </c:pt>
                <c:pt idx="26">
                  <c:v>5</c:v>
                </c:pt>
                <c:pt idx="27">
                  <c:v>5</c:v>
                </c:pt>
                <c:pt idx="28">
                  <c:v>5</c:v>
                </c:pt>
                <c:pt idx="29">
                  <c:v>3</c:v>
                </c:pt>
                <c:pt idx="30">
                  <c:v>6</c:v>
                </c:pt>
                <c:pt idx="31">
                  <c:v>7</c:v>
                </c:pt>
                <c:pt idx="32">
                  <c:v>8</c:v>
                </c:pt>
                <c:pt idx="33">
                  <c:v>9</c:v>
                </c:pt>
                <c:pt idx="34">
                  <c:v>10</c:v>
                </c:pt>
                <c:pt idx="35">
                  <c:v>10</c:v>
                </c:pt>
                <c:pt idx="36">
                  <c:v>10</c:v>
                </c:pt>
                <c:pt idx="37">
                  <c:v>11</c:v>
                </c:pt>
                <c:pt idx="38">
                  <c:v>11</c:v>
                </c:pt>
                <c:pt idx="39">
                  <c:v>10</c:v>
                </c:pt>
                <c:pt idx="40">
                  <c:v>10</c:v>
                </c:pt>
                <c:pt idx="41">
                  <c:v>13</c:v>
                </c:pt>
                <c:pt idx="42">
                  <c:v>11</c:v>
                </c:pt>
                <c:pt idx="43">
                  <c:v>10</c:v>
                </c:pt>
                <c:pt idx="44">
                  <c:v>9</c:v>
                </c:pt>
                <c:pt idx="45">
                  <c:v>8</c:v>
                </c:pt>
                <c:pt idx="46">
                  <c:v>9</c:v>
                </c:pt>
                <c:pt idx="47">
                  <c:v>10</c:v>
                </c:pt>
                <c:pt idx="48">
                  <c:v>13</c:v>
                </c:pt>
                <c:pt idx="49">
                  <c:v>13</c:v>
                </c:pt>
                <c:pt idx="50">
                  <c:v>14</c:v>
                </c:pt>
                <c:pt idx="51">
                  <c:v>14</c:v>
                </c:pt>
                <c:pt idx="52">
                  <c:v>13</c:v>
                </c:pt>
                <c:pt idx="53">
                  <c:v>10</c:v>
                </c:pt>
                <c:pt idx="54">
                  <c:v>9</c:v>
                </c:pt>
                <c:pt idx="55">
                  <c:v>9</c:v>
                </c:pt>
                <c:pt idx="56">
                  <c:v>10</c:v>
                </c:pt>
                <c:pt idx="57">
                  <c:v>11</c:v>
                </c:pt>
                <c:pt idx="58">
                  <c:v>10</c:v>
                </c:pt>
                <c:pt idx="59">
                  <c:v>9</c:v>
                </c:pt>
                <c:pt idx="60">
                  <c:v>8</c:v>
                </c:pt>
                <c:pt idx="61">
                  <c:v>7</c:v>
                </c:pt>
                <c:pt idx="62">
                  <c:v>6</c:v>
                </c:pt>
                <c:pt idx="63">
                  <c:v>8</c:v>
                </c:pt>
                <c:pt idx="64">
                  <c:v>8</c:v>
                </c:pt>
                <c:pt idx="65">
                  <c:v>8</c:v>
                </c:pt>
                <c:pt idx="66">
                  <c:v>9</c:v>
                </c:pt>
                <c:pt idx="67">
                  <c:v>9</c:v>
                </c:pt>
                <c:pt idx="68">
                  <c:v>8</c:v>
                </c:pt>
                <c:pt idx="69">
                  <c:v>8</c:v>
                </c:pt>
                <c:pt idx="70">
                  <c:v>7</c:v>
                </c:pt>
                <c:pt idx="71">
                  <c:v>7</c:v>
                </c:pt>
                <c:pt idx="72">
                  <c:v>5</c:v>
                </c:pt>
                <c:pt idx="73">
                  <c:v>7</c:v>
                </c:pt>
                <c:pt idx="74">
                  <c:v>8</c:v>
                </c:pt>
                <c:pt idx="75">
                  <c:v>6</c:v>
                </c:pt>
                <c:pt idx="76">
                  <c:v>7</c:v>
                </c:pt>
                <c:pt idx="77">
                  <c:v>6</c:v>
                </c:pt>
                <c:pt idx="78">
                  <c:v>8</c:v>
                </c:pt>
                <c:pt idx="79">
                  <c:v>8</c:v>
                </c:pt>
                <c:pt idx="80">
                  <c:v>10</c:v>
                </c:pt>
                <c:pt idx="81">
                  <c:v>10</c:v>
                </c:pt>
                <c:pt idx="82">
                  <c:v>10</c:v>
                </c:pt>
                <c:pt idx="83">
                  <c:v>11</c:v>
                </c:pt>
                <c:pt idx="84">
                  <c:v>11</c:v>
                </c:pt>
                <c:pt idx="85">
                  <c:v>9</c:v>
                </c:pt>
                <c:pt idx="86">
                  <c:v>10</c:v>
                </c:pt>
                <c:pt idx="87">
                  <c:v>12</c:v>
                </c:pt>
                <c:pt idx="88">
                  <c:v>12</c:v>
                </c:pt>
                <c:pt idx="89">
                  <c:v>12</c:v>
                </c:pt>
                <c:pt idx="90">
                  <c:v>10</c:v>
                </c:pt>
                <c:pt idx="91">
                  <c:v>11</c:v>
                </c:pt>
                <c:pt idx="92">
                  <c:v>11</c:v>
                </c:pt>
                <c:pt idx="93">
                  <c:v>10</c:v>
                </c:pt>
                <c:pt idx="94">
                  <c:v>11</c:v>
                </c:pt>
                <c:pt idx="95">
                  <c:v>12</c:v>
                </c:pt>
                <c:pt idx="96">
                  <c:v>14</c:v>
                </c:pt>
                <c:pt idx="97">
                  <c:v>17</c:v>
                </c:pt>
                <c:pt idx="98">
                  <c:v>15</c:v>
                </c:pt>
                <c:pt idx="99">
                  <c:v>18</c:v>
                </c:pt>
                <c:pt idx="100">
                  <c:v>19</c:v>
                </c:pt>
                <c:pt idx="101">
                  <c:v>20</c:v>
                </c:pt>
                <c:pt idx="102">
                  <c:v>21</c:v>
                </c:pt>
                <c:pt idx="103">
                  <c:v>21</c:v>
                </c:pt>
                <c:pt idx="104">
                  <c:v>19</c:v>
                </c:pt>
                <c:pt idx="105">
                  <c:v>19</c:v>
                </c:pt>
                <c:pt idx="106">
                  <c:v>18</c:v>
                </c:pt>
                <c:pt idx="107">
                  <c:v>17</c:v>
                </c:pt>
                <c:pt idx="108">
                  <c:v>17</c:v>
                </c:pt>
                <c:pt idx="109">
                  <c:v>15</c:v>
                </c:pt>
                <c:pt idx="110">
                  <c:v>15</c:v>
                </c:pt>
                <c:pt idx="111">
                  <c:v>10</c:v>
                </c:pt>
                <c:pt idx="112">
                  <c:v>11</c:v>
                </c:pt>
                <c:pt idx="113">
                  <c:v>10</c:v>
                </c:pt>
                <c:pt idx="114">
                  <c:v>12</c:v>
                </c:pt>
                <c:pt idx="115">
                  <c:v>11</c:v>
                </c:pt>
                <c:pt idx="116">
                  <c:v>14</c:v>
                </c:pt>
                <c:pt idx="117">
                  <c:v>14</c:v>
                </c:pt>
                <c:pt idx="118">
                  <c:v>16</c:v>
                </c:pt>
                <c:pt idx="119">
                  <c:v>16</c:v>
                </c:pt>
                <c:pt idx="120">
                  <c:v>14</c:v>
                </c:pt>
                <c:pt idx="121">
                  <c:v>15</c:v>
                </c:pt>
                <c:pt idx="122">
                  <c:v>16</c:v>
                </c:pt>
                <c:pt idx="123">
                  <c:v>16</c:v>
                </c:pt>
                <c:pt idx="124">
                  <c:v>14</c:v>
                </c:pt>
                <c:pt idx="125">
                  <c:v>17</c:v>
                </c:pt>
                <c:pt idx="126">
                  <c:v>15</c:v>
                </c:pt>
                <c:pt idx="127">
                  <c:v>16</c:v>
                </c:pt>
                <c:pt idx="128">
                  <c:v>13</c:v>
                </c:pt>
                <c:pt idx="129">
                  <c:v>15</c:v>
                </c:pt>
                <c:pt idx="130">
                  <c:v>13</c:v>
                </c:pt>
                <c:pt idx="131">
                  <c:v>13</c:v>
                </c:pt>
                <c:pt idx="132">
                  <c:v>14</c:v>
                </c:pt>
                <c:pt idx="133">
                  <c:v>13</c:v>
                </c:pt>
                <c:pt idx="134">
                  <c:v>12</c:v>
                </c:pt>
                <c:pt idx="135">
                  <c:v>12</c:v>
                </c:pt>
                <c:pt idx="136">
                  <c:v>11</c:v>
                </c:pt>
                <c:pt idx="137">
                  <c:v>8</c:v>
                </c:pt>
                <c:pt idx="138">
                  <c:v>7</c:v>
                </c:pt>
                <c:pt idx="139">
                  <c:v>7</c:v>
                </c:pt>
                <c:pt idx="140">
                  <c:v>8</c:v>
                </c:pt>
                <c:pt idx="141">
                  <c:v>6</c:v>
                </c:pt>
                <c:pt idx="142">
                  <c:v>7</c:v>
                </c:pt>
                <c:pt idx="143">
                  <c:v>6</c:v>
                </c:pt>
                <c:pt idx="144">
                  <c:v>5</c:v>
                </c:pt>
                <c:pt idx="145">
                  <c:v>4</c:v>
                </c:pt>
                <c:pt idx="146">
                  <c:v>4</c:v>
                </c:pt>
                <c:pt idx="147">
                  <c:v>4</c:v>
                </c:pt>
                <c:pt idx="148">
                  <c:v>4</c:v>
                </c:pt>
                <c:pt idx="149">
                  <c:v>5</c:v>
                </c:pt>
                <c:pt idx="150">
                  <c:v>4</c:v>
                </c:pt>
                <c:pt idx="151">
                  <c:v>3</c:v>
                </c:pt>
                <c:pt idx="152">
                  <c:v>2</c:v>
                </c:pt>
                <c:pt idx="153">
                  <c:v>4</c:v>
                </c:pt>
                <c:pt idx="154">
                  <c:v>4</c:v>
                </c:pt>
                <c:pt idx="155">
                  <c:v>7</c:v>
                </c:pt>
                <c:pt idx="156">
                  <c:v>9</c:v>
                </c:pt>
                <c:pt idx="157">
                  <c:v>9</c:v>
                </c:pt>
                <c:pt idx="158">
                  <c:v>10</c:v>
                </c:pt>
                <c:pt idx="159">
                  <c:v>11</c:v>
                </c:pt>
                <c:pt idx="160">
                  <c:v>12</c:v>
                </c:pt>
                <c:pt idx="161">
                  <c:v>12</c:v>
                </c:pt>
                <c:pt idx="162">
                  <c:v>13</c:v>
                </c:pt>
                <c:pt idx="163">
                  <c:v>13</c:v>
                </c:pt>
                <c:pt idx="164">
                  <c:v>15</c:v>
                </c:pt>
                <c:pt idx="165">
                  <c:v>14</c:v>
                </c:pt>
                <c:pt idx="166">
                  <c:v>13</c:v>
                </c:pt>
                <c:pt idx="167">
                  <c:v>10</c:v>
                </c:pt>
                <c:pt idx="168">
                  <c:v>10</c:v>
                </c:pt>
                <c:pt idx="169">
                  <c:v>11</c:v>
                </c:pt>
                <c:pt idx="170">
                  <c:v>10</c:v>
                </c:pt>
              </c:numCache>
            </c:numRef>
          </c:val>
          <c:smooth val="0"/>
          <c:extLst>
            <c:ext xmlns:c16="http://schemas.microsoft.com/office/drawing/2014/chart" uri="{C3380CC4-5D6E-409C-BE32-E72D297353CC}">
              <c16:uniqueId val="{00000002-B73C-479A-A23B-731AAD9D1503}"/>
            </c:ext>
          </c:extLst>
        </c:ser>
        <c:ser>
          <c:idx val="3"/>
          <c:order val="3"/>
          <c:tx>
            <c:strRef>
              <c:f>NV1401A4!$M$63</c:f>
              <c:strCache>
                <c:ptCount val="1"/>
                <c:pt idx="0">
                  <c:v>10-19 anställda</c:v>
                </c:pt>
              </c:strCache>
            </c:strRef>
          </c:tx>
          <c:spPr>
            <a:ln w="28575" cap="rnd">
              <a:solidFill>
                <a:schemeClr val="accent4"/>
              </a:solidFill>
              <a:round/>
            </a:ln>
            <a:effectLst/>
          </c:spPr>
          <c:marker>
            <c:symbol val="none"/>
          </c:marker>
          <c:cat>
            <c:strRef>
              <c:f>NV1401A4!$N$52:$GB$52</c:f>
              <c:strCache>
                <c:ptCount val="171"/>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pt idx="167">
                  <c:v>2023M11</c:v>
                </c:pt>
                <c:pt idx="168">
                  <c:v>2023M12</c:v>
                </c:pt>
                <c:pt idx="169">
                  <c:v>2024M01</c:v>
                </c:pt>
                <c:pt idx="170">
                  <c:v>2024M02</c:v>
                </c:pt>
              </c:strCache>
            </c:strRef>
          </c:cat>
          <c:val>
            <c:numRef>
              <c:f>NV1401A4!$N$63:$GB$63</c:f>
              <c:numCache>
                <c:formatCode>0</c:formatCode>
                <c:ptCount val="171"/>
                <c:pt idx="0">
                  <c:v>3</c:v>
                </c:pt>
                <c:pt idx="1">
                  <c:v>3</c:v>
                </c:pt>
                <c:pt idx="2">
                  <c:v>3</c:v>
                </c:pt>
                <c:pt idx="3">
                  <c:v>2</c:v>
                </c:pt>
                <c:pt idx="4">
                  <c:v>2</c:v>
                </c:pt>
                <c:pt idx="5">
                  <c:v>2</c:v>
                </c:pt>
                <c:pt idx="6">
                  <c:v>2</c:v>
                </c:pt>
                <c:pt idx="7">
                  <c:v>1</c:v>
                </c:pt>
                <c:pt idx="8">
                  <c:v>3</c:v>
                </c:pt>
                <c:pt idx="9">
                  <c:v>3</c:v>
                </c:pt>
                <c:pt idx="10">
                  <c:v>2</c:v>
                </c:pt>
                <c:pt idx="11">
                  <c:v>3</c:v>
                </c:pt>
                <c:pt idx="12">
                  <c:v>3</c:v>
                </c:pt>
                <c:pt idx="13">
                  <c:v>3</c:v>
                </c:pt>
                <c:pt idx="14">
                  <c:v>3</c:v>
                </c:pt>
                <c:pt idx="15">
                  <c:v>4</c:v>
                </c:pt>
                <c:pt idx="16">
                  <c:v>4</c:v>
                </c:pt>
                <c:pt idx="17">
                  <c:v>4</c:v>
                </c:pt>
                <c:pt idx="18">
                  <c:v>4</c:v>
                </c:pt>
                <c:pt idx="19">
                  <c:v>4</c:v>
                </c:pt>
                <c:pt idx="20">
                  <c:v>2</c:v>
                </c:pt>
                <c:pt idx="21">
                  <c:v>2</c:v>
                </c:pt>
                <c:pt idx="22">
                  <c:v>3</c:v>
                </c:pt>
                <c:pt idx="23">
                  <c:v>3</c:v>
                </c:pt>
                <c:pt idx="24">
                  <c:v>3</c:v>
                </c:pt>
                <c:pt idx="25">
                  <c:v>4</c:v>
                </c:pt>
                <c:pt idx="26">
                  <c:v>5</c:v>
                </c:pt>
                <c:pt idx="27">
                  <c:v>4</c:v>
                </c:pt>
                <c:pt idx="28">
                  <c:v>4</c:v>
                </c:pt>
                <c:pt idx="29">
                  <c:v>5</c:v>
                </c:pt>
                <c:pt idx="30">
                  <c:v>5</c:v>
                </c:pt>
                <c:pt idx="31">
                  <c:v>5</c:v>
                </c:pt>
                <c:pt idx="32">
                  <c:v>6</c:v>
                </c:pt>
                <c:pt idx="33">
                  <c:v>6</c:v>
                </c:pt>
                <c:pt idx="34">
                  <c:v>6</c:v>
                </c:pt>
                <c:pt idx="35">
                  <c:v>7</c:v>
                </c:pt>
                <c:pt idx="36">
                  <c:v>8</c:v>
                </c:pt>
                <c:pt idx="37">
                  <c:v>8</c:v>
                </c:pt>
                <c:pt idx="38">
                  <c:v>7</c:v>
                </c:pt>
                <c:pt idx="39">
                  <c:v>7</c:v>
                </c:pt>
                <c:pt idx="40">
                  <c:v>7</c:v>
                </c:pt>
                <c:pt idx="41">
                  <c:v>7</c:v>
                </c:pt>
                <c:pt idx="42">
                  <c:v>8</c:v>
                </c:pt>
                <c:pt idx="43">
                  <c:v>9</c:v>
                </c:pt>
                <c:pt idx="44">
                  <c:v>9</c:v>
                </c:pt>
                <c:pt idx="45">
                  <c:v>9</c:v>
                </c:pt>
                <c:pt idx="46">
                  <c:v>8</c:v>
                </c:pt>
                <c:pt idx="47">
                  <c:v>6</c:v>
                </c:pt>
                <c:pt idx="48">
                  <c:v>6</c:v>
                </c:pt>
                <c:pt idx="49">
                  <c:v>5</c:v>
                </c:pt>
                <c:pt idx="50">
                  <c:v>5</c:v>
                </c:pt>
                <c:pt idx="51">
                  <c:v>5</c:v>
                </c:pt>
                <c:pt idx="52">
                  <c:v>5</c:v>
                </c:pt>
                <c:pt idx="53">
                  <c:v>4</c:v>
                </c:pt>
                <c:pt idx="54">
                  <c:v>4</c:v>
                </c:pt>
                <c:pt idx="55">
                  <c:v>3</c:v>
                </c:pt>
                <c:pt idx="56">
                  <c:v>2</c:v>
                </c:pt>
                <c:pt idx="57">
                  <c:v>2</c:v>
                </c:pt>
                <c:pt idx="58">
                  <c:v>2</c:v>
                </c:pt>
                <c:pt idx="59">
                  <c:v>3</c:v>
                </c:pt>
                <c:pt idx="60">
                  <c:v>3</c:v>
                </c:pt>
                <c:pt idx="61">
                  <c:v>3</c:v>
                </c:pt>
                <c:pt idx="62">
                  <c:v>3</c:v>
                </c:pt>
                <c:pt idx="63">
                  <c:v>3</c:v>
                </c:pt>
                <c:pt idx="64">
                  <c:v>3</c:v>
                </c:pt>
                <c:pt idx="65">
                  <c:v>3</c:v>
                </c:pt>
                <c:pt idx="66">
                  <c:v>2</c:v>
                </c:pt>
                <c:pt idx="67">
                  <c:v>4</c:v>
                </c:pt>
                <c:pt idx="68">
                  <c:v>4</c:v>
                </c:pt>
                <c:pt idx="69">
                  <c:v>6</c:v>
                </c:pt>
                <c:pt idx="70">
                  <c:v>7</c:v>
                </c:pt>
                <c:pt idx="71">
                  <c:v>7</c:v>
                </c:pt>
                <c:pt idx="72">
                  <c:v>6</c:v>
                </c:pt>
                <c:pt idx="73">
                  <c:v>6</c:v>
                </c:pt>
                <c:pt idx="74">
                  <c:v>6</c:v>
                </c:pt>
                <c:pt idx="75">
                  <c:v>6</c:v>
                </c:pt>
                <c:pt idx="76">
                  <c:v>7</c:v>
                </c:pt>
                <c:pt idx="77">
                  <c:v>7</c:v>
                </c:pt>
                <c:pt idx="78">
                  <c:v>8</c:v>
                </c:pt>
                <c:pt idx="79">
                  <c:v>6</c:v>
                </c:pt>
                <c:pt idx="80">
                  <c:v>7</c:v>
                </c:pt>
                <c:pt idx="81">
                  <c:v>6</c:v>
                </c:pt>
                <c:pt idx="82">
                  <c:v>5</c:v>
                </c:pt>
                <c:pt idx="83">
                  <c:v>4</c:v>
                </c:pt>
                <c:pt idx="84">
                  <c:v>4</c:v>
                </c:pt>
                <c:pt idx="85">
                  <c:v>5</c:v>
                </c:pt>
                <c:pt idx="86">
                  <c:v>5</c:v>
                </c:pt>
                <c:pt idx="87">
                  <c:v>5</c:v>
                </c:pt>
                <c:pt idx="88">
                  <c:v>5</c:v>
                </c:pt>
                <c:pt idx="89">
                  <c:v>5</c:v>
                </c:pt>
                <c:pt idx="90">
                  <c:v>4</c:v>
                </c:pt>
                <c:pt idx="91">
                  <c:v>4</c:v>
                </c:pt>
                <c:pt idx="92">
                  <c:v>4</c:v>
                </c:pt>
                <c:pt idx="93">
                  <c:v>3</c:v>
                </c:pt>
                <c:pt idx="94">
                  <c:v>3</c:v>
                </c:pt>
                <c:pt idx="95">
                  <c:v>3</c:v>
                </c:pt>
                <c:pt idx="96">
                  <c:v>3</c:v>
                </c:pt>
                <c:pt idx="97">
                  <c:v>2</c:v>
                </c:pt>
                <c:pt idx="98">
                  <c:v>4</c:v>
                </c:pt>
                <c:pt idx="99">
                  <c:v>4</c:v>
                </c:pt>
                <c:pt idx="100">
                  <c:v>3</c:v>
                </c:pt>
                <c:pt idx="101">
                  <c:v>3</c:v>
                </c:pt>
                <c:pt idx="102">
                  <c:v>3</c:v>
                </c:pt>
                <c:pt idx="103">
                  <c:v>3</c:v>
                </c:pt>
                <c:pt idx="104">
                  <c:v>2</c:v>
                </c:pt>
                <c:pt idx="105">
                  <c:v>3</c:v>
                </c:pt>
                <c:pt idx="106">
                  <c:v>3</c:v>
                </c:pt>
                <c:pt idx="107">
                  <c:v>3</c:v>
                </c:pt>
                <c:pt idx="108">
                  <c:v>4</c:v>
                </c:pt>
                <c:pt idx="109">
                  <c:v>5</c:v>
                </c:pt>
                <c:pt idx="110">
                  <c:v>4</c:v>
                </c:pt>
                <c:pt idx="111">
                  <c:v>5</c:v>
                </c:pt>
                <c:pt idx="112">
                  <c:v>6</c:v>
                </c:pt>
                <c:pt idx="113">
                  <c:v>6</c:v>
                </c:pt>
                <c:pt idx="114">
                  <c:v>6</c:v>
                </c:pt>
                <c:pt idx="115">
                  <c:v>7</c:v>
                </c:pt>
                <c:pt idx="116">
                  <c:v>7</c:v>
                </c:pt>
                <c:pt idx="117">
                  <c:v>7</c:v>
                </c:pt>
                <c:pt idx="118">
                  <c:v>7</c:v>
                </c:pt>
                <c:pt idx="119">
                  <c:v>7</c:v>
                </c:pt>
                <c:pt idx="120">
                  <c:v>6</c:v>
                </c:pt>
                <c:pt idx="121">
                  <c:v>8</c:v>
                </c:pt>
                <c:pt idx="122">
                  <c:v>9</c:v>
                </c:pt>
                <c:pt idx="123">
                  <c:v>8</c:v>
                </c:pt>
                <c:pt idx="124">
                  <c:v>7</c:v>
                </c:pt>
                <c:pt idx="125">
                  <c:v>10</c:v>
                </c:pt>
                <c:pt idx="126">
                  <c:v>11</c:v>
                </c:pt>
                <c:pt idx="127">
                  <c:v>10</c:v>
                </c:pt>
                <c:pt idx="128">
                  <c:v>12</c:v>
                </c:pt>
                <c:pt idx="129">
                  <c:v>12</c:v>
                </c:pt>
                <c:pt idx="130">
                  <c:v>12</c:v>
                </c:pt>
                <c:pt idx="131">
                  <c:v>12</c:v>
                </c:pt>
                <c:pt idx="132">
                  <c:v>14</c:v>
                </c:pt>
                <c:pt idx="133">
                  <c:v>11</c:v>
                </c:pt>
                <c:pt idx="134">
                  <c:v>10</c:v>
                </c:pt>
                <c:pt idx="135">
                  <c:v>10</c:v>
                </c:pt>
                <c:pt idx="136">
                  <c:v>12</c:v>
                </c:pt>
                <c:pt idx="137">
                  <c:v>9</c:v>
                </c:pt>
                <c:pt idx="138">
                  <c:v>8</c:v>
                </c:pt>
                <c:pt idx="139">
                  <c:v>8</c:v>
                </c:pt>
                <c:pt idx="140">
                  <c:v>6</c:v>
                </c:pt>
                <c:pt idx="141">
                  <c:v>5</c:v>
                </c:pt>
                <c:pt idx="142">
                  <c:v>5</c:v>
                </c:pt>
                <c:pt idx="143">
                  <c:v>5</c:v>
                </c:pt>
                <c:pt idx="144">
                  <c:v>3</c:v>
                </c:pt>
                <c:pt idx="145">
                  <c:v>3</c:v>
                </c:pt>
                <c:pt idx="146">
                  <c:v>3</c:v>
                </c:pt>
                <c:pt idx="147">
                  <c:v>3</c:v>
                </c:pt>
                <c:pt idx="148">
                  <c:v>2</c:v>
                </c:pt>
                <c:pt idx="149">
                  <c:v>2</c:v>
                </c:pt>
                <c:pt idx="150">
                  <c:v>3</c:v>
                </c:pt>
                <c:pt idx="151">
                  <c:v>4</c:v>
                </c:pt>
                <c:pt idx="152">
                  <c:v>4</c:v>
                </c:pt>
                <c:pt idx="153">
                  <c:v>4</c:v>
                </c:pt>
                <c:pt idx="154">
                  <c:v>4</c:v>
                </c:pt>
                <c:pt idx="155">
                  <c:v>4</c:v>
                </c:pt>
                <c:pt idx="156">
                  <c:v>4</c:v>
                </c:pt>
                <c:pt idx="157">
                  <c:v>5</c:v>
                </c:pt>
                <c:pt idx="158">
                  <c:v>4</c:v>
                </c:pt>
                <c:pt idx="159">
                  <c:v>4</c:v>
                </c:pt>
                <c:pt idx="160">
                  <c:v>3</c:v>
                </c:pt>
                <c:pt idx="161">
                  <c:v>3</c:v>
                </c:pt>
                <c:pt idx="162">
                  <c:v>2</c:v>
                </c:pt>
                <c:pt idx="163">
                  <c:v>4</c:v>
                </c:pt>
                <c:pt idx="164">
                  <c:v>4</c:v>
                </c:pt>
                <c:pt idx="165">
                  <c:v>5</c:v>
                </c:pt>
                <c:pt idx="166">
                  <c:v>6</c:v>
                </c:pt>
                <c:pt idx="167">
                  <c:v>6</c:v>
                </c:pt>
                <c:pt idx="168">
                  <c:v>6</c:v>
                </c:pt>
                <c:pt idx="169">
                  <c:v>7</c:v>
                </c:pt>
                <c:pt idx="170">
                  <c:v>9</c:v>
                </c:pt>
              </c:numCache>
            </c:numRef>
          </c:val>
          <c:smooth val="0"/>
          <c:extLst>
            <c:ext xmlns:c16="http://schemas.microsoft.com/office/drawing/2014/chart" uri="{C3380CC4-5D6E-409C-BE32-E72D297353CC}">
              <c16:uniqueId val="{00000003-B73C-479A-A23B-731AAD9D1503}"/>
            </c:ext>
          </c:extLst>
        </c:ser>
        <c:ser>
          <c:idx val="4"/>
          <c:order val="4"/>
          <c:tx>
            <c:strRef>
              <c:f>NV1401A4!$M$64</c:f>
              <c:strCache>
                <c:ptCount val="1"/>
                <c:pt idx="0">
                  <c:v>20-49 anställda</c:v>
                </c:pt>
              </c:strCache>
            </c:strRef>
          </c:tx>
          <c:spPr>
            <a:ln w="28575" cap="rnd">
              <a:solidFill>
                <a:schemeClr val="accent5"/>
              </a:solidFill>
              <a:round/>
            </a:ln>
            <a:effectLst/>
          </c:spPr>
          <c:marker>
            <c:symbol val="none"/>
          </c:marker>
          <c:cat>
            <c:strRef>
              <c:f>NV1401A4!$N$52:$GB$52</c:f>
              <c:strCache>
                <c:ptCount val="171"/>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pt idx="167">
                  <c:v>2023M11</c:v>
                </c:pt>
                <c:pt idx="168">
                  <c:v>2023M12</c:v>
                </c:pt>
                <c:pt idx="169">
                  <c:v>2024M01</c:v>
                </c:pt>
                <c:pt idx="170">
                  <c:v>2024M02</c:v>
                </c:pt>
              </c:strCache>
            </c:strRef>
          </c:cat>
          <c:val>
            <c:numRef>
              <c:f>NV1401A4!$N$64:$GB$64</c:f>
              <c:numCache>
                <c:formatCode>0</c:formatCode>
                <c:ptCount val="171"/>
                <c:pt idx="0">
                  <c:v>3</c:v>
                </c:pt>
                <c:pt idx="1">
                  <c:v>4</c:v>
                </c:pt>
                <c:pt idx="2">
                  <c:v>5</c:v>
                </c:pt>
                <c:pt idx="3">
                  <c:v>4</c:v>
                </c:pt>
                <c:pt idx="4">
                  <c:v>5</c:v>
                </c:pt>
                <c:pt idx="5">
                  <c:v>5</c:v>
                </c:pt>
                <c:pt idx="6">
                  <c:v>6</c:v>
                </c:pt>
                <c:pt idx="7">
                  <c:v>6</c:v>
                </c:pt>
                <c:pt idx="8">
                  <c:v>5</c:v>
                </c:pt>
                <c:pt idx="9">
                  <c:v>5</c:v>
                </c:pt>
                <c:pt idx="10">
                  <c:v>6</c:v>
                </c:pt>
                <c:pt idx="11">
                  <c:v>6</c:v>
                </c:pt>
                <c:pt idx="12">
                  <c:v>6</c:v>
                </c:pt>
                <c:pt idx="13">
                  <c:v>5</c:v>
                </c:pt>
                <c:pt idx="14">
                  <c:v>5</c:v>
                </c:pt>
                <c:pt idx="15">
                  <c:v>5</c:v>
                </c:pt>
                <c:pt idx="16">
                  <c:v>4</c:v>
                </c:pt>
                <c:pt idx="17">
                  <c:v>5</c:v>
                </c:pt>
                <c:pt idx="18">
                  <c:v>4</c:v>
                </c:pt>
                <c:pt idx="19">
                  <c:v>4</c:v>
                </c:pt>
                <c:pt idx="20">
                  <c:v>4</c:v>
                </c:pt>
                <c:pt idx="21">
                  <c:v>4</c:v>
                </c:pt>
                <c:pt idx="22">
                  <c:v>2</c:v>
                </c:pt>
                <c:pt idx="23">
                  <c:v>2</c:v>
                </c:pt>
                <c:pt idx="24">
                  <c:v>2</c:v>
                </c:pt>
                <c:pt idx="25">
                  <c:v>2</c:v>
                </c:pt>
                <c:pt idx="26">
                  <c:v>1</c:v>
                </c:pt>
                <c:pt idx="27">
                  <c:v>1</c:v>
                </c:pt>
                <c:pt idx="28">
                  <c:v>1</c:v>
                </c:pt>
                <c:pt idx="29">
                  <c:v>0</c:v>
                </c:pt>
                <c:pt idx="30">
                  <c:v>0</c:v>
                </c:pt>
                <c:pt idx="31">
                  <c:v>1</c:v>
                </c:pt>
                <c:pt idx="32">
                  <c:v>1</c:v>
                </c:pt>
                <c:pt idx="33">
                  <c:v>1</c:v>
                </c:pt>
                <c:pt idx="34">
                  <c:v>1</c:v>
                </c:pt>
                <c:pt idx="35">
                  <c:v>1</c:v>
                </c:pt>
                <c:pt idx="36">
                  <c:v>1</c:v>
                </c:pt>
                <c:pt idx="37">
                  <c:v>1</c:v>
                </c:pt>
                <c:pt idx="38">
                  <c:v>1</c:v>
                </c:pt>
                <c:pt idx="39">
                  <c:v>2</c:v>
                </c:pt>
                <c:pt idx="40">
                  <c:v>3</c:v>
                </c:pt>
                <c:pt idx="41">
                  <c:v>4</c:v>
                </c:pt>
                <c:pt idx="42">
                  <c:v>4</c:v>
                </c:pt>
                <c:pt idx="43">
                  <c:v>3</c:v>
                </c:pt>
                <c:pt idx="44">
                  <c:v>3</c:v>
                </c:pt>
                <c:pt idx="45">
                  <c:v>3</c:v>
                </c:pt>
                <c:pt idx="46">
                  <c:v>3</c:v>
                </c:pt>
                <c:pt idx="47">
                  <c:v>3</c:v>
                </c:pt>
                <c:pt idx="48">
                  <c:v>4</c:v>
                </c:pt>
                <c:pt idx="49">
                  <c:v>5</c:v>
                </c:pt>
                <c:pt idx="50">
                  <c:v>5</c:v>
                </c:pt>
                <c:pt idx="51">
                  <c:v>4</c:v>
                </c:pt>
                <c:pt idx="52">
                  <c:v>3</c:v>
                </c:pt>
                <c:pt idx="53">
                  <c:v>3</c:v>
                </c:pt>
                <c:pt idx="54">
                  <c:v>3</c:v>
                </c:pt>
                <c:pt idx="55">
                  <c:v>3</c:v>
                </c:pt>
                <c:pt idx="56">
                  <c:v>3</c:v>
                </c:pt>
                <c:pt idx="57">
                  <c:v>3</c:v>
                </c:pt>
                <c:pt idx="58">
                  <c:v>3</c:v>
                </c:pt>
                <c:pt idx="59">
                  <c:v>3</c:v>
                </c:pt>
                <c:pt idx="60">
                  <c:v>2</c:v>
                </c:pt>
                <c:pt idx="61">
                  <c:v>1</c:v>
                </c:pt>
                <c:pt idx="62">
                  <c:v>1</c:v>
                </c:pt>
                <c:pt idx="63">
                  <c:v>2</c:v>
                </c:pt>
                <c:pt idx="64">
                  <c:v>2</c:v>
                </c:pt>
                <c:pt idx="65">
                  <c:v>1</c:v>
                </c:pt>
                <c:pt idx="66">
                  <c:v>1</c:v>
                </c:pt>
                <c:pt idx="67">
                  <c:v>1</c:v>
                </c:pt>
                <c:pt idx="68">
                  <c:v>1</c:v>
                </c:pt>
                <c:pt idx="69">
                  <c:v>2</c:v>
                </c:pt>
                <c:pt idx="70">
                  <c:v>2</c:v>
                </c:pt>
                <c:pt idx="71">
                  <c:v>2</c:v>
                </c:pt>
                <c:pt idx="72">
                  <c:v>2</c:v>
                </c:pt>
                <c:pt idx="73">
                  <c:v>2</c:v>
                </c:pt>
                <c:pt idx="74">
                  <c:v>2</c:v>
                </c:pt>
                <c:pt idx="75">
                  <c:v>1</c:v>
                </c:pt>
                <c:pt idx="76">
                  <c:v>1</c:v>
                </c:pt>
                <c:pt idx="77">
                  <c:v>3</c:v>
                </c:pt>
                <c:pt idx="78">
                  <c:v>3</c:v>
                </c:pt>
                <c:pt idx="79">
                  <c:v>3</c:v>
                </c:pt>
                <c:pt idx="80">
                  <c:v>3</c:v>
                </c:pt>
                <c:pt idx="81">
                  <c:v>2</c:v>
                </c:pt>
                <c:pt idx="82">
                  <c:v>2</c:v>
                </c:pt>
                <c:pt idx="83">
                  <c:v>2</c:v>
                </c:pt>
                <c:pt idx="84">
                  <c:v>2</c:v>
                </c:pt>
                <c:pt idx="85">
                  <c:v>2</c:v>
                </c:pt>
                <c:pt idx="86">
                  <c:v>2</c:v>
                </c:pt>
                <c:pt idx="87">
                  <c:v>3</c:v>
                </c:pt>
                <c:pt idx="88">
                  <c:v>3</c:v>
                </c:pt>
                <c:pt idx="89">
                  <c:v>2</c:v>
                </c:pt>
                <c:pt idx="90">
                  <c:v>2</c:v>
                </c:pt>
                <c:pt idx="91">
                  <c:v>2</c:v>
                </c:pt>
                <c:pt idx="92">
                  <c:v>2</c:v>
                </c:pt>
                <c:pt idx="93">
                  <c:v>2</c:v>
                </c:pt>
                <c:pt idx="94">
                  <c:v>3</c:v>
                </c:pt>
                <c:pt idx="95">
                  <c:v>3</c:v>
                </c:pt>
                <c:pt idx="96">
                  <c:v>3</c:v>
                </c:pt>
                <c:pt idx="97">
                  <c:v>3</c:v>
                </c:pt>
                <c:pt idx="98">
                  <c:v>4</c:v>
                </c:pt>
                <c:pt idx="99">
                  <c:v>3</c:v>
                </c:pt>
                <c:pt idx="100">
                  <c:v>3</c:v>
                </c:pt>
                <c:pt idx="101">
                  <c:v>3</c:v>
                </c:pt>
                <c:pt idx="102">
                  <c:v>3</c:v>
                </c:pt>
                <c:pt idx="103">
                  <c:v>3</c:v>
                </c:pt>
                <c:pt idx="104">
                  <c:v>3</c:v>
                </c:pt>
                <c:pt idx="105">
                  <c:v>4</c:v>
                </c:pt>
                <c:pt idx="106">
                  <c:v>3</c:v>
                </c:pt>
                <c:pt idx="107">
                  <c:v>3</c:v>
                </c:pt>
                <c:pt idx="108">
                  <c:v>3</c:v>
                </c:pt>
                <c:pt idx="109">
                  <c:v>3</c:v>
                </c:pt>
                <c:pt idx="110">
                  <c:v>2</c:v>
                </c:pt>
                <c:pt idx="111">
                  <c:v>4</c:v>
                </c:pt>
                <c:pt idx="112">
                  <c:v>4</c:v>
                </c:pt>
                <c:pt idx="113">
                  <c:v>3</c:v>
                </c:pt>
                <c:pt idx="114">
                  <c:v>3</c:v>
                </c:pt>
                <c:pt idx="115">
                  <c:v>3</c:v>
                </c:pt>
                <c:pt idx="116">
                  <c:v>4</c:v>
                </c:pt>
                <c:pt idx="117">
                  <c:v>3</c:v>
                </c:pt>
                <c:pt idx="118">
                  <c:v>6</c:v>
                </c:pt>
                <c:pt idx="119">
                  <c:v>6</c:v>
                </c:pt>
                <c:pt idx="120">
                  <c:v>6</c:v>
                </c:pt>
                <c:pt idx="121">
                  <c:v>6</c:v>
                </c:pt>
                <c:pt idx="122">
                  <c:v>6</c:v>
                </c:pt>
                <c:pt idx="123">
                  <c:v>4</c:v>
                </c:pt>
                <c:pt idx="124">
                  <c:v>5</c:v>
                </c:pt>
                <c:pt idx="125">
                  <c:v>6</c:v>
                </c:pt>
                <c:pt idx="126">
                  <c:v>6</c:v>
                </c:pt>
                <c:pt idx="127">
                  <c:v>6</c:v>
                </c:pt>
                <c:pt idx="128">
                  <c:v>5</c:v>
                </c:pt>
                <c:pt idx="129">
                  <c:v>5</c:v>
                </c:pt>
                <c:pt idx="130">
                  <c:v>2</c:v>
                </c:pt>
                <c:pt idx="131">
                  <c:v>3</c:v>
                </c:pt>
                <c:pt idx="132">
                  <c:v>3</c:v>
                </c:pt>
                <c:pt idx="133">
                  <c:v>3</c:v>
                </c:pt>
                <c:pt idx="134">
                  <c:v>3</c:v>
                </c:pt>
                <c:pt idx="135">
                  <c:v>3</c:v>
                </c:pt>
                <c:pt idx="136">
                  <c:v>2</c:v>
                </c:pt>
                <c:pt idx="137">
                  <c:v>1</c:v>
                </c:pt>
                <c:pt idx="138">
                  <c:v>1</c:v>
                </c:pt>
                <c:pt idx="139">
                  <c:v>1</c:v>
                </c:pt>
                <c:pt idx="140">
                  <c:v>1</c:v>
                </c:pt>
                <c:pt idx="141">
                  <c:v>1</c:v>
                </c:pt>
                <c:pt idx="142">
                  <c:v>1</c:v>
                </c:pt>
                <c:pt idx="143">
                  <c:v>0</c:v>
                </c:pt>
                <c:pt idx="144">
                  <c:v>0</c:v>
                </c:pt>
                <c:pt idx="145">
                  <c:v>0</c:v>
                </c:pt>
                <c:pt idx="146">
                  <c:v>1</c:v>
                </c:pt>
                <c:pt idx="147">
                  <c:v>1</c:v>
                </c:pt>
                <c:pt idx="148">
                  <c:v>2</c:v>
                </c:pt>
                <c:pt idx="149">
                  <c:v>2</c:v>
                </c:pt>
                <c:pt idx="150">
                  <c:v>3</c:v>
                </c:pt>
                <c:pt idx="151">
                  <c:v>3</c:v>
                </c:pt>
                <c:pt idx="152">
                  <c:v>3</c:v>
                </c:pt>
                <c:pt idx="153">
                  <c:v>3</c:v>
                </c:pt>
                <c:pt idx="154">
                  <c:v>3</c:v>
                </c:pt>
                <c:pt idx="155">
                  <c:v>3</c:v>
                </c:pt>
                <c:pt idx="156">
                  <c:v>3</c:v>
                </c:pt>
                <c:pt idx="157">
                  <c:v>3</c:v>
                </c:pt>
                <c:pt idx="158">
                  <c:v>3</c:v>
                </c:pt>
                <c:pt idx="159">
                  <c:v>4</c:v>
                </c:pt>
                <c:pt idx="160">
                  <c:v>3</c:v>
                </c:pt>
                <c:pt idx="161">
                  <c:v>3</c:v>
                </c:pt>
                <c:pt idx="162">
                  <c:v>3</c:v>
                </c:pt>
                <c:pt idx="163">
                  <c:v>4</c:v>
                </c:pt>
                <c:pt idx="164">
                  <c:v>4</c:v>
                </c:pt>
                <c:pt idx="165">
                  <c:v>4</c:v>
                </c:pt>
                <c:pt idx="166">
                  <c:v>4</c:v>
                </c:pt>
                <c:pt idx="167">
                  <c:v>5</c:v>
                </c:pt>
                <c:pt idx="168">
                  <c:v>6</c:v>
                </c:pt>
                <c:pt idx="169">
                  <c:v>6</c:v>
                </c:pt>
                <c:pt idx="170">
                  <c:v>6</c:v>
                </c:pt>
              </c:numCache>
            </c:numRef>
          </c:val>
          <c:smooth val="0"/>
          <c:extLst>
            <c:ext xmlns:c16="http://schemas.microsoft.com/office/drawing/2014/chart" uri="{C3380CC4-5D6E-409C-BE32-E72D297353CC}">
              <c16:uniqueId val="{00000004-B73C-479A-A23B-731AAD9D1503}"/>
            </c:ext>
          </c:extLst>
        </c:ser>
        <c:ser>
          <c:idx val="5"/>
          <c:order val="5"/>
          <c:tx>
            <c:strRef>
              <c:f>NV1401A4!$M$65</c:f>
              <c:strCache>
                <c:ptCount val="1"/>
                <c:pt idx="0">
                  <c:v>50+ anställda</c:v>
                </c:pt>
              </c:strCache>
            </c:strRef>
          </c:tx>
          <c:spPr>
            <a:ln w="28575" cap="rnd">
              <a:solidFill>
                <a:schemeClr val="accent6"/>
              </a:solidFill>
              <a:round/>
            </a:ln>
            <a:effectLst/>
          </c:spPr>
          <c:marker>
            <c:symbol val="none"/>
          </c:marker>
          <c:cat>
            <c:strRef>
              <c:f>NV1401A4!$N$52:$GB$52</c:f>
              <c:strCache>
                <c:ptCount val="171"/>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pt idx="167">
                  <c:v>2023M11</c:v>
                </c:pt>
                <c:pt idx="168">
                  <c:v>2023M12</c:v>
                </c:pt>
                <c:pt idx="169">
                  <c:v>2024M01</c:v>
                </c:pt>
                <c:pt idx="170">
                  <c:v>2024M02</c:v>
                </c:pt>
              </c:strCache>
            </c:strRef>
          </c:cat>
          <c:val>
            <c:numRef>
              <c:f>NV1401A4!$N$65:$GB$65</c:f>
              <c:numCache>
                <c:formatCode>0</c:formatCode>
                <c:ptCount val="171"/>
                <c:pt idx="0">
                  <c:v>0</c:v>
                </c:pt>
                <c:pt idx="1">
                  <c:v>0</c:v>
                </c:pt>
                <c:pt idx="2">
                  <c:v>0</c:v>
                </c:pt>
                <c:pt idx="3">
                  <c:v>0</c:v>
                </c:pt>
                <c:pt idx="4">
                  <c:v>0</c:v>
                </c:pt>
                <c:pt idx="5">
                  <c:v>1</c:v>
                </c:pt>
                <c:pt idx="6">
                  <c:v>1</c:v>
                </c:pt>
                <c:pt idx="7">
                  <c:v>1</c:v>
                </c:pt>
                <c:pt idx="8">
                  <c:v>1</c:v>
                </c:pt>
                <c:pt idx="9">
                  <c:v>1</c:v>
                </c:pt>
                <c:pt idx="10">
                  <c:v>1</c:v>
                </c:pt>
                <c:pt idx="11">
                  <c:v>1</c:v>
                </c:pt>
                <c:pt idx="12">
                  <c:v>1</c:v>
                </c:pt>
                <c:pt idx="13">
                  <c:v>1</c:v>
                </c:pt>
                <c:pt idx="14">
                  <c:v>1</c:v>
                </c:pt>
                <c:pt idx="15">
                  <c:v>1</c:v>
                </c:pt>
                <c:pt idx="16">
                  <c:v>1</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1</c:v>
                </c:pt>
                <c:pt idx="47">
                  <c:v>1</c:v>
                </c:pt>
                <c:pt idx="48">
                  <c:v>1</c:v>
                </c:pt>
                <c:pt idx="49">
                  <c:v>1</c:v>
                </c:pt>
                <c:pt idx="50">
                  <c:v>1</c:v>
                </c:pt>
                <c:pt idx="51">
                  <c:v>1</c:v>
                </c:pt>
                <c:pt idx="52">
                  <c:v>1</c:v>
                </c:pt>
                <c:pt idx="53">
                  <c:v>1</c:v>
                </c:pt>
                <c:pt idx="54">
                  <c:v>1</c:v>
                </c:pt>
                <c:pt idx="55">
                  <c:v>1</c:v>
                </c:pt>
                <c:pt idx="56">
                  <c:v>1</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1</c:v>
                </c:pt>
                <c:pt idx="77">
                  <c:v>1</c:v>
                </c:pt>
                <c:pt idx="78">
                  <c:v>1</c:v>
                </c:pt>
                <c:pt idx="79">
                  <c:v>1</c:v>
                </c:pt>
                <c:pt idx="80">
                  <c:v>1</c:v>
                </c:pt>
                <c:pt idx="81">
                  <c:v>1</c:v>
                </c:pt>
                <c:pt idx="82">
                  <c:v>1</c:v>
                </c:pt>
                <c:pt idx="83">
                  <c:v>1</c:v>
                </c:pt>
                <c:pt idx="84">
                  <c:v>1</c:v>
                </c:pt>
                <c:pt idx="85">
                  <c:v>1</c:v>
                </c:pt>
                <c:pt idx="86">
                  <c:v>1</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1</c:v>
                </c:pt>
                <c:pt idx="124">
                  <c:v>1</c:v>
                </c:pt>
                <c:pt idx="125">
                  <c:v>1</c:v>
                </c:pt>
                <c:pt idx="126">
                  <c:v>1</c:v>
                </c:pt>
                <c:pt idx="127">
                  <c:v>1</c:v>
                </c:pt>
                <c:pt idx="128">
                  <c:v>1</c:v>
                </c:pt>
                <c:pt idx="129">
                  <c:v>2</c:v>
                </c:pt>
                <c:pt idx="130">
                  <c:v>2</c:v>
                </c:pt>
                <c:pt idx="131">
                  <c:v>2</c:v>
                </c:pt>
                <c:pt idx="132">
                  <c:v>2</c:v>
                </c:pt>
                <c:pt idx="133">
                  <c:v>2</c:v>
                </c:pt>
                <c:pt idx="134">
                  <c:v>2</c:v>
                </c:pt>
                <c:pt idx="135">
                  <c:v>2</c:v>
                </c:pt>
                <c:pt idx="136">
                  <c:v>2</c:v>
                </c:pt>
                <c:pt idx="137">
                  <c:v>2</c:v>
                </c:pt>
                <c:pt idx="138">
                  <c:v>2</c:v>
                </c:pt>
                <c:pt idx="139">
                  <c:v>2</c:v>
                </c:pt>
                <c:pt idx="140">
                  <c:v>2</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2</c:v>
                </c:pt>
                <c:pt idx="168">
                  <c:v>2</c:v>
                </c:pt>
                <c:pt idx="169">
                  <c:v>2</c:v>
                </c:pt>
                <c:pt idx="170">
                  <c:v>2</c:v>
                </c:pt>
              </c:numCache>
            </c:numRef>
          </c:val>
          <c:smooth val="0"/>
          <c:extLst>
            <c:ext xmlns:c16="http://schemas.microsoft.com/office/drawing/2014/chart" uri="{C3380CC4-5D6E-409C-BE32-E72D297353CC}">
              <c16:uniqueId val="{00000005-B73C-479A-A23B-731AAD9D1503}"/>
            </c:ext>
          </c:extLst>
        </c:ser>
        <c:dLbls>
          <c:showLegendKey val="0"/>
          <c:showVal val="0"/>
          <c:showCatName val="0"/>
          <c:showSerName val="0"/>
          <c:showPercent val="0"/>
          <c:showBubbleSize val="0"/>
        </c:dLbls>
        <c:smooth val="0"/>
        <c:axId val="1655635903"/>
        <c:axId val="1655637151"/>
      </c:lineChart>
      <c:catAx>
        <c:axId val="1655635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655637151"/>
        <c:crosses val="autoZero"/>
        <c:auto val="1"/>
        <c:lblAlgn val="ctr"/>
        <c:lblOffset val="100"/>
        <c:noMultiLvlLbl val="0"/>
      </c:catAx>
      <c:valAx>
        <c:axId val="16556371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65563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bg1"/>
                </a:solidFill>
                <a:latin typeface="+mn-lt"/>
                <a:ea typeface="+mn-ea"/>
                <a:cs typeface="+mn-cs"/>
              </a:defRPr>
            </a:pPr>
            <a:r>
              <a:rPr lang="sv-FI" sz="2000" dirty="0">
                <a:solidFill>
                  <a:schemeClr val="bg1"/>
                </a:solidFill>
              </a:rPr>
              <a:t>Arbetstillfällen 2010</a:t>
            </a:r>
          </a:p>
        </c:rich>
      </c:tx>
      <c:overlay val="0"/>
      <c:spPr>
        <a:noFill/>
        <a:ln>
          <a:noFill/>
        </a:ln>
        <a:effectLst/>
      </c:spPr>
    </c:title>
    <c:autoTitleDeleted val="0"/>
    <c:plotArea>
      <c:layout/>
      <c:pieChart>
        <c:varyColors val="1"/>
        <c:ser>
          <c:idx val="0"/>
          <c:order val="0"/>
          <c:dPt>
            <c:idx val="0"/>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08F-4E0A-8C50-BBD09DF894B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08F-4E0A-8C50-BBD09DF894B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sv-SE"/>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Makrodata!$B$33:$B$34</c:f>
              <c:strCache>
                <c:ptCount val="2"/>
                <c:pt idx="0">
                  <c:v>Privat sektor</c:v>
                </c:pt>
                <c:pt idx="1">
                  <c:v>Offentlig sektor</c:v>
                </c:pt>
              </c:strCache>
            </c:strRef>
          </c:cat>
          <c:val>
            <c:numRef>
              <c:f>Makrodata!$E$33:$E$34</c:f>
              <c:numCache>
                <c:formatCode>#,##0</c:formatCode>
                <c:ptCount val="2"/>
                <c:pt idx="0">
                  <c:v>55257</c:v>
                </c:pt>
                <c:pt idx="1">
                  <c:v>35965</c:v>
                </c:pt>
              </c:numCache>
            </c:numRef>
          </c:val>
          <c:extLst>
            <c:ext xmlns:c16="http://schemas.microsoft.com/office/drawing/2014/chart" uri="{C3380CC4-5D6E-409C-BE32-E72D297353CC}">
              <c16:uniqueId val="{00000004-108F-4E0A-8C50-BBD09DF894BB}"/>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bg1"/>
                </a:solidFill>
                <a:latin typeface="+mn-lt"/>
                <a:ea typeface="+mn-ea"/>
                <a:cs typeface="+mn-cs"/>
              </a:defRPr>
            </a:pPr>
            <a:r>
              <a:rPr lang="sv-FI" sz="2000" dirty="0"/>
              <a:t>Arbetstillfällen 2022</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bg1"/>
              </a:solidFill>
              <a:latin typeface="+mn-lt"/>
              <a:ea typeface="+mn-ea"/>
              <a:cs typeface="+mn-cs"/>
            </a:defRPr>
          </a:pPr>
          <a:endParaRPr lang="sv-SE"/>
        </a:p>
      </c:txPr>
    </c:title>
    <c:autoTitleDeleted val="0"/>
    <c:plotArea>
      <c:layout/>
      <c:pieChart>
        <c:varyColors val="1"/>
        <c:ser>
          <c:idx val="0"/>
          <c:order val="0"/>
          <c:dPt>
            <c:idx val="0"/>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A77-4A87-A498-D5CE2545661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A77-4A87-A498-D5CE25456619}"/>
              </c:ext>
            </c:extLst>
          </c:dPt>
          <c:dLbls>
            <c:dLbl>
              <c:idx val="0"/>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endParaRPr lang="sv-SE"/>
                </a:p>
              </c:txPr>
              <c:dLblPos val="outEnd"/>
              <c:showLegendKey val="0"/>
              <c:showVal val="0"/>
              <c:showCatName val="1"/>
              <c:showSerName val="0"/>
              <c:showPercent val="0"/>
              <c:showBubbleSize val="0"/>
              <c:extLst>
                <c:ext xmlns:c16="http://schemas.microsoft.com/office/drawing/2014/chart" uri="{C3380CC4-5D6E-409C-BE32-E72D297353CC}">
                  <c16:uniqueId val="{00000001-CA77-4A87-A498-D5CE25456619}"/>
                </c:ext>
              </c:extLst>
            </c:dLbl>
            <c:dLbl>
              <c:idx val="1"/>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endParaRPr lang="sv-SE"/>
                </a:p>
              </c:txPr>
              <c:dLblPos val="outEnd"/>
              <c:showLegendKey val="0"/>
              <c:showVal val="0"/>
              <c:showCatName val="1"/>
              <c:showSerName val="0"/>
              <c:showPercent val="0"/>
              <c:showBubbleSize val="0"/>
              <c:extLst>
                <c:ext xmlns:c16="http://schemas.microsoft.com/office/drawing/2014/chart" uri="{C3380CC4-5D6E-409C-BE32-E72D297353CC}">
                  <c16:uniqueId val="{00000003-CA77-4A87-A498-D5CE25456619}"/>
                </c:ext>
              </c:extLst>
            </c:dLbl>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endParaRPr lang="sv-SE"/>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Makrodata!$B$63:$B$64</c:f>
              <c:strCache>
                <c:ptCount val="2"/>
                <c:pt idx="0">
                  <c:v>Privat sektor</c:v>
                </c:pt>
                <c:pt idx="1">
                  <c:v>Offentlig sektor</c:v>
                </c:pt>
              </c:strCache>
            </c:strRef>
          </c:cat>
          <c:val>
            <c:numRef>
              <c:f>Makrodata!$T$63:$T$64</c:f>
              <c:numCache>
                <c:formatCode>#,##0</c:formatCode>
                <c:ptCount val="2"/>
                <c:pt idx="0">
                  <c:v>68763</c:v>
                </c:pt>
                <c:pt idx="1">
                  <c:v>46629</c:v>
                </c:pt>
              </c:numCache>
            </c:numRef>
          </c:val>
          <c:extLst>
            <c:ext xmlns:c16="http://schemas.microsoft.com/office/drawing/2014/chart" uri="{C3380CC4-5D6E-409C-BE32-E72D297353CC}">
              <c16:uniqueId val="{00000004-CA77-4A87-A498-D5CE2545661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r>
              <a:rPr lang="sv-FI" sz="2000"/>
              <a:t>Andel företagare (nattbef 15-74 år)</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endParaRPr lang="sv-SE"/>
        </a:p>
      </c:txPr>
    </c:title>
    <c:autoTitleDeleted val="0"/>
    <c:plotArea>
      <c:layout/>
      <c:barChart>
        <c:barDir val="col"/>
        <c:grouping val="clustered"/>
        <c:varyColors val="0"/>
        <c:ser>
          <c:idx val="0"/>
          <c:order val="0"/>
          <c:tx>
            <c:strRef>
              <c:f>Makrodata!$H$112</c:f>
              <c:strCache>
                <c:ptCount val="1"/>
                <c:pt idx="0">
                  <c:v>2020</c:v>
                </c:pt>
              </c:strCache>
            </c:strRef>
          </c:tx>
          <c:spPr>
            <a:solidFill>
              <a:srgbClr val="199CD9"/>
            </a:solidFill>
            <a:ln>
              <a:noFill/>
            </a:ln>
            <a:effectLst/>
          </c:spPr>
          <c:invertIfNegative val="0"/>
          <c:cat>
            <c:strRef>
              <c:f>Makrodata!$G$113:$G$115</c:f>
              <c:strCache>
                <c:ptCount val="3"/>
                <c:pt idx="0">
                  <c:v>Män</c:v>
                </c:pt>
                <c:pt idx="1">
                  <c:v>Kvinnor</c:v>
                </c:pt>
                <c:pt idx="2">
                  <c:v>Totalt</c:v>
                </c:pt>
              </c:strCache>
            </c:strRef>
          </c:cat>
          <c:val>
            <c:numRef>
              <c:f>Makrodata!$H$113:$H$115</c:f>
              <c:numCache>
                <c:formatCode>0%</c:formatCode>
                <c:ptCount val="3"/>
                <c:pt idx="0">
                  <c:v>0.12135459134990718</c:v>
                </c:pt>
                <c:pt idx="1">
                  <c:v>5.4947383289780355E-2</c:v>
                </c:pt>
                <c:pt idx="2">
                  <c:v>8.8442219849839868E-2</c:v>
                </c:pt>
              </c:numCache>
            </c:numRef>
          </c:val>
          <c:extLst>
            <c:ext xmlns:c16="http://schemas.microsoft.com/office/drawing/2014/chart" uri="{C3380CC4-5D6E-409C-BE32-E72D297353CC}">
              <c16:uniqueId val="{00000000-794B-4F96-860C-5787CC216380}"/>
            </c:ext>
          </c:extLst>
        </c:ser>
        <c:ser>
          <c:idx val="1"/>
          <c:order val="1"/>
          <c:tx>
            <c:strRef>
              <c:f>Makrodata!$I$112</c:f>
              <c:strCache>
                <c:ptCount val="1"/>
                <c:pt idx="0">
                  <c:v>2021</c:v>
                </c:pt>
              </c:strCache>
            </c:strRef>
          </c:tx>
          <c:spPr>
            <a:solidFill>
              <a:schemeClr val="accent3"/>
            </a:solidFill>
            <a:ln>
              <a:noFill/>
            </a:ln>
            <a:effectLst/>
          </c:spPr>
          <c:invertIfNegative val="0"/>
          <c:cat>
            <c:strRef>
              <c:f>Makrodata!$G$113:$G$115</c:f>
              <c:strCache>
                <c:ptCount val="3"/>
                <c:pt idx="0">
                  <c:v>Män</c:v>
                </c:pt>
                <c:pt idx="1">
                  <c:v>Kvinnor</c:v>
                </c:pt>
                <c:pt idx="2">
                  <c:v>Totalt</c:v>
                </c:pt>
              </c:strCache>
            </c:strRef>
          </c:cat>
          <c:val>
            <c:numRef>
              <c:f>Makrodata!$I$113:$I$115</c:f>
              <c:numCache>
                <c:formatCode>0%</c:formatCode>
                <c:ptCount val="3"/>
                <c:pt idx="0">
                  <c:v>0.11624837081843398</c:v>
                </c:pt>
                <c:pt idx="1">
                  <c:v>5.2346048536589515E-2</c:v>
                </c:pt>
                <c:pt idx="2">
                  <c:v>8.4578623985435794E-2</c:v>
                </c:pt>
              </c:numCache>
            </c:numRef>
          </c:val>
          <c:extLst>
            <c:ext xmlns:c16="http://schemas.microsoft.com/office/drawing/2014/chart" uri="{C3380CC4-5D6E-409C-BE32-E72D297353CC}">
              <c16:uniqueId val="{00000001-794B-4F96-860C-5787CC216380}"/>
            </c:ext>
          </c:extLst>
        </c:ser>
        <c:ser>
          <c:idx val="2"/>
          <c:order val="2"/>
          <c:tx>
            <c:strRef>
              <c:f>Makrodata!$J$112</c:f>
              <c:strCache>
                <c:ptCount val="1"/>
                <c:pt idx="0">
                  <c:v>2022</c:v>
                </c:pt>
              </c:strCache>
            </c:strRef>
          </c:tx>
          <c:spPr>
            <a:solidFill>
              <a:schemeClr val="bg2"/>
            </a:solidFill>
            <a:ln>
              <a:noFill/>
            </a:ln>
            <a:effectLst/>
          </c:spPr>
          <c:invertIfNegative val="0"/>
          <c:cat>
            <c:strRef>
              <c:f>Makrodata!$G$113:$G$115</c:f>
              <c:strCache>
                <c:ptCount val="3"/>
                <c:pt idx="0">
                  <c:v>Män</c:v>
                </c:pt>
                <c:pt idx="1">
                  <c:v>Kvinnor</c:v>
                </c:pt>
                <c:pt idx="2">
                  <c:v>Totalt</c:v>
                </c:pt>
              </c:strCache>
            </c:strRef>
          </c:cat>
          <c:val>
            <c:numRef>
              <c:f>Makrodata!$J$113:$J$115</c:f>
              <c:numCache>
                <c:formatCode>0%</c:formatCode>
                <c:ptCount val="3"/>
                <c:pt idx="0">
                  <c:v>0.1131935244127056</c:v>
                </c:pt>
                <c:pt idx="1">
                  <c:v>5.048435476732941E-2</c:v>
                </c:pt>
                <c:pt idx="2">
                  <c:v>8.206538542904103E-2</c:v>
                </c:pt>
              </c:numCache>
            </c:numRef>
          </c:val>
          <c:extLst>
            <c:ext xmlns:c16="http://schemas.microsoft.com/office/drawing/2014/chart" uri="{C3380CC4-5D6E-409C-BE32-E72D297353CC}">
              <c16:uniqueId val="{00000002-794B-4F96-860C-5787CC216380}"/>
            </c:ext>
          </c:extLst>
        </c:ser>
        <c:dLbls>
          <c:showLegendKey val="0"/>
          <c:showVal val="0"/>
          <c:showCatName val="0"/>
          <c:showSerName val="0"/>
          <c:showPercent val="0"/>
          <c:showBubbleSize val="0"/>
        </c:dLbls>
        <c:gapWidth val="219"/>
        <c:overlap val="-27"/>
        <c:axId val="648270544"/>
        <c:axId val="622344416"/>
      </c:barChart>
      <c:catAx>
        <c:axId val="6482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622344416"/>
        <c:crosses val="autoZero"/>
        <c:auto val="1"/>
        <c:lblAlgn val="ctr"/>
        <c:lblOffset val="100"/>
        <c:noMultiLvlLbl val="0"/>
      </c:catAx>
      <c:valAx>
        <c:axId val="622344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64827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dirty="0"/>
              <a:t>Anställda</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areaChart>
        <c:grouping val="stacked"/>
        <c:varyColors val="0"/>
        <c:ser>
          <c:idx val="1"/>
          <c:order val="0"/>
          <c:tx>
            <c:strRef>
              <c:f>'Grafer ABn'!$A$155</c:f>
              <c:strCache>
                <c:ptCount val="1"/>
                <c:pt idx="0">
                  <c:v>Exportindustri</c:v>
                </c:pt>
              </c:strCache>
            </c:strRef>
          </c:tx>
          <c:spPr>
            <a:solidFill>
              <a:schemeClr val="accent2"/>
            </a:solidFill>
            <a:ln>
              <a:noFill/>
            </a:ln>
            <a:effectLst/>
          </c:spPr>
          <c:cat>
            <c:numRef>
              <c:f>'Grafer ABn'!$D$154:$P$154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ABn'!$D$155:$P$155</c:f>
              <c:numCache>
                <c:formatCode>#,##0</c:formatCode>
                <c:ptCount val="13"/>
                <c:pt idx="0">
                  <c:v>6306</c:v>
                </c:pt>
                <c:pt idx="1">
                  <c:v>6192</c:v>
                </c:pt>
                <c:pt idx="2">
                  <c:v>6180</c:v>
                </c:pt>
                <c:pt idx="3">
                  <c:v>6327</c:v>
                </c:pt>
                <c:pt idx="4">
                  <c:v>6464</c:v>
                </c:pt>
                <c:pt idx="5">
                  <c:v>6482</c:v>
                </c:pt>
                <c:pt idx="6">
                  <c:v>6624</c:v>
                </c:pt>
                <c:pt idx="7">
                  <c:v>6679</c:v>
                </c:pt>
                <c:pt idx="8">
                  <c:v>6828</c:v>
                </c:pt>
                <c:pt idx="9">
                  <c:v>7103</c:v>
                </c:pt>
                <c:pt idx="10">
                  <c:v>7018</c:v>
                </c:pt>
                <c:pt idx="11">
                  <c:v>7399</c:v>
                </c:pt>
                <c:pt idx="12">
                  <c:v>8156</c:v>
                </c:pt>
              </c:numCache>
            </c:numRef>
          </c:val>
          <c:extLst>
            <c:ext xmlns:c16="http://schemas.microsoft.com/office/drawing/2014/chart" uri="{C3380CC4-5D6E-409C-BE32-E72D297353CC}">
              <c16:uniqueId val="{00000000-DF2A-4F8D-BA47-A3B11E6FF7B7}"/>
            </c:ext>
          </c:extLst>
        </c:ser>
        <c:ser>
          <c:idx val="2"/>
          <c:order val="1"/>
          <c:tx>
            <c:strRef>
              <c:f>'Grafer ABn'!$A$156</c:f>
              <c:strCache>
                <c:ptCount val="1"/>
                <c:pt idx="0">
                  <c:v>Affärstjänster</c:v>
                </c:pt>
              </c:strCache>
            </c:strRef>
          </c:tx>
          <c:spPr>
            <a:solidFill>
              <a:schemeClr val="accent3"/>
            </a:solidFill>
            <a:ln>
              <a:noFill/>
            </a:ln>
            <a:effectLst/>
          </c:spPr>
          <c:cat>
            <c:numRef>
              <c:f>'Grafer ABn'!$D$154:$P$154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ABn'!$D$156:$P$156</c:f>
              <c:numCache>
                <c:formatCode>#,##0</c:formatCode>
                <c:ptCount val="13"/>
                <c:pt idx="0">
                  <c:v>12124</c:v>
                </c:pt>
                <c:pt idx="1">
                  <c:v>13020</c:v>
                </c:pt>
                <c:pt idx="2">
                  <c:v>12810</c:v>
                </c:pt>
                <c:pt idx="3">
                  <c:v>13328</c:v>
                </c:pt>
                <c:pt idx="4">
                  <c:v>13354</c:v>
                </c:pt>
                <c:pt idx="5">
                  <c:v>13597</c:v>
                </c:pt>
                <c:pt idx="6">
                  <c:v>14392</c:v>
                </c:pt>
                <c:pt idx="7">
                  <c:v>14550</c:v>
                </c:pt>
                <c:pt idx="8">
                  <c:v>15026</c:v>
                </c:pt>
                <c:pt idx="9">
                  <c:v>15745</c:v>
                </c:pt>
                <c:pt idx="10">
                  <c:v>15917</c:v>
                </c:pt>
                <c:pt idx="11">
                  <c:v>16588</c:v>
                </c:pt>
                <c:pt idx="12">
                  <c:v>16926</c:v>
                </c:pt>
              </c:numCache>
            </c:numRef>
          </c:val>
          <c:extLst>
            <c:ext xmlns:c16="http://schemas.microsoft.com/office/drawing/2014/chart" uri="{C3380CC4-5D6E-409C-BE32-E72D297353CC}">
              <c16:uniqueId val="{00000001-DF2A-4F8D-BA47-A3B11E6FF7B7}"/>
            </c:ext>
          </c:extLst>
        </c:ser>
        <c:ser>
          <c:idx val="3"/>
          <c:order val="2"/>
          <c:tx>
            <c:strRef>
              <c:f>'Grafer ABn'!$A$157</c:f>
              <c:strCache>
                <c:ptCount val="1"/>
                <c:pt idx="0">
                  <c:v>Vardagliga verksamheter</c:v>
                </c:pt>
              </c:strCache>
            </c:strRef>
          </c:tx>
          <c:spPr>
            <a:solidFill>
              <a:schemeClr val="accent4"/>
            </a:solidFill>
            <a:ln>
              <a:noFill/>
            </a:ln>
            <a:effectLst/>
          </c:spPr>
          <c:cat>
            <c:numRef>
              <c:f>'Grafer ABn'!$D$154:$P$154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ABn'!$D$157:$P$157</c:f>
              <c:numCache>
                <c:formatCode>General</c:formatCode>
                <c:ptCount val="13"/>
                <c:pt idx="0">
                  <c:v>20340</c:v>
                </c:pt>
                <c:pt idx="1">
                  <c:v>21918</c:v>
                </c:pt>
                <c:pt idx="2">
                  <c:v>23741</c:v>
                </c:pt>
                <c:pt idx="3">
                  <c:v>23791</c:v>
                </c:pt>
                <c:pt idx="4">
                  <c:v>24864</c:v>
                </c:pt>
                <c:pt idx="5">
                  <c:v>26255</c:v>
                </c:pt>
                <c:pt idx="6">
                  <c:v>27902</c:v>
                </c:pt>
                <c:pt idx="7">
                  <c:v>28509</c:v>
                </c:pt>
                <c:pt idx="8">
                  <c:v>28381</c:v>
                </c:pt>
                <c:pt idx="9">
                  <c:v>27954</c:v>
                </c:pt>
                <c:pt idx="10">
                  <c:v>26970</c:v>
                </c:pt>
                <c:pt idx="11">
                  <c:v>28161</c:v>
                </c:pt>
                <c:pt idx="12">
                  <c:v>29315</c:v>
                </c:pt>
              </c:numCache>
            </c:numRef>
          </c:val>
          <c:extLst>
            <c:ext xmlns:c16="http://schemas.microsoft.com/office/drawing/2014/chart" uri="{C3380CC4-5D6E-409C-BE32-E72D297353CC}">
              <c16:uniqueId val="{00000002-DF2A-4F8D-BA47-A3B11E6FF7B7}"/>
            </c:ext>
          </c:extLst>
        </c:ser>
        <c:dLbls>
          <c:showLegendKey val="0"/>
          <c:showVal val="0"/>
          <c:showCatName val="0"/>
          <c:showSerName val="0"/>
          <c:showPercent val="0"/>
          <c:showBubbleSize val="0"/>
        </c:dLbls>
        <c:axId val="493935328"/>
        <c:axId val="493939264"/>
      </c:areaChart>
      <c:catAx>
        <c:axId val="49393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crossAx val="493939264"/>
        <c:crosses val="autoZero"/>
        <c:auto val="1"/>
        <c:lblAlgn val="ctr"/>
        <c:lblOffset val="100"/>
        <c:noMultiLvlLbl val="0"/>
      </c:catAx>
      <c:valAx>
        <c:axId val="493939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939353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Personalkostnad per anställd</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0.11346781538382691"/>
          <c:y val="0.17793733825229888"/>
          <c:w val="0.85670027472263477"/>
          <c:h val="0.60334416239928057"/>
        </c:manualLayout>
      </c:layout>
      <c:lineChart>
        <c:grouping val="standard"/>
        <c:varyColors val="0"/>
        <c:ser>
          <c:idx val="1"/>
          <c:order val="0"/>
          <c:tx>
            <c:strRef>
              <c:f>'Grafer ABn'!$A$167</c:f>
              <c:strCache>
                <c:ptCount val="1"/>
                <c:pt idx="0">
                  <c:v>Exportindustri</c:v>
                </c:pt>
              </c:strCache>
            </c:strRef>
          </c:tx>
          <c:spPr>
            <a:ln w="31750" cap="rnd">
              <a:solidFill>
                <a:schemeClr val="accent2"/>
              </a:solidFill>
              <a:round/>
            </a:ln>
            <a:effectLst/>
          </c:spPr>
          <c:marker>
            <c:symbol val="none"/>
          </c:marker>
          <c:cat>
            <c:numRef>
              <c:f>'Grafer ABn'!$D$166:$P$166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ABn'!$D$167:$P$167</c:f>
              <c:numCache>
                <c:formatCode>0</c:formatCode>
                <c:ptCount val="13"/>
                <c:pt idx="0">
                  <c:v>611.59805784966727</c:v>
                </c:pt>
                <c:pt idx="1">
                  <c:v>653.18486069121434</c:v>
                </c:pt>
                <c:pt idx="2">
                  <c:v>681.55102265372159</c:v>
                </c:pt>
                <c:pt idx="3">
                  <c:v>685.87027104472895</c:v>
                </c:pt>
                <c:pt idx="4">
                  <c:v>694.29035530631165</c:v>
                </c:pt>
                <c:pt idx="5">
                  <c:v>709.39591038259812</c:v>
                </c:pt>
                <c:pt idx="6">
                  <c:v>756.25277033514499</c:v>
                </c:pt>
                <c:pt idx="7">
                  <c:v>796.39670296451584</c:v>
                </c:pt>
                <c:pt idx="8">
                  <c:v>751.85959130052663</c:v>
                </c:pt>
                <c:pt idx="9">
                  <c:v>787.29223715331557</c:v>
                </c:pt>
                <c:pt idx="10">
                  <c:v>770.29638971216878</c:v>
                </c:pt>
                <c:pt idx="11">
                  <c:v>843.04350578456547</c:v>
                </c:pt>
                <c:pt idx="12">
                  <c:v>847.90367942618934</c:v>
                </c:pt>
              </c:numCache>
            </c:numRef>
          </c:val>
          <c:smooth val="0"/>
          <c:extLst>
            <c:ext xmlns:c16="http://schemas.microsoft.com/office/drawing/2014/chart" uri="{C3380CC4-5D6E-409C-BE32-E72D297353CC}">
              <c16:uniqueId val="{00000000-99D2-4CE0-B0DA-042497ECF429}"/>
            </c:ext>
          </c:extLst>
        </c:ser>
        <c:ser>
          <c:idx val="2"/>
          <c:order val="1"/>
          <c:tx>
            <c:strRef>
              <c:f>'Grafer ABn'!$A$168</c:f>
              <c:strCache>
                <c:ptCount val="1"/>
                <c:pt idx="0">
                  <c:v>Affärstjänster</c:v>
                </c:pt>
              </c:strCache>
            </c:strRef>
          </c:tx>
          <c:spPr>
            <a:ln w="31750" cap="rnd">
              <a:solidFill>
                <a:schemeClr val="accent3"/>
              </a:solidFill>
              <a:round/>
            </a:ln>
            <a:effectLst/>
          </c:spPr>
          <c:marker>
            <c:symbol val="none"/>
          </c:marker>
          <c:cat>
            <c:numRef>
              <c:f>'Grafer ABn'!$D$166:$P$166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ABn'!$D$168:$P$168</c:f>
              <c:numCache>
                <c:formatCode>0</c:formatCode>
                <c:ptCount val="13"/>
                <c:pt idx="0">
                  <c:v>504.17427568459277</c:v>
                </c:pt>
                <c:pt idx="1">
                  <c:v>525.5465018817207</c:v>
                </c:pt>
                <c:pt idx="2">
                  <c:v>535.98447251366099</c:v>
                </c:pt>
                <c:pt idx="3">
                  <c:v>559.26640006002458</c:v>
                </c:pt>
                <c:pt idx="4">
                  <c:v>567.55106833907394</c:v>
                </c:pt>
                <c:pt idx="5">
                  <c:v>612.90749771273045</c:v>
                </c:pt>
                <c:pt idx="6">
                  <c:v>694.25745086853635</c:v>
                </c:pt>
                <c:pt idx="7">
                  <c:v>766.79369771134168</c:v>
                </c:pt>
                <c:pt idx="8">
                  <c:v>780.50860485824808</c:v>
                </c:pt>
                <c:pt idx="9">
                  <c:v>704.73544120038139</c:v>
                </c:pt>
                <c:pt idx="10">
                  <c:v>710.70936981215152</c:v>
                </c:pt>
                <c:pt idx="11">
                  <c:v>756.65124322401778</c:v>
                </c:pt>
                <c:pt idx="12">
                  <c:v>794.64747460120543</c:v>
                </c:pt>
              </c:numCache>
            </c:numRef>
          </c:val>
          <c:smooth val="0"/>
          <c:extLst>
            <c:ext xmlns:c16="http://schemas.microsoft.com/office/drawing/2014/chart" uri="{C3380CC4-5D6E-409C-BE32-E72D297353CC}">
              <c16:uniqueId val="{00000001-99D2-4CE0-B0DA-042497ECF429}"/>
            </c:ext>
          </c:extLst>
        </c:ser>
        <c:ser>
          <c:idx val="0"/>
          <c:order val="2"/>
          <c:tx>
            <c:strRef>
              <c:f>'Grafer ABn'!$A$169</c:f>
              <c:strCache>
                <c:ptCount val="1"/>
                <c:pt idx="0">
                  <c:v>Vardagliga verksamheter</c:v>
                </c:pt>
              </c:strCache>
            </c:strRef>
          </c:tx>
          <c:spPr>
            <a:ln w="31750" cap="rnd">
              <a:solidFill>
                <a:schemeClr val="accent4"/>
              </a:solidFill>
              <a:round/>
            </a:ln>
            <a:effectLst/>
          </c:spPr>
          <c:marker>
            <c:symbol val="none"/>
          </c:marker>
          <c:cat>
            <c:numRef>
              <c:f>'Grafer ABn'!$D$166:$P$166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ABn'!$D$169:$P$169</c:f>
              <c:numCache>
                <c:formatCode>0</c:formatCode>
                <c:ptCount val="13"/>
                <c:pt idx="0">
                  <c:v>442.68744161258587</c:v>
                </c:pt>
                <c:pt idx="1">
                  <c:v>450.42752080481796</c:v>
                </c:pt>
                <c:pt idx="2">
                  <c:v>463.39873576513207</c:v>
                </c:pt>
                <c:pt idx="3">
                  <c:v>470.41833201630863</c:v>
                </c:pt>
                <c:pt idx="4">
                  <c:v>475.15342800434365</c:v>
                </c:pt>
                <c:pt idx="5">
                  <c:v>488.31643169301066</c:v>
                </c:pt>
                <c:pt idx="6">
                  <c:v>515.13188485771582</c:v>
                </c:pt>
                <c:pt idx="7">
                  <c:v>540.62037299098495</c:v>
                </c:pt>
                <c:pt idx="8">
                  <c:v>566.34282263133798</c:v>
                </c:pt>
                <c:pt idx="9">
                  <c:v>540.6422275810263</c:v>
                </c:pt>
                <c:pt idx="10">
                  <c:v>546.46520266592518</c:v>
                </c:pt>
                <c:pt idx="11">
                  <c:v>559.76824375554861</c:v>
                </c:pt>
                <c:pt idx="12">
                  <c:v>577.4429745829782</c:v>
                </c:pt>
              </c:numCache>
            </c:numRef>
          </c:val>
          <c:smooth val="0"/>
          <c:extLst>
            <c:ext xmlns:c16="http://schemas.microsoft.com/office/drawing/2014/chart" uri="{C3380CC4-5D6E-409C-BE32-E72D297353CC}">
              <c16:uniqueId val="{00000002-99D2-4CE0-B0DA-042497ECF429}"/>
            </c:ext>
          </c:extLst>
        </c:ser>
        <c:dLbls>
          <c:showLegendKey val="0"/>
          <c:showVal val="0"/>
          <c:showCatName val="0"/>
          <c:showSerName val="0"/>
          <c:showPercent val="0"/>
          <c:showBubbleSize val="0"/>
        </c:dLbls>
        <c:smooth val="0"/>
        <c:axId val="493925488"/>
        <c:axId val="493926472"/>
      </c:lineChart>
      <c:catAx>
        <c:axId val="49392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crossAx val="493926472"/>
        <c:crosses val="autoZero"/>
        <c:auto val="1"/>
        <c:lblAlgn val="ctr"/>
        <c:lblOffset val="100"/>
        <c:noMultiLvlLbl val="0"/>
      </c:catAx>
      <c:valAx>
        <c:axId val="493926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93925488"/>
        <c:crosses val="autoZero"/>
        <c:crossBetween val="between"/>
      </c:valAx>
      <c:spPr>
        <a:noFill/>
        <a:ln>
          <a:noFill/>
        </a:ln>
        <a:effectLst/>
      </c:spPr>
    </c:plotArea>
    <c:legend>
      <c:legendPos val="b"/>
      <c:layout>
        <c:manualLayout>
          <c:xMode val="edge"/>
          <c:yMode val="edge"/>
          <c:x val="3.6265147707600386E-2"/>
          <c:y val="0.90038066919956683"/>
          <c:w val="0.92474193589958376"/>
          <c:h val="7.164730282840517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Antal företag</a:t>
            </a:r>
          </a:p>
          <a:p>
            <a:pPr>
              <a:defRPr sz="1800"/>
            </a:pPr>
            <a:endParaRPr lang="sv-FI"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0.14917129431410631"/>
          <c:y val="0.20831926915462648"/>
          <c:w val="0.79135451178275029"/>
          <c:h val="0.52011465380141009"/>
        </c:manualLayout>
      </c:layout>
      <c:areaChart>
        <c:grouping val="stacked"/>
        <c:varyColors val="0"/>
        <c:ser>
          <c:idx val="1"/>
          <c:order val="0"/>
          <c:tx>
            <c:strRef>
              <c:f>'Grafer ABn'!$A$173</c:f>
              <c:strCache>
                <c:ptCount val="1"/>
                <c:pt idx="0">
                  <c:v>Exportindustri</c:v>
                </c:pt>
              </c:strCache>
            </c:strRef>
          </c:tx>
          <c:spPr>
            <a:solidFill>
              <a:schemeClr val="accent2"/>
            </a:solidFill>
            <a:ln>
              <a:noFill/>
            </a:ln>
            <a:effectLst/>
          </c:spPr>
          <c:cat>
            <c:numRef>
              <c:f>'Grafer ABn'!$D$172:$P$172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ABn'!$D$173:$P$173</c:f>
              <c:numCache>
                <c:formatCode>_(* #\ ##0_);_(* \(#\ ##0\);_(* "-"??_);_(@_)</c:formatCode>
                <c:ptCount val="13"/>
                <c:pt idx="0">
                  <c:v>544</c:v>
                </c:pt>
                <c:pt idx="1">
                  <c:v>567</c:v>
                </c:pt>
                <c:pt idx="2">
                  <c:v>589</c:v>
                </c:pt>
                <c:pt idx="3">
                  <c:v>626</c:v>
                </c:pt>
                <c:pt idx="4">
                  <c:v>658</c:v>
                </c:pt>
                <c:pt idx="5">
                  <c:v>670</c:v>
                </c:pt>
                <c:pt idx="6">
                  <c:v>688</c:v>
                </c:pt>
                <c:pt idx="7">
                  <c:v>711</c:v>
                </c:pt>
                <c:pt idx="8">
                  <c:v>766</c:v>
                </c:pt>
                <c:pt idx="9">
                  <c:v>780</c:v>
                </c:pt>
                <c:pt idx="10">
                  <c:v>778</c:v>
                </c:pt>
                <c:pt idx="11">
                  <c:v>810</c:v>
                </c:pt>
                <c:pt idx="12">
                  <c:v>850</c:v>
                </c:pt>
              </c:numCache>
            </c:numRef>
          </c:val>
          <c:extLst>
            <c:ext xmlns:c16="http://schemas.microsoft.com/office/drawing/2014/chart" uri="{C3380CC4-5D6E-409C-BE32-E72D297353CC}">
              <c16:uniqueId val="{00000000-6809-4E1C-92E6-F4B9EDDCDF96}"/>
            </c:ext>
          </c:extLst>
        </c:ser>
        <c:ser>
          <c:idx val="2"/>
          <c:order val="1"/>
          <c:tx>
            <c:strRef>
              <c:f>'Grafer ABn'!$A$174</c:f>
              <c:strCache>
                <c:ptCount val="1"/>
                <c:pt idx="0">
                  <c:v>Affärstjänster</c:v>
                </c:pt>
              </c:strCache>
            </c:strRef>
          </c:tx>
          <c:spPr>
            <a:solidFill>
              <a:schemeClr val="accent3"/>
            </a:solidFill>
            <a:ln>
              <a:noFill/>
            </a:ln>
            <a:effectLst/>
          </c:spPr>
          <c:cat>
            <c:numRef>
              <c:f>'Grafer ABn'!$D$172:$P$172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ABn'!$D$174:$P$174</c:f>
              <c:numCache>
                <c:formatCode>0</c:formatCode>
                <c:ptCount val="13"/>
                <c:pt idx="0">
                  <c:v>3026</c:v>
                </c:pt>
                <c:pt idx="1">
                  <c:v>3328</c:v>
                </c:pt>
                <c:pt idx="2">
                  <c:v>3533</c:v>
                </c:pt>
                <c:pt idx="3">
                  <c:v>3748</c:v>
                </c:pt>
                <c:pt idx="4">
                  <c:v>3943</c:v>
                </c:pt>
                <c:pt idx="5">
                  <c:v>4145</c:v>
                </c:pt>
                <c:pt idx="6">
                  <c:v>4391</c:v>
                </c:pt>
                <c:pt idx="7">
                  <c:v>4632</c:v>
                </c:pt>
                <c:pt idx="8">
                  <c:v>4918</c:v>
                </c:pt>
                <c:pt idx="9">
                  <c:v>5078</c:v>
                </c:pt>
                <c:pt idx="10">
                  <c:v>5257</c:v>
                </c:pt>
                <c:pt idx="11">
                  <c:v>5594</c:v>
                </c:pt>
                <c:pt idx="12">
                  <c:v>5877</c:v>
                </c:pt>
              </c:numCache>
            </c:numRef>
          </c:val>
          <c:extLst>
            <c:ext xmlns:c16="http://schemas.microsoft.com/office/drawing/2014/chart" uri="{C3380CC4-5D6E-409C-BE32-E72D297353CC}">
              <c16:uniqueId val="{00000001-6809-4E1C-92E6-F4B9EDDCDF96}"/>
            </c:ext>
          </c:extLst>
        </c:ser>
        <c:ser>
          <c:idx val="3"/>
          <c:order val="2"/>
          <c:tx>
            <c:strRef>
              <c:f>'Grafer ABn'!$A$175</c:f>
              <c:strCache>
                <c:ptCount val="1"/>
                <c:pt idx="0">
                  <c:v>Vardagliga verksamheter</c:v>
                </c:pt>
              </c:strCache>
            </c:strRef>
          </c:tx>
          <c:spPr>
            <a:solidFill>
              <a:schemeClr val="accent4"/>
            </a:solidFill>
            <a:ln>
              <a:noFill/>
            </a:ln>
            <a:effectLst/>
          </c:spPr>
          <c:cat>
            <c:numRef>
              <c:f>'Grafer ABn'!$D$172:$P$172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ABn'!$D$175:$P$175</c:f>
              <c:numCache>
                <c:formatCode>General</c:formatCode>
                <c:ptCount val="13"/>
                <c:pt idx="0">
                  <c:v>3038</c:v>
                </c:pt>
                <c:pt idx="1">
                  <c:v>3359</c:v>
                </c:pt>
                <c:pt idx="2">
                  <c:v>3738</c:v>
                </c:pt>
                <c:pt idx="3">
                  <c:v>3998</c:v>
                </c:pt>
                <c:pt idx="4">
                  <c:v>4308</c:v>
                </c:pt>
                <c:pt idx="5">
                  <c:v>4642</c:v>
                </c:pt>
                <c:pt idx="6">
                  <c:v>5047</c:v>
                </c:pt>
                <c:pt idx="7">
                  <c:v>5411</c:v>
                </c:pt>
                <c:pt idx="8">
                  <c:v>5730</c:v>
                </c:pt>
                <c:pt idx="9">
                  <c:v>6001</c:v>
                </c:pt>
                <c:pt idx="10">
                  <c:v>6255</c:v>
                </c:pt>
                <c:pt idx="11">
                  <c:v>6632</c:v>
                </c:pt>
                <c:pt idx="12">
                  <c:v>7038</c:v>
                </c:pt>
              </c:numCache>
            </c:numRef>
          </c:val>
          <c:extLst>
            <c:ext xmlns:c16="http://schemas.microsoft.com/office/drawing/2014/chart" uri="{C3380CC4-5D6E-409C-BE32-E72D297353CC}">
              <c16:uniqueId val="{00000002-6809-4E1C-92E6-F4B9EDDCDF96}"/>
            </c:ext>
          </c:extLst>
        </c:ser>
        <c:dLbls>
          <c:showLegendKey val="0"/>
          <c:showVal val="0"/>
          <c:showCatName val="0"/>
          <c:showSerName val="0"/>
          <c:showPercent val="0"/>
          <c:showBubbleSize val="0"/>
        </c:dLbls>
        <c:axId val="482882728"/>
        <c:axId val="482878464"/>
      </c:areaChart>
      <c:catAx>
        <c:axId val="48288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crossAx val="482878464"/>
        <c:crosses val="autoZero"/>
        <c:auto val="1"/>
        <c:lblAlgn val="ctr"/>
        <c:lblOffset val="100"/>
        <c:noMultiLvlLbl val="0"/>
      </c:catAx>
      <c:valAx>
        <c:axId val="482878464"/>
        <c:scaling>
          <c:orientation val="minMax"/>
        </c:scaling>
        <c:delete val="0"/>
        <c:axPos val="l"/>
        <c:majorGridlines>
          <c:spPr>
            <a:ln w="9525" cap="flat" cmpd="sng" algn="ctr">
              <a:solidFill>
                <a:schemeClr val="tx1">
                  <a:lumMod val="15000"/>
                  <a:lumOff val="85000"/>
                </a:schemeClr>
              </a:solidFill>
              <a:round/>
            </a:ln>
            <a:effectLst/>
          </c:spPr>
        </c:majorGridlines>
        <c:numFmt formatCode="_(* #\ ##0_);_(* \(#\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828827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Makrodata!$B$4</c:f>
              <c:strCache>
                <c:ptCount val="1"/>
                <c:pt idx="0">
                  <c:v>Jobbtillväxt (vänster axel)</c:v>
                </c:pt>
              </c:strCache>
            </c:strRef>
          </c:tx>
          <c:spPr>
            <a:gradFill flip="none" rotWithShape="1">
              <a:gsLst>
                <a:gs pos="0">
                  <a:srgbClr val="199CD9"/>
                </a:gs>
                <a:gs pos="100000">
                  <a:schemeClr val="accent1">
                    <a:lumMod val="30000"/>
                    <a:lumOff val="70000"/>
                  </a:schemeClr>
                </a:gs>
              </a:gsLst>
              <a:lin ang="16200000" scaled="1"/>
              <a:tileRect/>
            </a:gradFill>
            <a:ln>
              <a:noFill/>
            </a:ln>
            <a:effectLst/>
          </c:spPr>
          <c:invertIfNegative val="0"/>
          <c:dPt>
            <c:idx val="28"/>
            <c:invertIfNegative val="0"/>
            <c:bubble3D val="0"/>
            <c:extLst>
              <c:ext xmlns:c16="http://schemas.microsoft.com/office/drawing/2014/chart" uri="{C3380CC4-5D6E-409C-BE32-E72D297353CC}">
                <c16:uniqueId val="{00000000-01CB-4AC8-83AC-F8D357702293}"/>
              </c:ext>
            </c:extLst>
          </c:dPt>
          <c:dPt>
            <c:idx val="29"/>
            <c:invertIfNegative val="0"/>
            <c:bubble3D val="0"/>
            <c:extLst>
              <c:ext xmlns:c16="http://schemas.microsoft.com/office/drawing/2014/chart" uri="{C3380CC4-5D6E-409C-BE32-E72D297353CC}">
                <c16:uniqueId val="{00000001-01CB-4AC8-83AC-F8D357702293}"/>
              </c:ext>
            </c:extLst>
          </c:dPt>
          <c:dPt>
            <c:idx val="30"/>
            <c:invertIfNegative val="0"/>
            <c:bubble3D val="0"/>
            <c:spPr>
              <a:gradFill flip="none" rotWithShape="1">
                <a:gsLst>
                  <a:gs pos="0">
                    <a:srgbClr val="199CD9"/>
                  </a:gs>
                  <a:gs pos="100000">
                    <a:schemeClr val="accent1">
                      <a:lumMod val="30000"/>
                      <a:lumOff val="70000"/>
                    </a:schemeClr>
                  </a:gs>
                </a:gsLst>
                <a:lin ang="16200000" scaled="1"/>
                <a:tileRect/>
              </a:gradFill>
              <a:ln>
                <a:noFill/>
              </a:ln>
              <a:effectLst/>
            </c:spPr>
            <c:extLst>
              <c:ext xmlns:c16="http://schemas.microsoft.com/office/drawing/2014/chart" uri="{C3380CC4-5D6E-409C-BE32-E72D297353CC}">
                <c16:uniqueId val="{00000003-01CB-4AC8-83AC-F8D357702293}"/>
              </c:ext>
            </c:extLst>
          </c:dPt>
          <c:dPt>
            <c:idx val="32"/>
            <c:invertIfNegative val="0"/>
            <c:bubble3D val="0"/>
            <c:spPr>
              <a:pattFill prst="pct70">
                <a:fgClr>
                  <a:srgbClr val="199CD9"/>
                </a:fgClr>
                <a:bgClr>
                  <a:schemeClr val="bg1"/>
                </a:bgClr>
              </a:pattFill>
              <a:ln>
                <a:noFill/>
              </a:ln>
              <a:effectLst/>
            </c:spPr>
            <c:extLst>
              <c:ext xmlns:c16="http://schemas.microsoft.com/office/drawing/2014/chart" uri="{C3380CC4-5D6E-409C-BE32-E72D297353CC}">
                <c16:uniqueId val="{00000010-01CB-4AC8-83AC-F8D357702293}"/>
              </c:ext>
            </c:extLst>
          </c:dPt>
          <c:cat>
            <c:strRef>
              <c:f>Makrodata!$C$3:$AJ$3</c:f>
              <c:strCache>
                <c:ptCount val="3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 prel.</c:v>
                </c:pt>
                <c:pt idx="33">
                  <c:v>2024 prog.</c:v>
                </c:pt>
              </c:strCache>
            </c:strRef>
          </c:cat>
          <c:val>
            <c:numRef>
              <c:f>Makrodata!$C$4:$AJ$4</c:f>
              <c:numCache>
                <c:formatCode>0</c:formatCode>
                <c:ptCount val="34"/>
                <c:pt idx="0">
                  <c:v>-1984</c:v>
                </c:pt>
                <c:pt idx="1">
                  <c:v>-3354</c:v>
                </c:pt>
                <c:pt idx="2">
                  <c:v>-6480</c:v>
                </c:pt>
                <c:pt idx="3">
                  <c:v>-21</c:v>
                </c:pt>
                <c:pt idx="4">
                  <c:v>1059</c:v>
                </c:pt>
                <c:pt idx="5">
                  <c:v>-433</c:v>
                </c:pt>
                <c:pt idx="6">
                  <c:v>539</c:v>
                </c:pt>
                <c:pt idx="7">
                  <c:v>2371</c:v>
                </c:pt>
                <c:pt idx="8">
                  <c:v>2382</c:v>
                </c:pt>
                <c:pt idx="9">
                  <c:v>2771</c:v>
                </c:pt>
                <c:pt idx="10">
                  <c:v>2544</c:v>
                </c:pt>
                <c:pt idx="11">
                  <c:v>-1031</c:v>
                </c:pt>
                <c:pt idx="12">
                  <c:v>-320</c:v>
                </c:pt>
                <c:pt idx="13">
                  <c:v>720</c:v>
                </c:pt>
                <c:pt idx="14">
                  <c:v>1014</c:v>
                </c:pt>
                <c:pt idx="15">
                  <c:v>2536</c:v>
                </c:pt>
                <c:pt idx="16">
                  <c:v>2527</c:v>
                </c:pt>
                <c:pt idx="17">
                  <c:v>-1445</c:v>
                </c:pt>
                <c:pt idx="18">
                  <c:v>-898</c:v>
                </c:pt>
                <c:pt idx="19">
                  <c:v>3232</c:v>
                </c:pt>
                <c:pt idx="20">
                  <c:v>2490</c:v>
                </c:pt>
                <c:pt idx="21">
                  <c:v>2811</c:v>
                </c:pt>
                <c:pt idx="22">
                  <c:v>1747</c:v>
                </c:pt>
                <c:pt idx="23">
                  <c:v>1069</c:v>
                </c:pt>
                <c:pt idx="24">
                  <c:v>2397</c:v>
                </c:pt>
                <c:pt idx="25">
                  <c:v>2907</c:v>
                </c:pt>
                <c:pt idx="26">
                  <c:v>2074</c:v>
                </c:pt>
                <c:pt idx="27">
                  <c:v>1702</c:v>
                </c:pt>
                <c:pt idx="28">
                  <c:v>1247</c:v>
                </c:pt>
                <c:pt idx="29">
                  <c:v>-1375</c:v>
                </c:pt>
                <c:pt idx="30" formatCode="#,##0">
                  <c:v>3224</c:v>
                </c:pt>
                <c:pt idx="31" formatCode="#,##0">
                  <c:v>3312</c:v>
                </c:pt>
                <c:pt idx="32" formatCode="General">
                  <c:v>1348</c:v>
                </c:pt>
              </c:numCache>
            </c:numRef>
          </c:val>
          <c:extLst>
            <c:ext xmlns:c16="http://schemas.microsoft.com/office/drawing/2014/chart" uri="{C3380CC4-5D6E-409C-BE32-E72D297353CC}">
              <c16:uniqueId val="{00000004-01CB-4AC8-83AC-F8D357702293}"/>
            </c:ext>
          </c:extLst>
        </c:ser>
        <c:dLbls>
          <c:showLegendKey val="0"/>
          <c:showVal val="0"/>
          <c:showCatName val="0"/>
          <c:showSerName val="0"/>
          <c:showPercent val="0"/>
          <c:showBubbleSize val="0"/>
        </c:dLbls>
        <c:gapWidth val="219"/>
        <c:overlap val="-27"/>
        <c:axId val="512811064"/>
        <c:axId val="512805488"/>
      </c:barChart>
      <c:lineChart>
        <c:grouping val="standard"/>
        <c:varyColors val="0"/>
        <c:ser>
          <c:idx val="1"/>
          <c:order val="1"/>
          <c:tx>
            <c:strRef>
              <c:f>Makrodata!$B$5</c:f>
              <c:strCache>
                <c:ptCount val="1"/>
                <c:pt idx="0">
                  <c:v>BNP-tillväxt (höger axel)</c:v>
                </c:pt>
              </c:strCache>
            </c:strRef>
          </c:tx>
          <c:spPr>
            <a:ln w="25400" cap="rnd">
              <a:solidFill>
                <a:schemeClr val="bg2"/>
              </a:solidFill>
              <a:round/>
            </a:ln>
            <a:effectLst/>
          </c:spPr>
          <c:marker>
            <c:symbol val="none"/>
          </c:marker>
          <c:dPt>
            <c:idx val="29"/>
            <c:marker>
              <c:symbol val="none"/>
            </c:marker>
            <c:bubble3D val="0"/>
            <c:spPr>
              <a:ln w="25400" cap="rnd">
                <a:solidFill>
                  <a:schemeClr val="bg2"/>
                </a:solidFill>
                <a:prstDash val="solid"/>
                <a:round/>
              </a:ln>
              <a:effectLst/>
            </c:spPr>
            <c:extLst>
              <c:ext xmlns:c16="http://schemas.microsoft.com/office/drawing/2014/chart" uri="{C3380CC4-5D6E-409C-BE32-E72D297353CC}">
                <c16:uniqueId val="{00000006-01CB-4AC8-83AC-F8D357702293}"/>
              </c:ext>
            </c:extLst>
          </c:dPt>
          <c:dPt>
            <c:idx val="30"/>
            <c:marker>
              <c:symbol val="none"/>
            </c:marker>
            <c:bubble3D val="0"/>
            <c:spPr>
              <a:ln w="25400" cap="rnd">
                <a:solidFill>
                  <a:schemeClr val="bg2"/>
                </a:solidFill>
                <a:prstDash val="solid"/>
                <a:round/>
              </a:ln>
              <a:effectLst/>
            </c:spPr>
            <c:extLst>
              <c:ext xmlns:c16="http://schemas.microsoft.com/office/drawing/2014/chart" uri="{C3380CC4-5D6E-409C-BE32-E72D297353CC}">
                <c16:uniqueId val="{00000008-01CB-4AC8-83AC-F8D357702293}"/>
              </c:ext>
            </c:extLst>
          </c:dPt>
          <c:dPt>
            <c:idx val="31"/>
            <c:marker>
              <c:symbol val="none"/>
            </c:marker>
            <c:bubble3D val="0"/>
            <c:spPr>
              <a:ln w="25400" cap="rnd">
                <a:solidFill>
                  <a:schemeClr val="bg2"/>
                </a:solidFill>
                <a:prstDash val="solid"/>
                <a:round/>
              </a:ln>
              <a:effectLst/>
            </c:spPr>
            <c:extLst>
              <c:ext xmlns:c16="http://schemas.microsoft.com/office/drawing/2014/chart" uri="{C3380CC4-5D6E-409C-BE32-E72D297353CC}">
                <c16:uniqueId val="{0000000A-01CB-4AC8-83AC-F8D357702293}"/>
              </c:ext>
            </c:extLst>
          </c:dPt>
          <c:dPt>
            <c:idx val="32"/>
            <c:marker>
              <c:symbol val="none"/>
            </c:marker>
            <c:bubble3D val="0"/>
            <c:spPr>
              <a:ln w="25400" cap="rnd">
                <a:solidFill>
                  <a:schemeClr val="bg2"/>
                </a:solidFill>
                <a:prstDash val="sysDot"/>
                <a:round/>
              </a:ln>
              <a:effectLst/>
            </c:spPr>
            <c:extLst>
              <c:ext xmlns:c16="http://schemas.microsoft.com/office/drawing/2014/chart" uri="{C3380CC4-5D6E-409C-BE32-E72D297353CC}">
                <c16:uniqueId val="{0000000C-01CB-4AC8-83AC-F8D357702293}"/>
              </c:ext>
            </c:extLst>
          </c:dPt>
          <c:dPt>
            <c:idx val="33"/>
            <c:marker>
              <c:symbol val="none"/>
            </c:marker>
            <c:bubble3D val="0"/>
            <c:spPr>
              <a:ln w="25400" cap="rnd">
                <a:solidFill>
                  <a:schemeClr val="bg2"/>
                </a:solidFill>
                <a:prstDash val="sysDot"/>
                <a:round/>
              </a:ln>
              <a:effectLst/>
            </c:spPr>
            <c:extLst>
              <c:ext xmlns:c16="http://schemas.microsoft.com/office/drawing/2014/chart" uri="{C3380CC4-5D6E-409C-BE32-E72D297353CC}">
                <c16:uniqueId val="{0000000E-01CB-4AC8-83AC-F8D357702293}"/>
              </c:ext>
            </c:extLst>
          </c:dPt>
          <c:cat>
            <c:strRef>
              <c:f>Makrodata!$C$3:$AJ$3</c:f>
              <c:strCache>
                <c:ptCount val="3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 prel.</c:v>
                </c:pt>
                <c:pt idx="33">
                  <c:v>2024 prog.</c:v>
                </c:pt>
              </c:strCache>
            </c:strRef>
          </c:cat>
          <c:val>
            <c:numRef>
              <c:f>Makrodata!$C$5:$AJ$5</c:f>
              <c:numCache>
                <c:formatCode>0.0</c:formatCode>
                <c:ptCount val="34"/>
                <c:pt idx="0">
                  <c:v>-1.1000000000000001</c:v>
                </c:pt>
                <c:pt idx="1">
                  <c:v>-0.9</c:v>
                </c:pt>
                <c:pt idx="2">
                  <c:v>-1.8</c:v>
                </c:pt>
                <c:pt idx="3">
                  <c:v>4</c:v>
                </c:pt>
                <c:pt idx="4">
                  <c:v>4</c:v>
                </c:pt>
                <c:pt idx="5">
                  <c:v>1.6</c:v>
                </c:pt>
                <c:pt idx="6">
                  <c:v>3.1</c:v>
                </c:pt>
                <c:pt idx="7">
                  <c:v>4.3</c:v>
                </c:pt>
                <c:pt idx="8">
                  <c:v>4.3</c:v>
                </c:pt>
                <c:pt idx="9">
                  <c:v>4.9000000000000004</c:v>
                </c:pt>
                <c:pt idx="10">
                  <c:v>1.5</c:v>
                </c:pt>
                <c:pt idx="11">
                  <c:v>2.2000000000000002</c:v>
                </c:pt>
                <c:pt idx="12">
                  <c:v>2.2000000000000002</c:v>
                </c:pt>
                <c:pt idx="13">
                  <c:v>4.3</c:v>
                </c:pt>
                <c:pt idx="14">
                  <c:v>2.9</c:v>
                </c:pt>
                <c:pt idx="15">
                  <c:v>4.5999999999999996</c:v>
                </c:pt>
                <c:pt idx="16">
                  <c:v>3.4</c:v>
                </c:pt>
                <c:pt idx="17">
                  <c:v>-0.2</c:v>
                </c:pt>
                <c:pt idx="18">
                  <c:v>-4.2</c:v>
                </c:pt>
                <c:pt idx="19">
                  <c:v>6.2</c:v>
                </c:pt>
                <c:pt idx="20">
                  <c:v>3.1</c:v>
                </c:pt>
                <c:pt idx="21">
                  <c:v>-0.6</c:v>
                </c:pt>
                <c:pt idx="22">
                  <c:v>1.1000000000000001</c:v>
                </c:pt>
                <c:pt idx="23">
                  <c:v>2.7</c:v>
                </c:pt>
                <c:pt idx="24">
                  <c:v>4.4000000000000004</c:v>
                </c:pt>
                <c:pt idx="25">
                  <c:v>2.4</c:v>
                </c:pt>
                <c:pt idx="26">
                  <c:v>2.4</c:v>
                </c:pt>
                <c:pt idx="27">
                  <c:v>2.2000000000000002</c:v>
                </c:pt>
                <c:pt idx="28">
                  <c:v>1.2</c:v>
                </c:pt>
                <c:pt idx="29">
                  <c:v>-2.8</c:v>
                </c:pt>
                <c:pt idx="30">
                  <c:v>5.0999999999999996</c:v>
                </c:pt>
                <c:pt idx="31">
                  <c:v>2.8</c:v>
                </c:pt>
                <c:pt idx="32" formatCode="General">
                  <c:v>-0.2</c:v>
                </c:pt>
                <c:pt idx="33" formatCode="General">
                  <c:v>1</c:v>
                </c:pt>
              </c:numCache>
            </c:numRef>
          </c:val>
          <c:smooth val="0"/>
          <c:extLst>
            <c:ext xmlns:c16="http://schemas.microsoft.com/office/drawing/2014/chart" uri="{C3380CC4-5D6E-409C-BE32-E72D297353CC}">
              <c16:uniqueId val="{0000000F-01CB-4AC8-83AC-F8D357702293}"/>
            </c:ext>
          </c:extLst>
        </c:ser>
        <c:dLbls>
          <c:showLegendKey val="0"/>
          <c:showVal val="0"/>
          <c:showCatName val="0"/>
          <c:showSerName val="0"/>
          <c:showPercent val="0"/>
          <c:showBubbleSize val="0"/>
        </c:dLbls>
        <c:marker val="1"/>
        <c:smooth val="0"/>
        <c:axId val="512813360"/>
        <c:axId val="512812704"/>
      </c:lineChart>
      <c:catAx>
        <c:axId val="5128110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12805488"/>
        <c:crosses val="autoZero"/>
        <c:auto val="1"/>
        <c:lblAlgn val="ctr"/>
        <c:lblOffset val="100"/>
        <c:noMultiLvlLbl val="0"/>
      </c:catAx>
      <c:valAx>
        <c:axId val="512805488"/>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12811064"/>
        <c:crosses val="autoZero"/>
        <c:crossBetween val="between"/>
      </c:valAx>
      <c:valAx>
        <c:axId val="512812704"/>
        <c:scaling>
          <c:orientation val="minMax"/>
          <c:min val="-8"/>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12813360"/>
        <c:crosses val="max"/>
        <c:crossBetween val="between"/>
      </c:valAx>
      <c:catAx>
        <c:axId val="512813360"/>
        <c:scaling>
          <c:orientation val="minMax"/>
        </c:scaling>
        <c:delete val="1"/>
        <c:axPos val="b"/>
        <c:numFmt formatCode="General" sourceLinked="1"/>
        <c:majorTickMark val="out"/>
        <c:minorTickMark val="none"/>
        <c:tickLblPos val="nextTo"/>
        <c:crossAx val="5128127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Omsättning (tkr)</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0.19413810739644144"/>
          <c:y val="0.17406805175702697"/>
          <c:w val="0.75021936396437439"/>
          <c:h val="0.57746460665119159"/>
        </c:manualLayout>
      </c:layout>
      <c:areaChart>
        <c:grouping val="stacked"/>
        <c:varyColors val="0"/>
        <c:ser>
          <c:idx val="1"/>
          <c:order val="0"/>
          <c:tx>
            <c:strRef>
              <c:f>'Grafer ABn'!$A$149</c:f>
              <c:strCache>
                <c:ptCount val="1"/>
                <c:pt idx="0">
                  <c:v>Exportindustri</c:v>
                </c:pt>
              </c:strCache>
            </c:strRef>
          </c:tx>
          <c:spPr>
            <a:solidFill>
              <a:schemeClr val="accent2"/>
            </a:solidFill>
            <a:ln>
              <a:noFill/>
            </a:ln>
            <a:effectLst/>
          </c:spPr>
          <c:cat>
            <c:numRef>
              <c:f>'Grafer ABn'!$D$148:$P$148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ABn'!$D$149:$P$149</c:f>
              <c:numCache>
                <c:formatCode>#,##0</c:formatCode>
                <c:ptCount val="13"/>
                <c:pt idx="0">
                  <c:v>18531361.066499993</c:v>
                </c:pt>
                <c:pt idx="1">
                  <c:v>18532742.992699999</c:v>
                </c:pt>
                <c:pt idx="2">
                  <c:v>20696806.089400001</c:v>
                </c:pt>
                <c:pt idx="3">
                  <c:v>19910786.719599999</c:v>
                </c:pt>
                <c:pt idx="4">
                  <c:v>21509811.275900003</c:v>
                </c:pt>
                <c:pt idx="5">
                  <c:v>24363594.647500001</c:v>
                </c:pt>
                <c:pt idx="6">
                  <c:v>27565125.274399996</c:v>
                </c:pt>
                <c:pt idx="7">
                  <c:v>27850801.131500002</c:v>
                </c:pt>
                <c:pt idx="8">
                  <c:v>31731000.599300001</c:v>
                </c:pt>
                <c:pt idx="9">
                  <c:v>34243282.279300004</c:v>
                </c:pt>
                <c:pt idx="10">
                  <c:v>33772468.751399994</c:v>
                </c:pt>
                <c:pt idx="11">
                  <c:v>42041939.428599998</c:v>
                </c:pt>
                <c:pt idx="12">
                  <c:v>49523773.415199995</c:v>
                </c:pt>
              </c:numCache>
            </c:numRef>
          </c:val>
          <c:extLst>
            <c:ext xmlns:c16="http://schemas.microsoft.com/office/drawing/2014/chart" uri="{C3380CC4-5D6E-409C-BE32-E72D297353CC}">
              <c16:uniqueId val="{00000000-D28D-407D-9AF2-4CE3F586DAC4}"/>
            </c:ext>
          </c:extLst>
        </c:ser>
        <c:ser>
          <c:idx val="2"/>
          <c:order val="1"/>
          <c:tx>
            <c:strRef>
              <c:f>'Grafer ABn'!$A$150</c:f>
              <c:strCache>
                <c:ptCount val="1"/>
                <c:pt idx="0">
                  <c:v>Affärstjänster</c:v>
                </c:pt>
              </c:strCache>
            </c:strRef>
          </c:tx>
          <c:spPr>
            <a:solidFill>
              <a:schemeClr val="accent3"/>
            </a:solidFill>
            <a:ln>
              <a:noFill/>
            </a:ln>
            <a:effectLst/>
          </c:spPr>
          <c:cat>
            <c:numRef>
              <c:f>'Grafer ABn'!$D$148:$P$148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ABn'!$D$150:$P$150</c:f>
              <c:numCache>
                <c:formatCode>#,##0</c:formatCode>
                <c:ptCount val="13"/>
                <c:pt idx="0">
                  <c:v>23560904.989399999</c:v>
                </c:pt>
                <c:pt idx="1">
                  <c:v>24620160.327299997</c:v>
                </c:pt>
                <c:pt idx="2">
                  <c:v>24814626.615499996</c:v>
                </c:pt>
                <c:pt idx="3">
                  <c:v>24361503.5792</c:v>
                </c:pt>
                <c:pt idx="4">
                  <c:v>25730150.866800003</c:v>
                </c:pt>
                <c:pt idx="5">
                  <c:v>28852215.395000003</c:v>
                </c:pt>
                <c:pt idx="6">
                  <c:v>36461444.757199995</c:v>
                </c:pt>
                <c:pt idx="7">
                  <c:v>37932041.0691</c:v>
                </c:pt>
                <c:pt idx="8">
                  <c:v>41493467.430799998</c:v>
                </c:pt>
                <c:pt idx="9">
                  <c:v>44148744.544099994</c:v>
                </c:pt>
                <c:pt idx="10">
                  <c:v>45734487.198899999</c:v>
                </c:pt>
                <c:pt idx="11">
                  <c:v>55242850.337400004</c:v>
                </c:pt>
                <c:pt idx="12">
                  <c:v>61597094.280400008</c:v>
                </c:pt>
              </c:numCache>
            </c:numRef>
          </c:val>
          <c:extLst>
            <c:ext xmlns:c16="http://schemas.microsoft.com/office/drawing/2014/chart" uri="{C3380CC4-5D6E-409C-BE32-E72D297353CC}">
              <c16:uniqueId val="{00000001-D28D-407D-9AF2-4CE3F586DAC4}"/>
            </c:ext>
          </c:extLst>
        </c:ser>
        <c:ser>
          <c:idx val="3"/>
          <c:order val="2"/>
          <c:tx>
            <c:strRef>
              <c:f>'Grafer ABn'!$A$151</c:f>
              <c:strCache>
                <c:ptCount val="1"/>
                <c:pt idx="0">
                  <c:v>Vardagliga verksamheter</c:v>
                </c:pt>
              </c:strCache>
            </c:strRef>
          </c:tx>
          <c:spPr>
            <a:solidFill>
              <a:schemeClr val="accent4"/>
            </a:solidFill>
            <a:ln>
              <a:noFill/>
            </a:ln>
            <a:effectLst/>
          </c:spPr>
          <c:cat>
            <c:numRef>
              <c:f>'Grafer ABn'!$D$148:$P$148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ABn'!$D$151:$P$151</c:f>
              <c:numCache>
                <c:formatCode>General</c:formatCode>
                <c:ptCount val="13"/>
                <c:pt idx="0">
                  <c:v>49050948.000199988</c:v>
                </c:pt>
                <c:pt idx="1">
                  <c:v>53651601.912099987</c:v>
                </c:pt>
                <c:pt idx="2">
                  <c:v>55029096.981799997</c:v>
                </c:pt>
                <c:pt idx="3">
                  <c:v>58229448.026200004</c:v>
                </c:pt>
                <c:pt idx="4">
                  <c:v>59077542.64419999</c:v>
                </c:pt>
                <c:pt idx="5">
                  <c:v>62749080.766199991</c:v>
                </c:pt>
                <c:pt idx="6">
                  <c:v>66930543.829800002</c:v>
                </c:pt>
                <c:pt idx="7">
                  <c:v>69127883.955500022</c:v>
                </c:pt>
                <c:pt idx="8">
                  <c:v>74736462.457899988</c:v>
                </c:pt>
                <c:pt idx="9">
                  <c:v>76068549.669900015</c:v>
                </c:pt>
                <c:pt idx="10">
                  <c:v>79167570.802599981</c:v>
                </c:pt>
                <c:pt idx="11">
                  <c:v>82811061.53109999</c:v>
                </c:pt>
                <c:pt idx="12">
                  <c:v>91723645.731600001</c:v>
                </c:pt>
              </c:numCache>
            </c:numRef>
          </c:val>
          <c:extLst>
            <c:ext xmlns:c16="http://schemas.microsoft.com/office/drawing/2014/chart" uri="{C3380CC4-5D6E-409C-BE32-E72D297353CC}">
              <c16:uniqueId val="{00000002-D28D-407D-9AF2-4CE3F586DAC4}"/>
            </c:ext>
          </c:extLst>
        </c:ser>
        <c:dLbls>
          <c:showLegendKey val="0"/>
          <c:showVal val="0"/>
          <c:showCatName val="0"/>
          <c:showSerName val="0"/>
          <c:showPercent val="0"/>
          <c:showBubbleSize val="0"/>
        </c:dLbls>
        <c:axId val="482900768"/>
        <c:axId val="482901096"/>
      </c:areaChart>
      <c:catAx>
        <c:axId val="48290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crossAx val="482901096"/>
        <c:crosses val="autoZero"/>
        <c:auto val="1"/>
        <c:lblAlgn val="ctr"/>
        <c:lblOffset val="100"/>
        <c:noMultiLvlLbl val="0"/>
      </c:catAx>
      <c:valAx>
        <c:axId val="482901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829007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Indexerad utveckling av ekonomisk aktivitet (omsättning) i olika delar av näringslivet samt av befolkningen</a:t>
            </a:r>
          </a:p>
          <a:p>
            <a:pPr>
              <a:defRPr sz="1800"/>
            </a:pPr>
            <a:r>
              <a:rPr lang="sv-FI" sz="1800"/>
              <a:t>2008=100</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lineChart>
        <c:grouping val="standard"/>
        <c:varyColors val="0"/>
        <c:ser>
          <c:idx val="0"/>
          <c:order val="0"/>
          <c:tx>
            <c:strRef>
              <c:f>'Grafer ABn'!$A$180</c:f>
              <c:strCache>
                <c:ptCount val="1"/>
                <c:pt idx="0">
                  <c:v>Befolkning</c:v>
                </c:pt>
              </c:strCache>
            </c:strRef>
          </c:tx>
          <c:spPr>
            <a:ln w="31750" cap="rnd">
              <a:solidFill>
                <a:schemeClr val="bg1">
                  <a:lumMod val="85000"/>
                </a:schemeClr>
              </a:solidFill>
              <a:round/>
            </a:ln>
            <a:effectLst/>
          </c:spPr>
          <c:marker>
            <c:symbol val="none"/>
          </c:marker>
          <c:cat>
            <c:numRef>
              <c:f>'Grafer ABn'!$B$179:$P$179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'Grafer ABn'!$B$180:$P$180</c:f>
              <c:numCache>
                <c:formatCode>0</c:formatCode>
                <c:ptCount val="15"/>
                <c:pt idx="0" formatCode="General">
                  <c:v>100</c:v>
                </c:pt>
                <c:pt idx="1">
                  <c:v>102.14141859147838</c:v>
                </c:pt>
                <c:pt idx="2">
                  <c:v>103.73371514884511</c:v>
                </c:pt>
                <c:pt idx="3">
                  <c:v>104.89489583988923</c:v>
                </c:pt>
                <c:pt idx="4">
                  <c:v>106.27110999223781</c:v>
                </c:pt>
                <c:pt idx="5">
                  <c:v>107.62110055174439</c:v>
                </c:pt>
                <c:pt idx="6">
                  <c:v>108.75553317808966</c:v>
                </c:pt>
                <c:pt idx="7">
                  <c:v>110.20517339039586</c:v>
                </c:pt>
                <c:pt idx="8">
                  <c:v>112.53015713176831</c:v>
                </c:pt>
                <c:pt idx="9">
                  <c:v>115.33870392514739</c:v>
                </c:pt>
                <c:pt idx="10">
                  <c:v>118.09218117355822</c:v>
                </c:pt>
                <c:pt idx="11">
                  <c:v>121.03079698743366</c:v>
                </c:pt>
                <c:pt idx="12">
                  <c:v>122.64197453164662</c:v>
                </c:pt>
                <c:pt idx="13">
                  <c:v>124.61241529779512</c:v>
                </c:pt>
                <c:pt idx="14">
                  <c:v>126.99561541527682</c:v>
                </c:pt>
              </c:numCache>
            </c:numRef>
          </c:val>
          <c:smooth val="0"/>
          <c:extLst>
            <c:ext xmlns:c16="http://schemas.microsoft.com/office/drawing/2014/chart" uri="{C3380CC4-5D6E-409C-BE32-E72D297353CC}">
              <c16:uniqueId val="{00000000-F2AD-4175-8209-920981FFBCAE}"/>
            </c:ext>
          </c:extLst>
        </c:ser>
        <c:ser>
          <c:idx val="1"/>
          <c:order val="1"/>
          <c:tx>
            <c:strRef>
              <c:f>'Grafer ABn'!$A$181</c:f>
              <c:strCache>
                <c:ptCount val="1"/>
                <c:pt idx="0">
                  <c:v>Exportindustri</c:v>
                </c:pt>
              </c:strCache>
            </c:strRef>
          </c:tx>
          <c:spPr>
            <a:ln w="31750" cap="rnd">
              <a:solidFill>
                <a:schemeClr val="accent2"/>
              </a:solidFill>
              <a:round/>
            </a:ln>
            <a:effectLst/>
          </c:spPr>
          <c:marker>
            <c:symbol val="none"/>
          </c:marker>
          <c:cat>
            <c:numRef>
              <c:f>'Grafer ABn'!$B$179:$P$179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'Grafer ABn'!$B$181:$P$181</c:f>
              <c:numCache>
                <c:formatCode>0</c:formatCode>
                <c:ptCount val="15"/>
                <c:pt idx="0" formatCode="General">
                  <c:v>100</c:v>
                </c:pt>
                <c:pt idx="1">
                  <c:v>109.26169172636968</c:v>
                </c:pt>
                <c:pt idx="2">
                  <c:v>106.25173918924804</c:v>
                </c:pt>
                <c:pt idx="3">
                  <c:v>106.25966262572175</c:v>
                </c:pt>
                <c:pt idx="4">
                  <c:v>118.66757302768947</c:v>
                </c:pt>
                <c:pt idx="5">
                  <c:v>114.16083848304437</c:v>
                </c:pt>
                <c:pt idx="6">
                  <c:v>123.329033927702</c:v>
                </c:pt>
                <c:pt idx="7">
                  <c:v>139.69153668255899</c:v>
                </c:pt>
                <c:pt idx="8">
                  <c:v>158.04788924376973</c:v>
                </c:pt>
                <c:pt idx="9">
                  <c:v>159.6858453848395</c:v>
                </c:pt>
                <c:pt idx="10">
                  <c:v>181.93342560172053</c:v>
                </c:pt>
                <c:pt idx="11">
                  <c:v>196.33788822458936</c:v>
                </c:pt>
                <c:pt idx="12">
                  <c:v>193.63842346354525</c:v>
                </c:pt>
                <c:pt idx="13">
                  <c:v>241.0524066282982</c:v>
                </c:pt>
                <c:pt idx="14">
                  <c:v>282.64212448301089</c:v>
                </c:pt>
              </c:numCache>
            </c:numRef>
          </c:val>
          <c:smooth val="0"/>
          <c:extLst>
            <c:ext xmlns:c16="http://schemas.microsoft.com/office/drawing/2014/chart" uri="{C3380CC4-5D6E-409C-BE32-E72D297353CC}">
              <c16:uniqueId val="{00000001-F2AD-4175-8209-920981FFBCAE}"/>
            </c:ext>
          </c:extLst>
        </c:ser>
        <c:ser>
          <c:idx val="2"/>
          <c:order val="2"/>
          <c:tx>
            <c:strRef>
              <c:f>'Grafer ABn'!$A$182</c:f>
              <c:strCache>
                <c:ptCount val="1"/>
                <c:pt idx="0">
                  <c:v>Affärstjänster</c:v>
                </c:pt>
              </c:strCache>
            </c:strRef>
          </c:tx>
          <c:spPr>
            <a:ln w="31750" cap="rnd">
              <a:solidFill>
                <a:schemeClr val="accent3"/>
              </a:solidFill>
              <a:round/>
            </a:ln>
            <a:effectLst/>
          </c:spPr>
          <c:marker>
            <c:symbol val="none"/>
          </c:marker>
          <c:cat>
            <c:numRef>
              <c:f>'Grafer ABn'!$B$179:$P$179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'Grafer ABn'!$B$182:$P$182</c:f>
              <c:numCache>
                <c:formatCode>0</c:formatCode>
                <c:ptCount val="15"/>
                <c:pt idx="0" formatCode="General">
                  <c:v>100</c:v>
                </c:pt>
                <c:pt idx="1">
                  <c:v>94.136117901141176</c:v>
                </c:pt>
                <c:pt idx="2">
                  <c:v>99.958839855801685</c:v>
                </c:pt>
                <c:pt idx="3">
                  <c:v>104.45280707544732</c:v>
                </c:pt>
                <c:pt idx="4">
                  <c:v>105.27784433816203</c:v>
                </c:pt>
                <c:pt idx="5">
                  <c:v>103.35543715385127</c:v>
                </c:pt>
                <c:pt idx="6">
                  <c:v>109.16202204954332</c:v>
                </c:pt>
                <c:pt idx="7">
                  <c:v>122.40760613615743</c:v>
                </c:pt>
                <c:pt idx="8">
                  <c:v>154.69031087879824</c:v>
                </c:pt>
                <c:pt idx="9">
                  <c:v>160.92942186795079</c:v>
                </c:pt>
                <c:pt idx="10">
                  <c:v>176.03903024282275</c:v>
                </c:pt>
                <c:pt idx="11">
                  <c:v>187.30423503272965</c:v>
                </c:pt>
                <c:pt idx="12">
                  <c:v>194.03186269198042</c:v>
                </c:pt>
                <c:pt idx="13">
                  <c:v>234.37177954490832</c:v>
                </c:pt>
                <c:pt idx="14">
                  <c:v>260.68303704521003</c:v>
                </c:pt>
              </c:numCache>
            </c:numRef>
          </c:val>
          <c:smooth val="0"/>
          <c:extLst>
            <c:ext xmlns:c16="http://schemas.microsoft.com/office/drawing/2014/chart" uri="{C3380CC4-5D6E-409C-BE32-E72D297353CC}">
              <c16:uniqueId val="{00000002-F2AD-4175-8209-920981FFBCAE}"/>
            </c:ext>
          </c:extLst>
        </c:ser>
        <c:ser>
          <c:idx val="3"/>
          <c:order val="3"/>
          <c:tx>
            <c:strRef>
              <c:f>'Grafer ABn'!$A$183</c:f>
              <c:strCache>
                <c:ptCount val="1"/>
                <c:pt idx="0">
                  <c:v>Vardagliga verksamheter</c:v>
                </c:pt>
              </c:strCache>
            </c:strRef>
          </c:tx>
          <c:spPr>
            <a:ln w="31750" cap="rnd">
              <a:solidFill>
                <a:schemeClr val="accent4"/>
              </a:solidFill>
              <a:round/>
            </a:ln>
            <a:effectLst/>
          </c:spPr>
          <c:marker>
            <c:symbol val="none"/>
          </c:marker>
          <c:cat>
            <c:numRef>
              <c:f>'Grafer ABn'!$B$179:$P$179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'Grafer ABn'!$B$183:$P$183</c:f>
              <c:numCache>
                <c:formatCode>0</c:formatCode>
                <c:ptCount val="15"/>
                <c:pt idx="0" formatCode="General">
                  <c:v>100</c:v>
                </c:pt>
                <c:pt idx="1">
                  <c:v>94.941272809450865</c:v>
                </c:pt>
                <c:pt idx="2">
                  <c:v>104.93824222482408</c:v>
                </c:pt>
                <c:pt idx="3">
                  <c:v>114.78075402699308</c:v>
                </c:pt>
                <c:pt idx="4">
                  <c:v>117.72772890069156</c:v>
                </c:pt>
                <c:pt idx="5">
                  <c:v>124.57447145703009</c:v>
                </c:pt>
                <c:pt idx="6">
                  <c:v>126.38886163870178</c:v>
                </c:pt>
                <c:pt idx="7">
                  <c:v>134.24364880372337</c:v>
                </c:pt>
                <c:pt idx="8">
                  <c:v>143.18935529282984</c:v>
                </c:pt>
                <c:pt idx="9">
                  <c:v>147.8902840161665</c:v>
                </c:pt>
                <c:pt idx="10">
                  <c:v>159.88912182495645</c:v>
                </c:pt>
                <c:pt idx="11">
                  <c:v>162.73895238311161</c:v>
                </c:pt>
                <c:pt idx="12">
                  <c:v>169.36891252744545</c:v>
                </c:pt>
                <c:pt idx="13">
                  <c:v>177.16369587413379</c:v>
                </c:pt>
                <c:pt idx="14">
                  <c:v>194.66742344872614</c:v>
                </c:pt>
              </c:numCache>
            </c:numRef>
          </c:val>
          <c:smooth val="0"/>
          <c:extLst>
            <c:ext xmlns:c16="http://schemas.microsoft.com/office/drawing/2014/chart" uri="{C3380CC4-5D6E-409C-BE32-E72D297353CC}">
              <c16:uniqueId val="{00000003-F2AD-4175-8209-920981FFBCAE}"/>
            </c:ext>
          </c:extLst>
        </c:ser>
        <c:dLbls>
          <c:showLegendKey val="0"/>
          <c:showVal val="0"/>
          <c:showCatName val="0"/>
          <c:showSerName val="0"/>
          <c:showPercent val="0"/>
          <c:showBubbleSize val="0"/>
        </c:dLbls>
        <c:smooth val="0"/>
        <c:axId val="1453336175"/>
        <c:axId val="1561000111"/>
      </c:lineChart>
      <c:catAx>
        <c:axId val="1453336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561000111"/>
        <c:crosses val="autoZero"/>
        <c:auto val="1"/>
        <c:lblAlgn val="ctr"/>
        <c:lblOffset val="100"/>
        <c:noMultiLvlLbl val="0"/>
      </c:catAx>
      <c:valAx>
        <c:axId val="1561000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453336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en-US" sz="1800"/>
              <a:t>Korrelation exportindustri vs. affärstjänster</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0.16188842688258673"/>
          <c:y val="0.20773283961822755"/>
          <c:w val="0.79477221703471734"/>
          <c:h val="0.62448769360211887"/>
        </c:manualLayout>
      </c:layout>
      <c:scatterChart>
        <c:scatterStyle val="lineMarker"/>
        <c:varyColors val="0"/>
        <c:ser>
          <c:idx val="0"/>
          <c:order val="0"/>
          <c:tx>
            <c:strRef>
              <c:f>'Grafer ABn'!$A$182</c:f>
              <c:strCache>
                <c:ptCount val="1"/>
                <c:pt idx="0">
                  <c:v>Affärstjänster</c:v>
                </c:pt>
              </c:strCache>
            </c:strRef>
          </c:tx>
          <c:spPr>
            <a:ln w="19050" cap="rnd">
              <a:noFill/>
              <a:round/>
            </a:ln>
            <a:effectLst/>
          </c:spPr>
          <c:marker>
            <c:symbol val="circle"/>
            <c:size val="5"/>
            <c:spPr>
              <a:solidFill>
                <a:schemeClr val="bg1"/>
              </a:solidFill>
              <a:ln w="9525">
                <a:solidFill>
                  <a:schemeClr val="bg1"/>
                </a:solidFill>
              </a:ln>
              <a:effectLst/>
            </c:spPr>
          </c:marker>
          <c:trendline>
            <c:spPr>
              <a:ln w="19050" cap="rnd">
                <a:solidFill>
                  <a:schemeClr val="bg1"/>
                </a:solidFill>
                <a:prstDash val="sysDot"/>
              </a:ln>
              <a:effectLst/>
            </c:spPr>
            <c:trendlineType val="linear"/>
            <c:dispRSqr val="1"/>
            <c:dispEq val="1"/>
            <c:trendlineLbl>
              <c:layout>
                <c:manualLayout>
                  <c:x val="-2.7551971495316078E-2"/>
                  <c:y val="-1.9217137590287414E-3"/>
                </c:manualLayout>
              </c:layout>
              <c:numFmt formatCode="General"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trendlineLbl>
          </c:trendline>
          <c:xVal>
            <c:numRef>
              <c:f>'Grafer ABn'!$B$181:$P$181</c:f>
              <c:numCache>
                <c:formatCode>0</c:formatCode>
                <c:ptCount val="15"/>
                <c:pt idx="0" formatCode="General">
                  <c:v>100</c:v>
                </c:pt>
                <c:pt idx="1">
                  <c:v>109.26169172636968</c:v>
                </c:pt>
                <c:pt idx="2">
                  <c:v>106.25173918924804</c:v>
                </c:pt>
                <c:pt idx="3">
                  <c:v>106.25966262572175</c:v>
                </c:pt>
                <c:pt idx="4">
                  <c:v>118.66757302768947</c:v>
                </c:pt>
                <c:pt idx="5">
                  <c:v>114.16083848304437</c:v>
                </c:pt>
                <c:pt idx="6">
                  <c:v>123.329033927702</c:v>
                </c:pt>
                <c:pt idx="7">
                  <c:v>139.69153668255899</c:v>
                </c:pt>
                <c:pt idx="8">
                  <c:v>158.04788924376973</c:v>
                </c:pt>
                <c:pt idx="9">
                  <c:v>159.6858453848395</c:v>
                </c:pt>
                <c:pt idx="10">
                  <c:v>181.93342560172053</c:v>
                </c:pt>
                <c:pt idx="11">
                  <c:v>196.33788822458936</c:v>
                </c:pt>
                <c:pt idx="12">
                  <c:v>193.63842346354525</c:v>
                </c:pt>
                <c:pt idx="13">
                  <c:v>241.0524066282982</c:v>
                </c:pt>
                <c:pt idx="14">
                  <c:v>282.64212448301089</c:v>
                </c:pt>
              </c:numCache>
            </c:numRef>
          </c:xVal>
          <c:yVal>
            <c:numRef>
              <c:f>'Grafer ABn'!$B$182:$P$182</c:f>
              <c:numCache>
                <c:formatCode>0</c:formatCode>
                <c:ptCount val="15"/>
                <c:pt idx="0" formatCode="General">
                  <c:v>100</c:v>
                </c:pt>
                <c:pt idx="1">
                  <c:v>94.136117901141176</c:v>
                </c:pt>
                <c:pt idx="2">
                  <c:v>99.958839855801685</c:v>
                </c:pt>
                <c:pt idx="3">
                  <c:v>104.45280707544732</c:v>
                </c:pt>
                <c:pt idx="4">
                  <c:v>105.27784433816203</c:v>
                </c:pt>
                <c:pt idx="5">
                  <c:v>103.35543715385127</c:v>
                </c:pt>
                <c:pt idx="6">
                  <c:v>109.16202204954332</c:v>
                </c:pt>
                <c:pt idx="7">
                  <c:v>122.40760613615743</c:v>
                </c:pt>
                <c:pt idx="8">
                  <c:v>154.69031087879824</c:v>
                </c:pt>
                <c:pt idx="9">
                  <c:v>160.92942186795079</c:v>
                </c:pt>
                <c:pt idx="10">
                  <c:v>176.03903024282275</c:v>
                </c:pt>
                <c:pt idx="11">
                  <c:v>187.30423503272965</c:v>
                </c:pt>
                <c:pt idx="12">
                  <c:v>194.03186269198042</c:v>
                </c:pt>
                <c:pt idx="13">
                  <c:v>234.37177954490832</c:v>
                </c:pt>
                <c:pt idx="14">
                  <c:v>260.68303704521003</c:v>
                </c:pt>
              </c:numCache>
            </c:numRef>
          </c:yVal>
          <c:smooth val="0"/>
          <c:extLst>
            <c:ext xmlns:c16="http://schemas.microsoft.com/office/drawing/2014/chart" uri="{C3380CC4-5D6E-409C-BE32-E72D297353CC}">
              <c16:uniqueId val="{00000001-18E3-4EF7-9EEB-6C44C26A96AC}"/>
            </c:ext>
          </c:extLst>
        </c:ser>
        <c:dLbls>
          <c:showLegendKey val="0"/>
          <c:showVal val="0"/>
          <c:showCatName val="0"/>
          <c:showSerName val="0"/>
          <c:showPercent val="0"/>
          <c:showBubbleSize val="0"/>
        </c:dLbls>
        <c:axId val="1597253823"/>
        <c:axId val="1467422463"/>
      </c:scatterChart>
      <c:valAx>
        <c:axId val="1597253823"/>
        <c:scaling>
          <c:orientation val="minMax"/>
          <c:min val="7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Exportindustri, indexerad utveckling</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crossAx val="1467422463"/>
        <c:crosses val="autoZero"/>
        <c:crossBetween val="midCat"/>
      </c:valAx>
      <c:valAx>
        <c:axId val="1467422463"/>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Affärstjänster, indexerad utveckling</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crossAx val="15972538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Korrelation folkmängd vs. vardagliga verksamheter</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scatterChart>
        <c:scatterStyle val="lineMarker"/>
        <c:varyColors val="0"/>
        <c:ser>
          <c:idx val="0"/>
          <c:order val="0"/>
          <c:tx>
            <c:strRef>
              <c:f>'Grafer ABn'!$A$183</c:f>
              <c:strCache>
                <c:ptCount val="1"/>
                <c:pt idx="0">
                  <c:v>Vardagliga verksamheter</c:v>
                </c:pt>
              </c:strCache>
            </c:strRef>
          </c:tx>
          <c:spPr>
            <a:ln w="19050" cap="rnd">
              <a:noFill/>
              <a:round/>
            </a:ln>
            <a:effectLst/>
          </c:spPr>
          <c:marker>
            <c:symbol val="circle"/>
            <c:size val="5"/>
            <c:spPr>
              <a:solidFill>
                <a:schemeClr val="bg1"/>
              </a:solidFill>
              <a:ln w="9525">
                <a:solidFill>
                  <a:schemeClr val="bg1"/>
                </a:solidFill>
              </a:ln>
              <a:effectLst/>
            </c:spPr>
          </c:marker>
          <c:trendline>
            <c:spPr>
              <a:ln w="19050" cap="rnd">
                <a:solidFill>
                  <a:schemeClr val="bg1"/>
                </a:solidFill>
                <a:prstDash val="sysDot"/>
              </a:ln>
              <a:effectLst/>
            </c:spPr>
            <c:trendlineType val="linear"/>
            <c:dispRSqr val="1"/>
            <c:dispEq val="1"/>
            <c:trendlineLbl>
              <c:layout>
                <c:manualLayout>
                  <c:x val="-0.10659489087310993"/>
                  <c:y val="5.8740785513049674E-3"/>
                </c:manualLayout>
              </c:layout>
              <c:numFmt formatCode="General"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trendlineLbl>
          </c:trendline>
          <c:xVal>
            <c:numRef>
              <c:f>'Grafer ABn'!$B$180:$P$180</c:f>
              <c:numCache>
                <c:formatCode>0</c:formatCode>
                <c:ptCount val="15"/>
                <c:pt idx="0" formatCode="General">
                  <c:v>100</c:v>
                </c:pt>
                <c:pt idx="1">
                  <c:v>102.14141859147838</c:v>
                </c:pt>
                <c:pt idx="2">
                  <c:v>103.73371514884511</c:v>
                </c:pt>
                <c:pt idx="3">
                  <c:v>104.89489583988923</c:v>
                </c:pt>
                <c:pt idx="4">
                  <c:v>106.27110999223781</c:v>
                </c:pt>
                <c:pt idx="5">
                  <c:v>107.62110055174439</c:v>
                </c:pt>
                <c:pt idx="6">
                  <c:v>108.75553317808966</c:v>
                </c:pt>
                <c:pt idx="7">
                  <c:v>110.20517339039586</c:v>
                </c:pt>
                <c:pt idx="8">
                  <c:v>112.53015713176831</c:v>
                </c:pt>
                <c:pt idx="9">
                  <c:v>115.33870392514739</c:v>
                </c:pt>
                <c:pt idx="10">
                  <c:v>118.09218117355822</c:v>
                </c:pt>
                <c:pt idx="11">
                  <c:v>121.03079698743366</c:v>
                </c:pt>
                <c:pt idx="12">
                  <c:v>122.64197453164662</c:v>
                </c:pt>
                <c:pt idx="13">
                  <c:v>124.61241529779512</c:v>
                </c:pt>
                <c:pt idx="14">
                  <c:v>126.99561541527682</c:v>
                </c:pt>
              </c:numCache>
            </c:numRef>
          </c:xVal>
          <c:yVal>
            <c:numRef>
              <c:f>'Grafer ABn'!$B$183:$P$183</c:f>
              <c:numCache>
                <c:formatCode>0</c:formatCode>
                <c:ptCount val="15"/>
                <c:pt idx="0" formatCode="General">
                  <c:v>100</c:v>
                </c:pt>
                <c:pt idx="1">
                  <c:v>94.941272809450865</c:v>
                </c:pt>
                <c:pt idx="2">
                  <c:v>104.93824222482408</c:v>
                </c:pt>
                <c:pt idx="3">
                  <c:v>114.78075402699308</c:v>
                </c:pt>
                <c:pt idx="4">
                  <c:v>117.72772890069156</c:v>
                </c:pt>
                <c:pt idx="5">
                  <c:v>124.57447145703009</c:v>
                </c:pt>
                <c:pt idx="6">
                  <c:v>126.38886163870178</c:v>
                </c:pt>
                <c:pt idx="7">
                  <c:v>134.24364880372337</c:v>
                </c:pt>
                <c:pt idx="8">
                  <c:v>143.18935529282984</c:v>
                </c:pt>
                <c:pt idx="9">
                  <c:v>147.8902840161665</c:v>
                </c:pt>
                <c:pt idx="10">
                  <c:v>159.88912182495645</c:v>
                </c:pt>
                <c:pt idx="11">
                  <c:v>162.73895238311161</c:v>
                </c:pt>
                <c:pt idx="12">
                  <c:v>169.36891252744545</c:v>
                </c:pt>
                <c:pt idx="13">
                  <c:v>177.16369587413379</c:v>
                </c:pt>
                <c:pt idx="14">
                  <c:v>194.66742344872614</c:v>
                </c:pt>
              </c:numCache>
            </c:numRef>
          </c:yVal>
          <c:smooth val="0"/>
          <c:extLst>
            <c:ext xmlns:c16="http://schemas.microsoft.com/office/drawing/2014/chart" uri="{C3380CC4-5D6E-409C-BE32-E72D297353CC}">
              <c16:uniqueId val="{00000001-5107-47AA-8706-89BD00E0BA49}"/>
            </c:ext>
          </c:extLst>
        </c:ser>
        <c:dLbls>
          <c:showLegendKey val="0"/>
          <c:showVal val="0"/>
          <c:showCatName val="0"/>
          <c:showSerName val="0"/>
          <c:showPercent val="0"/>
          <c:showBubbleSize val="0"/>
        </c:dLbls>
        <c:axId val="1665336991"/>
        <c:axId val="1093685967"/>
      </c:scatterChart>
      <c:valAx>
        <c:axId val="1665336991"/>
        <c:scaling>
          <c:orientation val="minMax"/>
          <c:min val="9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Folkmängd, indexerad utveckling</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crossAx val="1093685967"/>
        <c:crosses val="autoZero"/>
        <c:crossBetween val="midCat"/>
      </c:valAx>
      <c:valAx>
        <c:axId val="1093685967"/>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Vardagliga verksam,heter, indexerad utveckling</a:t>
                </a:r>
              </a:p>
            </c:rich>
          </c:tx>
          <c:layout>
            <c:manualLayout>
              <c:xMode val="edge"/>
              <c:yMode val="edge"/>
              <c:x val="1.0702742493490394E-2"/>
              <c:y val="0.1407891275580179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crossAx val="166533699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r>
              <a:rPr lang="sv-FI" sz="2000"/>
              <a:t>Bokslut 2022</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endParaRPr lang="sv-SE"/>
        </a:p>
      </c:txPr>
    </c:title>
    <c:autoTitleDeleted val="0"/>
    <c:plotArea>
      <c:layout/>
      <c:barChart>
        <c:barDir val="bar"/>
        <c:grouping val="percentStacked"/>
        <c:varyColors val="0"/>
        <c:ser>
          <c:idx val="0"/>
          <c:order val="0"/>
          <c:tx>
            <c:strRef>
              <c:f>'Grafer ABn'!$A$100</c:f>
              <c:strCache>
                <c:ptCount val="1"/>
                <c:pt idx="0">
                  <c:v>Exportindustri</c:v>
                </c:pt>
              </c:strCache>
            </c:strRef>
          </c:tx>
          <c:spPr>
            <a:solidFill>
              <a:srgbClr val="199CD9"/>
            </a:solidFill>
            <a:ln>
              <a:noFill/>
            </a:ln>
            <a:effectLst/>
          </c:spPr>
          <c:invertIfNegative val="0"/>
          <c:cat>
            <c:strRef>
              <c:f>'Grafer ABn'!$B$99:$E$99</c:f>
              <c:strCache>
                <c:ptCount val="4"/>
                <c:pt idx="0">
                  <c:v>Företag</c:v>
                </c:pt>
                <c:pt idx="1">
                  <c:v>Anställda</c:v>
                </c:pt>
                <c:pt idx="2">
                  <c:v>Omsättning</c:v>
                </c:pt>
                <c:pt idx="3">
                  <c:v>Löner</c:v>
                </c:pt>
              </c:strCache>
            </c:strRef>
          </c:cat>
          <c:val>
            <c:numRef>
              <c:f>'Grafer ABn'!$B$100:$E$100</c:f>
              <c:numCache>
                <c:formatCode>#,##0</c:formatCode>
                <c:ptCount val="4"/>
                <c:pt idx="0" formatCode="0">
                  <c:v>850</c:v>
                </c:pt>
                <c:pt idx="1">
                  <c:v>8272</c:v>
                </c:pt>
                <c:pt idx="2">
                  <c:v>49523773.415199995</c:v>
                </c:pt>
                <c:pt idx="3" formatCode="General">
                  <c:v>7035016.4900000021</c:v>
                </c:pt>
              </c:numCache>
            </c:numRef>
          </c:val>
          <c:extLst>
            <c:ext xmlns:c16="http://schemas.microsoft.com/office/drawing/2014/chart" uri="{C3380CC4-5D6E-409C-BE32-E72D297353CC}">
              <c16:uniqueId val="{00000000-FF6E-42B5-9A08-E04035B23DAC}"/>
            </c:ext>
          </c:extLst>
        </c:ser>
        <c:ser>
          <c:idx val="1"/>
          <c:order val="1"/>
          <c:tx>
            <c:strRef>
              <c:f>'Grafer ABn'!$A$101</c:f>
              <c:strCache>
                <c:ptCount val="1"/>
                <c:pt idx="0">
                  <c:v>Affärstjänster</c:v>
                </c:pt>
              </c:strCache>
            </c:strRef>
          </c:tx>
          <c:spPr>
            <a:solidFill>
              <a:schemeClr val="accent3"/>
            </a:solidFill>
            <a:ln>
              <a:noFill/>
            </a:ln>
            <a:effectLst/>
          </c:spPr>
          <c:invertIfNegative val="0"/>
          <c:cat>
            <c:strRef>
              <c:f>'Grafer ABn'!$B$99:$E$99</c:f>
              <c:strCache>
                <c:ptCount val="4"/>
                <c:pt idx="0">
                  <c:v>Företag</c:v>
                </c:pt>
                <c:pt idx="1">
                  <c:v>Anställda</c:v>
                </c:pt>
                <c:pt idx="2">
                  <c:v>Omsättning</c:v>
                </c:pt>
                <c:pt idx="3">
                  <c:v>Löner</c:v>
                </c:pt>
              </c:strCache>
            </c:strRef>
          </c:cat>
          <c:val>
            <c:numRef>
              <c:f>'Grafer ABn'!$B$101:$E$101</c:f>
              <c:numCache>
                <c:formatCode>#,##0</c:formatCode>
                <c:ptCount val="4"/>
                <c:pt idx="0" formatCode="0">
                  <c:v>5877</c:v>
                </c:pt>
                <c:pt idx="1">
                  <c:v>16949</c:v>
                </c:pt>
                <c:pt idx="2">
                  <c:v>61597094.280400008</c:v>
                </c:pt>
                <c:pt idx="3" formatCode="General">
                  <c:v>13386996.57799999</c:v>
                </c:pt>
              </c:numCache>
            </c:numRef>
          </c:val>
          <c:extLst>
            <c:ext xmlns:c16="http://schemas.microsoft.com/office/drawing/2014/chart" uri="{C3380CC4-5D6E-409C-BE32-E72D297353CC}">
              <c16:uniqueId val="{00000001-FF6E-42B5-9A08-E04035B23DAC}"/>
            </c:ext>
          </c:extLst>
        </c:ser>
        <c:ser>
          <c:idx val="2"/>
          <c:order val="2"/>
          <c:tx>
            <c:strRef>
              <c:f>'Grafer ABn'!$A$102</c:f>
              <c:strCache>
                <c:ptCount val="1"/>
                <c:pt idx="0">
                  <c:v>Vardagliga verksamheter</c:v>
                </c:pt>
              </c:strCache>
            </c:strRef>
          </c:tx>
          <c:spPr>
            <a:solidFill>
              <a:schemeClr val="accent4"/>
            </a:solidFill>
            <a:ln>
              <a:noFill/>
            </a:ln>
            <a:effectLst/>
          </c:spPr>
          <c:invertIfNegative val="0"/>
          <c:cat>
            <c:strRef>
              <c:f>'Grafer ABn'!$B$99:$E$99</c:f>
              <c:strCache>
                <c:ptCount val="4"/>
                <c:pt idx="0">
                  <c:v>Företag</c:v>
                </c:pt>
                <c:pt idx="1">
                  <c:v>Anställda</c:v>
                </c:pt>
                <c:pt idx="2">
                  <c:v>Omsättning</c:v>
                </c:pt>
                <c:pt idx="3">
                  <c:v>Löner</c:v>
                </c:pt>
              </c:strCache>
            </c:strRef>
          </c:cat>
          <c:val>
            <c:numRef>
              <c:f>'Grafer ABn'!$B$102:$E$102</c:f>
              <c:numCache>
                <c:formatCode>General</c:formatCode>
                <c:ptCount val="4"/>
                <c:pt idx="0" formatCode="0">
                  <c:v>7038</c:v>
                </c:pt>
                <c:pt idx="1">
                  <c:v>29337</c:v>
                </c:pt>
                <c:pt idx="2">
                  <c:v>91723645.731600001</c:v>
                </c:pt>
                <c:pt idx="3">
                  <c:v>17008252.829600003</c:v>
                </c:pt>
              </c:numCache>
            </c:numRef>
          </c:val>
          <c:extLst>
            <c:ext xmlns:c16="http://schemas.microsoft.com/office/drawing/2014/chart" uri="{C3380CC4-5D6E-409C-BE32-E72D297353CC}">
              <c16:uniqueId val="{00000002-FF6E-42B5-9A08-E04035B23DAC}"/>
            </c:ext>
          </c:extLst>
        </c:ser>
        <c:dLbls>
          <c:showLegendKey val="0"/>
          <c:showVal val="0"/>
          <c:showCatName val="0"/>
          <c:showSerName val="0"/>
          <c:showPercent val="0"/>
          <c:showBubbleSize val="0"/>
        </c:dLbls>
        <c:gapWidth val="150"/>
        <c:overlap val="100"/>
        <c:axId val="626885560"/>
        <c:axId val="626887200"/>
      </c:barChart>
      <c:catAx>
        <c:axId val="626885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626887200"/>
        <c:crosses val="autoZero"/>
        <c:auto val="1"/>
        <c:lblAlgn val="ctr"/>
        <c:lblOffset val="100"/>
        <c:noMultiLvlLbl val="0"/>
      </c:catAx>
      <c:valAx>
        <c:axId val="6268872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626885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r>
              <a:rPr lang="sv-FI" sz="2000"/>
              <a:t>Tillväxt 2010-2022</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endParaRPr lang="sv-SE"/>
        </a:p>
      </c:txPr>
    </c:title>
    <c:autoTitleDeleted val="0"/>
    <c:plotArea>
      <c:layout/>
      <c:barChart>
        <c:barDir val="bar"/>
        <c:grouping val="percentStacked"/>
        <c:varyColors val="0"/>
        <c:ser>
          <c:idx val="0"/>
          <c:order val="0"/>
          <c:tx>
            <c:strRef>
              <c:f>'Grafer ABn'!$A$106</c:f>
              <c:strCache>
                <c:ptCount val="1"/>
                <c:pt idx="0">
                  <c:v>Exportindustri</c:v>
                </c:pt>
              </c:strCache>
            </c:strRef>
          </c:tx>
          <c:spPr>
            <a:solidFill>
              <a:srgbClr val="199CD9"/>
            </a:solidFill>
            <a:ln>
              <a:noFill/>
            </a:ln>
            <a:effectLst/>
          </c:spPr>
          <c:invertIfNegative val="0"/>
          <c:cat>
            <c:strRef>
              <c:f>'Grafer ABn'!$B$105:$E$105</c:f>
              <c:strCache>
                <c:ptCount val="4"/>
                <c:pt idx="0">
                  <c:v>Företag</c:v>
                </c:pt>
                <c:pt idx="1">
                  <c:v>Anställda</c:v>
                </c:pt>
                <c:pt idx="2">
                  <c:v>Omsättning</c:v>
                </c:pt>
                <c:pt idx="3">
                  <c:v>Löner</c:v>
                </c:pt>
              </c:strCache>
            </c:strRef>
          </c:cat>
          <c:val>
            <c:numRef>
              <c:f>'Grafer ABn'!$B$106:$E$106</c:f>
              <c:numCache>
                <c:formatCode>#,##0</c:formatCode>
                <c:ptCount val="4"/>
                <c:pt idx="0" formatCode="0">
                  <c:v>319</c:v>
                </c:pt>
                <c:pt idx="1">
                  <c:v>1977</c:v>
                </c:pt>
                <c:pt idx="2">
                  <c:v>30467446.661699995</c:v>
                </c:pt>
                <c:pt idx="3" formatCode="General">
                  <c:v>3039919.7898000022</c:v>
                </c:pt>
              </c:numCache>
            </c:numRef>
          </c:val>
          <c:extLst>
            <c:ext xmlns:c16="http://schemas.microsoft.com/office/drawing/2014/chart" uri="{C3380CC4-5D6E-409C-BE32-E72D297353CC}">
              <c16:uniqueId val="{00000000-BCC1-4037-9A96-A3014BF9FF94}"/>
            </c:ext>
          </c:extLst>
        </c:ser>
        <c:ser>
          <c:idx val="1"/>
          <c:order val="1"/>
          <c:tx>
            <c:strRef>
              <c:f>'Grafer ABn'!$A$107</c:f>
              <c:strCache>
                <c:ptCount val="1"/>
                <c:pt idx="0">
                  <c:v>Affärstjänster</c:v>
                </c:pt>
              </c:strCache>
            </c:strRef>
          </c:tx>
          <c:spPr>
            <a:solidFill>
              <a:schemeClr val="accent3"/>
            </a:solidFill>
            <a:ln>
              <a:noFill/>
            </a:ln>
            <a:effectLst/>
          </c:spPr>
          <c:invertIfNegative val="0"/>
          <c:cat>
            <c:strRef>
              <c:f>'Grafer ABn'!$B$105:$E$105</c:f>
              <c:strCache>
                <c:ptCount val="4"/>
                <c:pt idx="0">
                  <c:v>Företag</c:v>
                </c:pt>
                <c:pt idx="1">
                  <c:v>Anställda</c:v>
                </c:pt>
                <c:pt idx="2">
                  <c:v>Omsättning</c:v>
                </c:pt>
                <c:pt idx="3">
                  <c:v>Löner</c:v>
                </c:pt>
              </c:strCache>
            </c:strRef>
          </c:cat>
          <c:val>
            <c:numRef>
              <c:f>'Grafer ABn'!$B$107:$E$107</c:f>
              <c:numCache>
                <c:formatCode>#,##0</c:formatCode>
                <c:ptCount val="4"/>
                <c:pt idx="0" formatCode="0">
                  <c:v>3060</c:v>
                </c:pt>
                <c:pt idx="1">
                  <c:v>4382</c:v>
                </c:pt>
                <c:pt idx="2">
                  <c:v>38296158.150761023</c:v>
                </c:pt>
                <c:pt idx="3" formatCode="General">
                  <c:v>6349541.1217610054</c:v>
                </c:pt>
              </c:numCache>
            </c:numRef>
          </c:val>
          <c:extLst>
            <c:ext xmlns:c16="http://schemas.microsoft.com/office/drawing/2014/chart" uri="{C3380CC4-5D6E-409C-BE32-E72D297353CC}">
              <c16:uniqueId val="{00000001-BCC1-4037-9A96-A3014BF9FF94}"/>
            </c:ext>
          </c:extLst>
        </c:ser>
        <c:ser>
          <c:idx val="2"/>
          <c:order val="2"/>
          <c:tx>
            <c:strRef>
              <c:f>'Grafer ABn'!$A$108</c:f>
              <c:strCache>
                <c:ptCount val="1"/>
                <c:pt idx="0">
                  <c:v>Vardagliga verksamheter</c:v>
                </c:pt>
              </c:strCache>
            </c:strRef>
          </c:tx>
          <c:spPr>
            <a:solidFill>
              <a:schemeClr val="accent4"/>
            </a:solidFill>
            <a:ln>
              <a:noFill/>
            </a:ln>
            <a:effectLst/>
          </c:spPr>
          <c:invertIfNegative val="0"/>
          <c:cat>
            <c:strRef>
              <c:f>'Grafer ABn'!$B$105:$E$105</c:f>
              <c:strCache>
                <c:ptCount val="4"/>
                <c:pt idx="0">
                  <c:v>Företag</c:v>
                </c:pt>
                <c:pt idx="1">
                  <c:v>Anställda</c:v>
                </c:pt>
                <c:pt idx="2">
                  <c:v>Omsättning</c:v>
                </c:pt>
                <c:pt idx="3">
                  <c:v>Löner</c:v>
                </c:pt>
              </c:strCache>
            </c:strRef>
          </c:cat>
          <c:val>
            <c:numRef>
              <c:f>'Grafer ABn'!$B$108:$E$108</c:f>
              <c:numCache>
                <c:formatCode>General</c:formatCode>
                <c:ptCount val="4"/>
                <c:pt idx="0" formatCode="0">
                  <c:v>4214</c:v>
                </c:pt>
                <c:pt idx="1">
                  <c:v>10058</c:v>
                </c:pt>
                <c:pt idx="2">
                  <c:v>47345549.272999994</c:v>
                </c:pt>
                <c:pt idx="3">
                  <c:v>13626320.450093934</c:v>
                </c:pt>
              </c:numCache>
            </c:numRef>
          </c:val>
          <c:extLst>
            <c:ext xmlns:c16="http://schemas.microsoft.com/office/drawing/2014/chart" uri="{C3380CC4-5D6E-409C-BE32-E72D297353CC}">
              <c16:uniqueId val="{00000002-BCC1-4037-9A96-A3014BF9FF94}"/>
            </c:ext>
          </c:extLst>
        </c:ser>
        <c:dLbls>
          <c:showLegendKey val="0"/>
          <c:showVal val="0"/>
          <c:showCatName val="0"/>
          <c:showSerName val="0"/>
          <c:showPercent val="0"/>
          <c:showBubbleSize val="0"/>
        </c:dLbls>
        <c:gapWidth val="150"/>
        <c:overlap val="100"/>
        <c:axId val="626857680"/>
        <c:axId val="626856040"/>
      </c:barChart>
      <c:catAx>
        <c:axId val="626857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626856040"/>
        <c:crosses val="autoZero"/>
        <c:auto val="1"/>
        <c:lblAlgn val="ctr"/>
        <c:lblOffset val="100"/>
        <c:noMultiLvlLbl val="0"/>
      </c:catAx>
      <c:valAx>
        <c:axId val="626856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626857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sz="1800" dirty="0" err="1"/>
              <a:t>Näringslivets</a:t>
            </a:r>
            <a:r>
              <a:rPr lang="en-US" sz="1800" dirty="0"/>
              <a:t> </a:t>
            </a:r>
            <a:r>
              <a:rPr lang="en-US" sz="1800" dirty="0" err="1"/>
              <a:t>tillväxt</a:t>
            </a:r>
            <a:r>
              <a:rPr lang="en-US" sz="1800" dirty="0"/>
              <a:t> 2010-2022 (</a:t>
            </a:r>
            <a:r>
              <a:rPr lang="en-US" sz="1800" dirty="0" err="1"/>
              <a:t>AB:n</a:t>
            </a:r>
            <a:r>
              <a:rPr lang="en-US" sz="1800" dirty="0"/>
              <a:t>)</a:t>
            </a:r>
            <a:endParaRPr lang="sv-FI" sz="1800" dirty="0"/>
          </a:p>
          <a:p>
            <a:pPr>
              <a:defRPr/>
            </a:pPr>
            <a:r>
              <a:rPr lang="en-US" sz="1200" dirty="0" err="1"/>
              <a:t>Storlek</a:t>
            </a:r>
            <a:r>
              <a:rPr lang="en-US" sz="1200" dirty="0"/>
              <a:t> </a:t>
            </a:r>
            <a:r>
              <a:rPr lang="en-US" sz="1200" dirty="0" err="1"/>
              <a:t>cirklar</a:t>
            </a:r>
            <a:r>
              <a:rPr lang="en-US" sz="1200" dirty="0"/>
              <a:t> </a:t>
            </a:r>
            <a:r>
              <a:rPr lang="en-US" sz="1200" dirty="0" err="1"/>
              <a:t>efter</a:t>
            </a:r>
            <a:r>
              <a:rPr lang="en-US" sz="1200" dirty="0"/>
              <a:t> </a:t>
            </a:r>
            <a:r>
              <a:rPr lang="en-US" sz="1200" dirty="0" err="1"/>
              <a:t>anställda</a:t>
            </a:r>
            <a:r>
              <a:rPr lang="en-US" sz="1200" dirty="0"/>
              <a:t> </a:t>
            </a:r>
            <a:r>
              <a:rPr lang="en-US" sz="1200" dirty="0" err="1"/>
              <a:t>år</a:t>
            </a:r>
            <a:r>
              <a:rPr lang="en-US" sz="1200" dirty="0"/>
              <a:t> 2021 för </a:t>
            </a:r>
            <a:r>
              <a:rPr lang="en-US" sz="1200" dirty="0" err="1"/>
              <a:t>branscher</a:t>
            </a:r>
            <a:r>
              <a:rPr lang="en-US" sz="1200" dirty="0"/>
              <a:t> &gt;200 </a:t>
            </a:r>
            <a:r>
              <a:rPr lang="en-US" sz="1200" dirty="0" err="1"/>
              <a:t>anställda</a:t>
            </a:r>
            <a:endParaRPr lang="sv-FI" sz="1200" dirty="0"/>
          </a:p>
          <a:p>
            <a:pPr>
              <a:defRPr/>
            </a:pPr>
            <a:r>
              <a:rPr lang="en-US" sz="1200" dirty="0"/>
              <a:t>  </a:t>
            </a:r>
            <a:r>
              <a:rPr lang="en-US" sz="1200" dirty="0" err="1"/>
              <a:t>Färger</a:t>
            </a:r>
            <a:r>
              <a:rPr lang="en-US" sz="1200" dirty="0"/>
              <a:t> </a:t>
            </a:r>
            <a:r>
              <a:rPr lang="en-US" sz="1200" dirty="0" err="1"/>
              <a:t>efter</a:t>
            </a:r>
            <a:r>
              <a:rPr lang="en-US" sz="1200" dirty="0"/>
              <a:t> </a:t>
            </a:r>
            <a:r>
              <a:rPr lang="en-US" sz="1200" dirty="0" err="1"/>
              <a:t>huvudgrupp</a:t>
            </a:r>
            <a:r>
              <a:rPr lang="en-US" sz="1200" dirty="0"/>
              <a:t>; </a:t>
            </a:r>
            <a:r>
              <a:rPr lang="en-US" sz="1200" dirty="0" err="1"/>
              <a:t>exportindustri</a:t>
            </a:r>
            <a:r>
              <a:rPr lang="en-US" sz="1200" dirty="0"/>
              <a:t> (gul), </a:t>
            </a:r>
            <a:r>
              <a:rPr lang="en-US" sz="1200" dirty="0" err="1"/>
              <a:t>affärstjänster</a:t>
            </a:r>
            <a:r>
              <a:rPr lang="en-US" sz="1200" dirty="0"/>
              <a:t> (</a:t>
            </a:r>
            <a:r>
              <a:rPr lang="en-US" sz="1200" dirty="0" err="1"/>
              <a:t>blå</a:t>
            </a:r>
            <a:r>
              <a:rPr lang="en-US" sz="1200" dirty="0"/>
              <a:t>), </a:t>
            </a:r>
            <a:r>
              <a:rPr lang="en-US" sz="1200" dirty="0" err="1"/>
              <a:t>vardagliga</a:t>
            </a:r>
            <a:r>
              <a:rPr lang="en-US" sz="1200" dirty="0"/>
              <a:t> </a:t>
            </a:r>
            <a:r>
              <a:rPr lang="en-US" sz="1200" dirty="0" err="1"/>
              <a:t>verksamheter</a:t>
            </a:r>
            <a:r>
              <a:rPr lang="en-US" sz="1200" dirty="0"/>
              <a:t> (</a:t>
            </a:r>
            <a:r>
              <a:rPr lang="en-US" sz="1200" dirty="0" err="1"/>
              <a:t>röd</a:t>
            </a:r>
            <a:endParaRPr lang="sv-FI"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bubbleChart>
        <c:varyColors val="0"/>
        <c:ser>
          <c:idx val="0"/>
          <c:order val="0"/>
          <c:tx>
            <c:strRef>
              <c:f>'Grafer ABn'!$J$26</c:f>
              <c:strCache>
                <c:ptCount val="1"/>
                <c:pt idx="0">
                  <c:v>Företag</c:v>
                </c:pt>
              </c:strCache>
            </c:strRef>
          </c:tx>
          <c:spPr>
            <a:solidFill>
              <a:schemeClr val="accent1">
                <a:alpha val="75000"/>
              </a:schemeClr>
            </a:solidFill>
            <a:ln>
              <a:noFill/>
            </a:ln>
            <a:effectLst/>
          </c:spPr>
          <c:invertIfNegative val="0"/>
          <c:dPt>
            <c:idx val="0"/>
            <c:invertIfNegative val="0"/>
            <c:bubble3D val="1"/>
            <c:spPr>
              <a:solidFill>
                <a:srgbClr val="C00000"/>
              </a:solidFill>
              <a:ln>
                <a:noFill/>
              </a:ln>
              <a:effectLst/>
            </c:spPr>
            <c:extLst>
              <c:ext xmlns:c16="http://schemas.microsoft.com/office/drawing/2014/chart" uri="{C3380CC4-5D6E-409C-BE32-E72D297353CC}">
                <c16:uniqueId val="{00000001-E174-4433-AD9B-7444B57D6A4F}"/>
              </c:ext>
            </c:extLst>
          </c:dPt>
          <c:dPt>
            <c:idx val="1"/>
            <c:invertIfNegative val="0"/>
            <c:bubble3D val="1"/>
            <c:spPr>
              <a:solidFill>
                <a:schemeClr val="accent4"/>
              </a:solidFill>
              <a:ln>
                <a:noFill/>
              </a:ln>
              <a:effectLst/>
            </c:spPr>
            <c:extLst>
              <c:ext xmlns:c16="http://schemas.microsoft.com/office/drawing/2014/chart" uri="{C3380CC4-5D6E-409C-BE32-E72D297353CC}">
                <c16:uniqueId val="{00000003-E174-4433-AD9B-7444B57D6A4F}"/>
              </c:ext>
            </c:extLst>
          </c:dPt>
          <c:dPt>
            <c:idx val="2"/>
            <c:invertIfNegative val="0"/>
            <c:bubble3D val="1"/>
            <c:spPr>
              <a:solidFill>
                <a:srgbClr val="199CD9"/>
              </a:solidFill>
              <a:ln>
                <a:noFill/>
              </a:ln>
              <a:effectLst/>
            </c:spPr>
            <c:extLst>
              <c:ext xmlns:c16="http://schemas.microsoft.com/office/drawing/2014/chart" uri="{C3380CC4-5D6E-409C-BE32-E72D297353CC}">
                <c16:uniqueId val="{00000005-E174-4433-AD9B-7444B57D6A4F}"/>
              </c:ext>
            </c:extLst>
          </c:dPt>
          <c:dPt>
            <c:idx val="3"/>
            <c:invertIfNegative val="0"/>
            <c:bubble3D val="1"/>
            <c:spPr>
              <a:solidFill>
                <a:srgbClr val="199CD9"/>
              </a:solidFill>
              <a:ln>
                <a:noFill/>
              </a:ln>
              <a:effectLst/>
            </c:spPr>
            <c:extLst>
              <c:ext xmlns:c16="http://schemas.microsoft.com/office/drawing/2014/chart" uri="{C3380CC4-5D6E-409C-BE32-E72D297353CC}">
                <c16:uniqueId val="{00000007-E174-4433-AD9B-7444B57D6A4F}"/>
              </c:ext>
            </c:extLst>
          </c:dPt>
          <c:dPt>
            <c:idx val="4"/>
            <c:invertIfNegative val="0"/>
            <c:bubble3D val="1"/>
            <c:spPr>
              <a:solidFill>
                <a:schemeClr val="bg2"/>
              </a:solidFill>
              <a:ln>
                <a:noFill/>
              </a:ln>
              <a:effectLst/>
            </c:spPr>
            <c:extLst>
              <c:ext xmlns:c16="http://schemas.microsoft.com/office/drawing/2014/chart" uri="{C3380CC4-5D6E-409C-BE32-E72D297353CC}">
                <c16:uniqueId val="{00000009-E174-4433-AD9B-7444B57D6A4F}"/>
              </c:ext>
            </c:extLst>
          </c:dPt>
          <c:dPt>
            <c:idx val="5"/>
            <c:invertIfNegative val="0"/>
            <c:bubble3D val="1"/>
            <c:spPr>
              <a:solidFill>
                <a:srgbClr val="199CD9"/>
              </a:solidFill>
              <a:ln>
                <a:noFill/>
              </a:ln>
              <a:effectLst/>
            </c:spPr>
            <c:extLst>
              <c:ext xmlns:c16="http://schemas.microsoft.com/office/drawing/2014/chart" uri="{C3380CC4-5D6E-409C-BE32-E72D297353CC}">
                <c16:uniqueId val="{0000000B-E174-4433-AD9B-7444B57D6A4F}"/>
              </c:ext>
            </c:extLst>
          </c:dPt>
          <c:dPt>
            <c:idx val="6"/>
            <c:invertIfNegative val="0"/>
            <c:bubble3D val="1"/>
            <c:spPr>
              <a:solidFill>
                <a:schemeClr val="bg2"/>
              </a:solidFill>
              <a:ln>
                <a:noFill/>
              </a:ln>
              <a:effectLst/>
            </c:spPr>
            <c:extLst>
              <c:ext xmlns:c16="http://schemas.microsoft.com/office/drawing/2014/chart" uri="{C3380CC4-5D6E-409C-BE32-E72D297353CC}">
                <c16:uniqueId val="{00000026-E174-4433-AD9B-7444B57D6A4F}"/>
              </c:ext>
            </c:extLst>
          </c:dPt>
          <c:dPt>
            <c:idx val="7"/>
            <c:invertIfNegative val="0"/>
            <c:bubble3D val="1"/>
            <c:spPr>
              <a:solidFill>
                <a:schemeClr val="bg2"/>
              </a:solidFill>
              <a:ln>
                <a:noFill/>
              </a:ln>
              <a:effectLst/>
            </c:spPr>
            <c:extLst>
              <c:ext xmlns:c16="http://schemas.microsoft.com/office/drawing/2014/chart" uri="{C3380CC4-5D6E-409C-BE32-E72D297353CC}">
                <c16:uniqueId val="{0000000D-E174-4433-AD9B-7444B57D6A4F}"/>
              </c:ext>
            </c:extLst>
          </c:dPt>
          <c:dPt>
            <c:idx val="8"/>
            <c:invertIfNegative val="0"/>
            <c:bubble3D val="1"/>
            <c:spPr>
              <a:solidFill>
                <a:srgbClr val="C00000"/>
              </a:solidFill>
              <a:ln>
                <a:noFill/>
              </a:ln>
              <a:effectLst/>
            </c:spPr>
            <c:extLst>
              <c:ext xmlns:c16="http://schemas.microsoft.com/office/drawing/2014/chart" uri="{C3380CC4-5D6E-409C-BE32-E72D297353CC}">
                <c16:uniqueId val="{0000000F-E174-4433-AD9B-7444B57D6A4F}"/>
              </c:ext>
            </c:extLst>
          </c:dPt>
          <c:dPt>
            <c:idx val="9"/>
            <c:invertIfNegative val="0"/>
            <c:bubble3D val="1"/>
            <c:spPr>
              <a:solidFill>
                <a:schemeClr val="bg2"/>
              </a:solidFill>
              <a:ln>
                <a:noFill/>
              </a:ln>
              <a:effectLst/>
            </c:spPr>
            <c:extLst>
              <c:ext xmlns:c16="http://schemas.microsoft.com/office/drawing/2014/chart" uri="{C3380CC4-5D6E-409C-BE32-E72D297353CC}">
                <c16:uniqueId val="{00000011-E174-4433-AD9B-7444B57D6A4F}"/>
              </c:ext>
            </c:extLst>
          </c:dPt>
          <c:dPt>
            <c:idx val="10"/>
            <c:invertIfNegative val="0"/>
            <c:bubble3D val="1"/>
            <c:spPr>
              <a:solidFill>
                <a:srgbClr val="C00000"/>
              </a:solidFill>
              <a:ln>
                <a:noFill/>
              </a:ln>
              <a:effectLst/>
            </c:spPr>
            <c:extLst>
              <c:ext xmlns:c16="http://schemas.microsoft.com/office/drawing/2014/chart" uri="{C3380CC4-5D6E-409C-BE32-E72D297353CC}">
                <c16:uniqueId val="{00000013-E174-4433-AD9B-7444B57D6A4F}"/>
              </c:ext>
            </c:extLst>
          </c:dPt>
          <c:dPt>
            <c:idx val="11"/>
            <c:invertIfNegative val="0"/>
            <c:bubble3D val="1"/>
            <c:spPr>
              <a:solidFill>
                <a:schemeClr val="bg2"/>
              </a:solidFill>
              <a:ln>
                <a:noFill/>
              </a:ln>
              <a:effectLst/>
            </c:spPr>
            <c:extLst>
              <c:ext xmlns:c16="http://schemas.microsoft.com/office/drawing/2014/chart" uri="{C3380CC4-5D6E-409C-BE32-E72D297353CC}">
                <c16:uniqueId val="{00000015-E174-4433-AD9B-7444B57D6A4F}"/>
              </c:ext>
            </c:extLst>
          </c:dPt>
          <c:dPt>
            <c:idx val="12"/>
            <c:invertIfNegative val="0"/>
            <c:bubble3D val="1"/>
            <c:spPr>
              <a:solidFill>
                <a:srgbClr val="199CD9"/>
              </a:solidFill>
              <a:ln>
                <a:noFill/>
              </a:ln>
              <a:effectLst/>
            </c:spPr>
            <c:extLst>
              <c:ext xmlns:c16="http://schemas.microsoft.com/office/drawing/2014/chart" uri="{C3380CC4-5D6E-409C-BE32-E72D297353CC}">
                <c16:uniqueId val="{00000017-E174-4433-AD9B-7444B57D6A4F}"/>
              </c:ext>
            </c:extLst>
          </c:dPt>
          <c:dPt>
            <c:idx val="13"/>
            <c:invertIfNegative val="0"/>
            <c:bubble3D val="1"/>
            <c:spPr>
              <a:solidFill>
                <a:srgbClr val="199CD9"/>
              </a:solidFill>
              <a:ln>
                <a:noFill/>
              </a:ln>
              <a:effectLst/>
            </c:spPr>
            <c:extLst>
              <c:ext xmlns:c16="http://schemas.microsoft.com/office/drawing/2014/chart" uri="{C3380CC4-5D6E-409C-BE32-E72D297353CC}">
                <c16:uniqueId val="{00000019-E174-4433-AD9B-7444B57D6A4F}"/>
              </c:ext>
            </c:extLst>
          </c:dPt>
          <c:dPt>
            <c:idx val="14"/>
            <c:invertIfNegative val="0"/>
            <c:bubble3D val="1"/>
            <c:spPr>
              <a:solidFill>
                <a:srgbClr val="C00000"/>
              </a:solidFill>
              <a:ln>
                <a:noFill/>
              </a:ln>
              <a:effectLst/>
            </c:spPr>
            <c:extLst>
              <c:ext xmlns:c16="http://schemas.microsoft.com/office/drawing/2014/chart" uri="{C3380CC4-5D6E-409C-BE32-E72D297353CC}">
                <c16:uniqueId val="{0000001B-E174-4433-AD9B-7444B57D6A4F}"/>
              </c:ext>
            </c:extLst>
          </c:dPt>
          <c:dPt>
            <c:idx val="15"/>
            <c:invertIfNegative val="0"/>
            <c:bubble3D val="1"/>
            <c:spPr>
              <a:solidFill>
                <a:srgbClr val="C00000"/>
              </a:solidFill>
              <a:ln>
                <a:noFill/>
              </a:ln>
              <a:effectLst/>
            </c:spPr>
            <c:extLst>
              <c:ext xmlns:c16="http://schemas.microsoft.com/office/drawing/2014/chart" uri="{C3380CC4-5D6E-409C-BE32-E72D297353CC}">
                <c16:uniqueId val="{0000001D-E174-4433-AD9B-7444B57D6A4F}"/>
              </c:ext>
            </c:extLst>
          </c:dPt>
          <c:dPt>
            <c:idx val="16"/>
            <c:invertIfNegative val="0"/>
            <c:bubble3D val="1"/>
            <c:spPr>
              <a:solidFill>
                <a:srgbClr val="C00000"/>
              </a:solidFill>
              <a:ln>
                <a:noFill/>
              </a:ln>
              <a:effectLst/>
            </c:spPr>
            <c:extLst>
              <c:ext xmlns:c16="http://schemas.microsoft.com/office/drawing/2014/chart" uri="{C3380CC4-5D6E-409C-BE32-E72D297353CC}">
                <c16:uniqueId val="{0000001F-E174-4433-AD9B-7444B57D6A4F}"/>
              </c:ext>
            </c:extLst>
          </c:dPt>
          <c:dPt>
            <c:idx val="17"/>
            <c:invertIfNegative val="0"/>
            <c:bubble3D val="1"/>
            <c:spPr>
              <a:solidFill>
                <a:srgbClr val="199CD9"/>
              </a:solidFill>
              <a:ln>
                <a:noFill/>
              </a:ln>
              <a:effectLst/>
            </c:spPr>
            <c:extLst>
              <c:ext xmlns:c16="http://schemas.microsoft.com/office/drawing/2014/chart" uri="{C3380CC4-5D6E-409C-BE32-E72D297353CC}">
                <c16:uniqueId val="{00000021-E174-4433-AD9B-7444B57D6A4F}"/>
              </c:ext>
            </c:extLst>
          </c:dPt>
          <c:dPt>
            <c:idx val="18"/>
            <c:invertIfNegative val="0"/>
            <c:bubble3D val="1"/>
            <c:spPr>
              <a:solidFill>
                <a:srgbClr val="C00000"/>
              </a:solidFill>
              <a:ln>
                <a:noFill/>
              </a:ln>
              <a:effectLst/>
            </c:spPr>
            <c:extLst>
              <c:ext xmlns:c16="http://schemas.microsoft.com/office/drawing/2014/chart" uri="{C3380CC4-5D6E-409C-BE32-E72D297353CC}">
                <c16:uniqueId val="{00000023-E174-4433-AD9B-7444B57D6A4F}"/>
              </c:ext>
            </c:extLst>
          </c:dPt>
          <c:dPt>
            <c:idx val="19"/>
            <c:invertIfNegative val="0"/>
            <c:bubble3D val="1"/>
            <c:spPr>
              <a:solidFill>
                <a:srgbClr val="C00000"/>
              </a:solidFill>
              <a:ln>
                <a:noFill/>
              </a:ln>
              <a:effectLst/>
            </c:spPr>
            <c:extLst>
              <c:ext xmlns:c16="http://schemas.microsoft.com/office/drawing/2014/chart" uri="{C3380CC4-5D6E-409C-BE32-E72D297353CC}">
                <c16:uniqueId val="{00000025-E174-4433-AD9B-7444B57D6A4F}"/>
              </c:ext>
            </c:extLst>
          </c:dPt>
          <c:dLbls>
            <c:dLbl>
              <c:idx val="0"/>
              <c:layout>
                <c:manualLayout>
                  <c:x val="-0.1726874203903272"/>
                  <c:y val="-7.7601496808005349E-2"/>
                </c:manualLayout>
              </c:layout>
              <c:tx>
                <c:rich>
                  <a:bodyPr/>
                  <a:lstStyle/>
                  <a:p>
                    <a:r>
                      <a:rPr lang="en-US"/>
                      <a:t>Logistik</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174-4433-AD9B-7444B57D6A4F}"/>
                </c:ext>
              </c:extLst>
            </c:dLbl>
            <c:dLbl>
              <c:idx val="1"/>
              <c:layout>
                <c:manualLayout>
                  <c:x val="-0.20221377174947261"/>
                  <c:y val="4.8143192887621533E-2"/>
                </c:manualLayout>
              </c:layout>
              <c:tx>
                <c:rich>
                  <a:bodyPr/>
                  <a:lstStyle/>
                  <a:p>
                    <a:r>
                      <a:rPr lang="en-US"/>
                      <a:t>Livsmedelsindustri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174-4433-AD9B-7444B57D6A4F}"/>
                </c:ext>
              </c:extLst>
            </c:dLbl>
            <c:dLbl>
              <c:idx val="2"/>
              <c:layout>
                <c:manualLayout>
                  <c:x val="-0.19356910223656876"/>
                  <c:y val="-1.9166786627878782E-2"/>
                </c:manualLayout>
              </c:layout>
              <c:tx>
                <c:rich>
                  <a:bodyPr/>
                  <a:lstStyle/>
                  <a:p>
                    <a:r>
                      <a:rPr lang="en-US"/>
                      <a:t>Partihandel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174-4433-AD9B-7444B57D6A4F}"/>
                </c:ext>
              </c:extLst>
            </c:dLbl>
            <c:dLbl>
              <c:idx val="3"/>
              <c:layout>
                <c:manualLayout>
                  <c:x val="-0.18976817330295159"/>
                  <c:y val="-0.10131397942004472"/>
                </c:manualLayout>
              </c:layout>
              <c:tx>
                <c:rich>
                  <a:bodyPr/>
                  <a:lstStyle/>
                  <a:p>
                    <a:r>
                      <a:rPr lang="en-US"/>
                      <a:t>Finans&amp;försäkring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174-4433-AD9B-7444B57D6A4F}"/>
                </c:ext>
              </c:extLst>
            </c:dLbl>
            <c:dLbl>
              <c:idx val="4"/>
              <c:layout>
                <c:manualLayout>
                  <c:x val="-0.22028513031934724"/>
                  <c:y val="8.7839127780630327E-2"/>
                </c:manualLayout>
              </c:layout>
              <c:tx>
                <c:rich>
                  <a:bodyPr/>
                  <a:lstStyle/>
                  <a:p>
                    <a:r>
                      <a:rPr lang="en-US"/>
                      <a:t>Verkstadsindustri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174-4433-AD9B-7444B57D6A4F}"/>
                </c:ext>
              </c:extLst>
            </c:dLbl>
            <c:dLbl>
              <c:idx val="5"/>
              <c:layout>
                <c:manualLayout>
                  <c:x val="-2.4997154833091326E-2"/>
                  <c:y val="-9.8805378778489591E-2"/>
                </c:manualLayout>
              </c:layout>
              <c:tx>
                <c:rich>
                  <a:bodyPr/>
                  <a:lstStyle/>
                  <a:p>
                    <a:r>
                      <a:rPr lang="en-US"/>
                      <a:t>Media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174-4433-AD9B-7444B57D6A4F}"/>
                </c:ext>
              </c:extLst>
            </c:dLbl>
            <c:dLbl>
              <c:idx val="6"/>
              <c:layout>
                <c:manualLayout>
                  <c:x val="-4.6042352018914982E-3"/>
                  <c:y val="8.0374910221541876E-2"/>
                </c:manualLayout>
              </c:layout>
              <c:tx>
                <c:rich>
                  <a:bodyPr/>
                  <a:lstStyle/>
                  <a:p>
                    <a:r>
                      <a:rPr lang="en-US"/>
                      <a:t>Metallvaruindustri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E174-4433-AD9B-7444B57D6A4F}"/>
                </c:ext>
              </c:extLst>
            </c:dLbl>
            <c:dLbl>
              <c:idx val="7"/>
              <c:layout>
                <c:manualLayout>
                  <c:x val="-8.5876115784082246E-2"/>
                  <c:y val="0.11479922342115008"/>
                </c:manualLayout>
              </c:layout>
              <c:tx>
                <c:rich>
                  <a:bodyPr/>
                  <a:lstStyle/>
                  <a:p>
                    <a:r>
                      <a:rPr lang="en-US"/>
                      <a:t>Elektronikindustri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174-4433-AD9B-7444B57D6A4F}"/>
                </c:ext>
              </c:extLst>
            </c:dLbl>
            <c:dLbl>
              <c:idx val="8"/>
              <c:layout>
                <c:manualLayout>
                  <c:x val="-0.16635598752146066"/>
                  <c:y val="0.12176383781449403"/>
                </c:manualLayout>
              </c:layout>
              <c:tx>
                <c:rich>
                  <a:bodyPr/>
                  <a:lstStyle/>
                  <a:p>
                    <a:r>
                      <a:rPr lang="en-US"/>
                      <a:t>Energibolag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174-4433-AD9B-7444B57D6A4F}"/>
                </c:ext>
              </c:extLst>
            </c:dLbl>
            <c:dLbl>
              <c:idx val="9"/>
              <c:layout>
                <c:manualLayout>
                  <c:x val="-4.539078798577291E-2"/>
                  <c:y val="5.2287243337533901E-2"/>
                </c:manualLayout>
              </c:layout>
              <c:tx>
                <c:rich>
                  <a:bodyPr/>
                  <a:lstStyle/>
                  <a:p>
                    <a:r>
                      <a:rPr lang="en-US"/>
                      <a:t>Areella</a:t>
                    </a:r>
                    <a:r>
                      <a:rPr lang="en-US" baseline="0"/>
                      <a:t> näringar</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E174-4433-AD9B-7444B57D6A4F}"/>
                </c:ext>
              </c:extLst>
            </c:dLbl>
            <c:dLbl>
              <c:idx val="10"/>
              <c:layout>
                <c:manualLayout>
                  <c:x val="-0.11693963025554653"/>
                  <c:y val="-9.9567677753648678E-2"/>
                </c:manualLayout>
              </c:layout>
              <c:tx>
                <c:rich>
                  <a:bodyPr/>
                  <a:lstStyle/>
                  <a:p>
                    <a:r>
                      <a:rPr lang="en-US"/>
                      <a:t>Fastighetsbolag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E174-4433-AD9B-7444B57D6A4F}"/>
                </c:ext>
              </c:extLst>
            </c:dLbl>
            <c:dLbl>
              <c:idx val="11"/>
              <c:layout>
                <c:manualLayout>
                  <c:x val="-1.1821029309440829E-2"/>
                  <c:y val="9.4990997135557018E-2"/>
                </c:manualLayout>
              </c:layout>
              <c:tx>
                <c:rich>
                  <a:bodyPr/>
                  <a:lstStyle/>
                  <a:p>
                    <a:r>
                      <a:rPr lang="en-US"/>
                      <a:t>Life</a:t>
                    </a:r>
                    <a:r>
                      <a:rPr lang="en-US" baseline="0"/>
                      <a:t> Science</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E174-4433-AD9B-7444B57D6A4F}"/>
                </c:ext>
              </c:extLst>
            </c:dLbl>
            <c:dLbl>
              <c:idx val="12"/>
              <c:layout>
                <c:manualLayout>
                  <c:x val="-0.18358348801884458"/>
                  <c:y val="-0.14155532085069572"/>
                </c:manualLayout>
              </c:layout>
              <c:tx>
                <c:rich>
                  <a:bodyPr/>
                  <a:lstStyle/>
                  <a:p>
                    <a:r>
                      <a:rPr lang="en-US"/>
                      <a:t>IT&amp;telekom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E174-4433-AD9B-7444B57D6A4F}"/>
                </c:ext>
              </c:extLst>
            </c:dLbl>
            <c:dLbl>
              <c:idx val="13"/>
              <c:layout>
                <c:manualLayout>
                  <c:x val="-0.14050926644402417"/>
                  <c:y val="-0.25507955545325706"/>
                </c:manualLayout>
              </c:layout>
              <c:tx>
                <c:rich>
                  <a:bodyPr/>
                  <a:lstStyle/>
                  <a:p>
                    <a:r>
                      <a:rPr lang="en-US"/>
                      <a:t>Företagsservice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E174-4433-AD9B-7444B57D6A4F}"/>
                </c:ext>
              </c:extLst>
            </c:dLbl>
            <c:dLbl>
              <c:idx val="14"/>
              <c:layout>
                <c:manualLayout>
                  <c:x val="-4.8312777374043596E-2"/>
                  <c:y val="0.10538316637555215"/>
                </c:manualLayout>
              </c:layout>
              <c:tx>
                <c:rich>
                  <a:bodyPr/>
                  <a:lstStyle/>
                  <a:p>
                    <a:r>
                      <a:rPr lang="en-US"/>
                      <a:t>Utbildning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E174-4433-AD9B-7444B57D6A4F}"/>
                </c:ext>
              </c:extLst>
            </c:dLbl>
            <c:dLbl>
              <c:idx val="15"/>
              <c:layout>
                <c:manualLayout>
                  <c:x val="-6.4024877164303898E-2"/>
                  <c:y val="-0.15262087663804791"/>
                </c:manualLayout>
              </c:layout>
              <c:tx>
                <c:rich>
                  <a:bodyPr/>
                  <a:lstStyle/>
                  <a:p>
                    <a:r>
                      <a:rPr lang="en-US"/>
                      <a:t>Detaljhandel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E174-4433-AD9B-7444B57D6A4F}"/>
                </c:ext>
              </c:extLst>
            </c:dLbl>
            <c:dLbl>
              <c:idx val="16"/>
              <c:layout>
                <c:manualLayout>
                  <c:x val="1.3096567878428307E-2"/>
                  <c:y val="4.3956033381805273E-2"/>
                </c:manualLayout>
              </c:layout>
              <c:tx>
                <c:rich>
                  <a:bodyPr/>
                  <a:lstStyle/>
                  <a:p>
                    <a:r>
                      <a:rPr lang="en-US"/>
                      <a:t>Besöksnäring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E174-4433-AD9B-7444B57D6A4F}"/>
                </c:ext>
              </c:extLst>
            </c:dLbl>
            <c:dLbl>
              <c:idx val="17"/>
              <c:layout>
                <c:manualLayout>
                  <c:x val="2.5178864970459507E-2"/>
                  <c:y val="-3.0490996750654913E-2"/>
                </c:manualLayout>
              </c:layout>
              <c:tx>
                <c:rich>
                  <a:bodyPr/>
                  <a:lstStyle/>
                  <a:p>
                    <a:fld id="{CFFC3688-5484-4D8D-B8DE-8F4E1F45F656}" type="SERIESNAME">
                      <a:rPr lang="en-US"/>
                      <a:pPr/>
                      <a:t>[SERIENAMN]</a:t>
                    </a:fld>
                    <a:r>
                      <a:rPr lang="en-US"/>
                      <a:t>stjänster</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E174-4433-AD9B-7444B57D6A4F}"/>
                </c:ext>
              </c:extLst>
            </c:dLbl>
            <c:dLbl>
              <c:idx val="18"/>
              <c:layout>
                <c:manualLayout>
                  <c:x val="-7.6357263535710623E-2"/>
                  <c:y val="-0.16364178376035679"/>
                </c:manualLayout>
              </c:layout>
              <c:tx>
                <c:rich>
                  <a:bodyPr/>
                  <a:lstStyle/>
                  <a:p>
                    <a:r>
                      <a:rPr lang="en-US"/>
                      <a:t>Hälsa,</a:t>
                    </a:r>
                    <a:r>
                      <a:rPr lang="en-US" baseline="0"/>
                      <a:t> sjukvård</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E174-4433-AD9B-7444B57D6A4F}"/>
                </c:ext>
              </c:extLst>
            </c:dLbl>
            <c:dLbl>
              <c:idx val="19"/>
              <c:layout>
                <c:manualLayout>
                  <c:x val="-6.6452634006172198E-2"/>
                  <c:y val="0.14898335759500736"/>
                </c:manualLayout>
              </c:layout>
              <c:tx>
                <c:rich>
                  <a:bodyPr/>
                  <a:lstStyle/>
                  <a:p>
                    <a:r>
                      <a:rPr lang="en-US"/>
                      <a:t>Byggverksamhet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E174-4433-AD9B-7444B57D6A4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'Grafer ABn'!$I$27:$I$46</c:f>
              <c:numCache>
                <c:formatCode>#,##0</c:formatCode>
                <c:ptCount val="20"/>
                <c:pt idx="0">
                  <c:v>-58</c:v>
                </c:pt>
                <c:pt idx="1">
                  <c:v>-135</c:v>
                </c:pt>
                <c:pt idx="2">
                  <c:v>-149</c:v>
                </c:pt>
                <c:pt idx="3">
                  <c:v>-3</c:v>
                </c:pt>
                <c:pt idx="4">
                  <c:v>23</c:v>
                </c:pt>
                <c:pt idx="5">
                  <c:v>77</c:v>
                </c:pt>
                <c:pt idx="6">
                  <c:v>139</c:v>
                </c:pt>
                <c:pt idx="7">
                  <c:v>96</c:v>
                </c:pt>
                <c:pt idx="8">
                  <c:v>-2</c:v>
                </c:pt>
                <c:pt idx="9">
                  <c:v>378</c:v>
                </c:pt>
                <c:pt idx="10">
                  <c:v>568</c:v>
                </c:pt>
                <c:pt idx="11">
                  <c:v>1459</c:v>
                </c:pt>
                <c:pt idx="12">
                  <c:v>1082</c:v>
                </c:pt>
                <c:pt idx="13">
                  <c:v>1330</c:v>
                </c:pt>
                <c:pt idx="14">
                  <c:v>917</c:v>
                </c:pt>
                <c:pt idx="15">
                  <c:v>1612</c:v>
                </c:pt>
                <c:pt idx="16">
                  <c:v>1612</c:v>
                </c:pt>
                <c:pt idx="17">
                  <c:v>2032</c:v>
                </c:pt>
                <c:pt idx="18">
                  <c:v>2350</c:v>
                </c:pt>
                <c:pt idx="19">
                  <c:v>2913</c:v>
                </c:pt>
              </c:numCache>
            </c:numRef>
          </c:xVal>
          <c:yVal>
            <c:numRef>
              <c:f>'Grafer ABn'!$J$27:$J$46</c:f>
              <c:numCache>
                <c:formatCode>#,##0</c:formatCode>
                <c:ptCount val="20"/>
                <c:pt idx="0">
                  <c:v>125</c:v>
                </c:pt>
                <c:pt idx="1">
                  <c:v>25</c:v>
                </c:pt>
                <c:pt idx="2">
                  <c:v>94</c:v>
                </c:pt>
                <c:pt idx="3">
                  <c:v>262</c:v>
                </c:pt>
                <c:pt idx="4" formatCode="General">
                  <c:v>34</c:v>
                </c:pt>
                <c:pt idx="5">
                  <c:v>211</c:v>
                </c:pt>
                <c:pt idx="6" formatCode="General">
                  <c:v>7</c:v>
                </c:pt>
                <c:pt idx="7">
                  <c:v>13</c:v>
                </c:pt>
                <c:pt idx="8" formatCode="General">
                  <c:v>6</c:v>
                </c:pt>
                <c:pt idx="9" formatCode="General">
                  <c:v>87</c:v>
                </c:pt>
                <c:pt idx="10" formatCode="General">
                  <c:v>461</c:v>
                </c:pt>
                <c:pt idx="11" formatCode="General">
                  <c:v>115</c:v>
                </c:pt>
                <c:pt idx="12" formatCode="General">
                  <c:v>588</c:v>
                </c:pt>
                <c:pt idx="13">
                  <c:v>277</c:v>
                </c:pt>
                <c:pt idx="14" formatCode="General">
                  <c:v>193</c:v>
                </c:pt>
                <c:pt idx="15" formatCode="General">
                  <c:v>674</c:v>
                </c:pt>
                <c:pt idx="16" formatCode="General">
                  <c:v>345</c:v>
                </c:pt>
                <c:pt idx="17" formatCode="General">
                  <c:v>1627</c:v>
                </c:pt>
                <c:pt idx="18" formatCode="General">
                  <c:v>646</c:v>
                </c:pt>
                <c:pt idx="19" formatCode="General">
                  <c:v>734</c:v>
                </c:pt>
              </c:numCache>
            </c:numRef>
          </c:yVal>
          <c:bubbleSize>
            <c:numRef>
              <c:f>'Grafer ABn'!$K$27:$K$46</c:f>
              <c:numCache>
                <c:formatCode>General</c:formatCode>
                <c:ptCount val="20"/>
                <c:pt idx="0">
                  <c:v>2738</c:v>
                </c:pt>
                <c:pt idx="1">
                  <c:v>336</c:v>
                </c:pt>
                <c:pt idx="2">
                  <c:v>2008</c:v>
                </c:pt>
                <c:pt idx="3" formatCode="#,##0">
                  <c:v>855</c:v>
                </c:pt>
                <c:pt idx="4">
                  <c:v>309</c:v>
                </c:pt>
                <c:pt idx="5">
                  <c:v>1052</c:v>
                </c:pt>
                <c:pt idx="6">
                  <c:v>299</c:v>
                </c:pt>
                <c:pt idx="7">
                  <c:v>504</c:v>
                </c:pt>
                <c:pt idx="8">
                  <c:v>220</c:v>
                </c:pt>
                <c:pt idx="9">
                  <c:v>676</c:v>
                </c:pt>
                <c:pt idx="10">
                  <c:v>1469</c:v>
                </c:pt>
                <c:pt idx="11">
                  <c:v>5888</c:v>
                </c:pt>
                <c:pt idx="12">
                  <c:v>3115</c:v>
                </c:pt>
                <c:pt idx="13">
                  <c:v>4589</c:v>
                </c:pt>
                <c:pt idx="14">
                  <c:v>1499</c:v>
                </c:pt>
                <c:pt idx="15">
                  <c:v>6754</c:v>
                </c:pt>
                <c:pt idx="16">
                  <c:v>3381</c:v>
                </c:pt>
                <c:pt idx="17">
                  <c:v>5308</c:v>
                </c:pt>
                <c:pt idx="18">
                  <c:v>4917</c:v>
                </c:pt>
                <c:pt idx="19">
                  <c:v>7890</c:v>
                </c:pt>
              </c:numCache>
            </c:numRef>
          </c:bubbleSize>
          <c:bubble3D val="1"/>
          <c:extLst>
            <c:ext xmlns:c16="http://schemas.microsoft.com/office/drawing/2014/chart" uri="{C3380CC4-5D6E-409C-BE32-E72D297353CC}">
              <c16:uniqueId val="{00000027-E174-4433-AD9B-7444B57D6A4F}"/>
            </c:ext>
          </c:extLst>
        </c:ser>
        <c:dLbls>
          <c:showLegendKey val="0"/>
          <c:showVal val="0"/>
          <c:showCatName val="0"/>
          <c:showSerName val="0"/>
          <c:showPercent val="0"/>
          <c:showBubbleSize val="0"/>
        </c:dLbls>
        <c:bubbleScale val="100"/>
        <c:showNegBubbles val="0"/>
        <c:axId val="1302707103"/>
        <c:axId val="1302707519"/>
      </c:bubbleChart>
      <c:valAx>
        <c:axId val="130270710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Nya jobb</a:t>
                </a:r>
              </a:p>
            </c:rich>
          </c:tx>
          <c:layout>
            <c:manualLayout>
              <c:xMode val="edge"/>
              <c:yMode val="edge"/>
              <c:x val="0.49370727567152184"/>
              <c:y val="0.949724256003128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v-SE"/>
          </a:p>
        </c:txPr>
        <c:crossAx val="1302707519"/>
        <c:crosses val="autoZero"/>
        <c:crossBetween val="midCat"/>
      </c:valAx>
      <c:valAx>
        <c:axId val="1302707519"/>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r>
                  <a:rPr lang="sv-FI" sz="1100"/>
                  <a:t>Nya företag</a:t>
                </a:r>
              </a:p>
            </c:rich>
          </c:tx>
          <c:layout>
            <c:manualLayout>
              <c:xMode val="edge"/>
              <c:yMode val="edge"/>
              <c:x val="9.0617228190234822E-3"/>
              <c:y val="0.46712838261750489"/>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v-SE"/>
          </a:p>
        </c:txPr>
        <c:crossAx val="1302707103"/>
        <c:crosses val="autoZero"/>
        <c:crossBetween val="midCat"/>
      </c:valAx>
      <c:spPr>
        <a:noFill/>
        <a:ln w="25400">
          <a:noFill/>
        </a:ln>
        <a:effectLst/>
      </c:spPr>
    </c:plotArea>
    <c:plotVisOnly val="1"/>
    <c:dispBlanksAs val="gap"/>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dirty="0" err="1">
                <a:solidFill>
                  <a:schemeClr val="bg1"/>
                </a:solidFill>
              </a:rPr>
              <a:t>Genomsnittlig</a:t>
            </a:r>
            <a:r>
              <a:rPr lang="en-US" sz="1800" dirty="0">
                <a:solidFill>
                  <a:schemeClr val="bg1"/>
                </a:solidFill>
              </a:rPr>
              <a:t> </a:t>
            </a:r>
            <a:r>
              <a:rPr lang="en-US" sz="1800" dirty="0" err="1">
                <a:solidFill>
                  <a:schemeClr val="bg1"/>
                </a:solidFill>
              </a:rPr>
              <a:t>årlig</a:t>
            </a:r>
            <a:r>
              <a:rPr lang="en-US" sz="1800" dirty="0">
                <a:solidFill>
                  <a:schemeClr val="bg1"/>
                </a:solidFill>
              </a:rPr>
              <a:t> </a:t>
            </a:r>
            <a:r>
              <a:rPr lang="en-US" sz="1800" dirty="0" err="1">
                <a:solidFill>
                  <a:schemeClr val="bg1"/>
                </a:solidFill>
              </a:rPr>
              <a:t>tillväxt</a:t>
            </a:r>
            <a:r>
              <a:rPr lang="en-US" sz="1800" baseline="0" dirty="0">
                <a:solidFill>
                  <a:schemeClr val="bg1"/>
                </a:solidFill>
              </a:rPr>
              <a:t> </a:t>
            </a:r>
            <a:r>
              <a:rPr lang="en-US" sz="1800" dirty="0">
                <a:solidFill>
                  <a:schemeClr val="bg1"/>
                </a:solidFill>
              </a:rPr>
              <a:t>2010-2022 (</a:t>
            </a:r>
            <a:r>
              <a:rPr lang="en-US" sz="1800" dirty="0" err="1">
                <a:solidFill>
                  <a:schemeClr val="bg1"/>
                </a:solidFill>
              </a:rPr>
              <a:t>AB:n</a:t>
            </a:r>
            <a:r>
              <a:rPr lang="en-US" sz="1800" dirty="0">
                <a:solidFill>
                  <a:schemeClr val="bg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200" b="0" i="0" baseline="0" dirty="0" err="1">
                <a:solidFill>
                  <a:schemeClr val="bg1"/>
                </a:solidFill>
                <a:effectLst/>
              </a:rPr>
              <a:t>Storlek</a:t>
            </a:r>
            <a:r>
              <a:rPr lang="en-US" sz="1200" b="0" i="0" baseline="0" dirty="0">
                <a:solidFill>
                  <a:schemeClr val="bg1"/>
                </a:solidFill>
                <a:effectLst/>
              </a:rPr>
              <a:t> </a:t>
            </a:r>
            <a:r>
              <a:rPr lang="en-US" sz="1200" b="0" i="0" baseline="0" dirty="0" err="1">
                <a:solidFill>
                  <a:schemeClr val="bg1"/>
                </a:solidFill>
                <a:effectLst/>
              </a:rPr>
              <a:t>cirklar</a:t>
            </a:r>
            <a:r>
              <a:rPr lang="en-US" sz="1200" b="0" i="0" baseline="0" dirty="0">
                <a:solidFill>
                  <a:schemeClr val="bg1"/>
                </a:solidFill>
                <a:effectLst/>
              </a:rPr>
              <a:t> </a:t>
            </a:r>
            <a:r>
              <a:rPr lang="en-US" sz="1200" b="0" i="0" baseline="0" dirty="0" err="1">
                <a:solidFill>
                  <a:schemeClr val="bg1"/>
                </a:solidFill>
                <a:effectLst/>
              </a:rPr>
              <a:t>efter</a:t>
            </a:r>
            <a:r>
              <a:rPr lang="en-US" sz="1200" b="0" i="0" baseline="0" dirty="0">
                <a:solidFill>
                  <a:schemeClr val="bg1"/>
                </a:solidFill>
                <a:effectLst/>
              </a:rPr>
              <a:t> </a:t>
            </a:r>
            <a:r>
              <a:rPr lang="en-US" sz="1200" b="0" i="0" baseline="0" dirty="0" err="1">
                <a:solidFill>
                  <a:schemeClr val="bg1"/>
                </a:solidFill>
                <a:effectLst/>
              </a:rPr>
              <a:t>anställda</a:t>
            </a:r>
            <a:r>
              <a:rPr lang="en-US" sz="1200" b="0" i="0" baseline="0" dirty="0">
                <a:solidFill>
                  <a:schemeClr val="bg1"/>
                </a:solidFill>
                <a:effectLst/>
              </a:rPr>
              <a:t> </a:t>
            </a:r>
            <a:r>
              <a:rPr lang="en-US" sz="1200" b="0" i="0" baseline="0" dirty="0" err="1">
                <a:solidFill>
                  <a:schemeClr val="bg1"/>
                </a:solidFill>
                <a:effectLst/>
              </a:rPr>
              <a:t>år</a:t>
            </a:r>
            <a:r>
              <a:rPr lang="en-US" sz="1200" b="0" i="0" baseline="0" dirty="0">
                <a:solidFill>
                  <a:schemeClr val="bg1"/>
                </a:solidFill>
                <a:effectLst/>
              </a:rPr>
              <a:t> 2022 för </a:t>
            </a:r>
            <a:r>
              <a:rPr lang="en-US" sz="1200" b="0" i="0" baseline="0" dirty="0" err="1">
                <a:solidFill>
                  <a:schemeClr val="bg1"/>
                </a:solidFill>
                <a:effectLst/>
              </a:rPr>
              <a:t>branscher</a:t>
            </a:r>
            <a:r>
              <a:rPr lang="en-US" sz="1200" b="0" i="0" baseline="0" dirty="0">
                <a:solidFill>
                  <a:schemeClr val="bg1"/>
                </a:solidFill>
                <a:effectLst/>
              </a:rPr>
              <a:t> &gt;200 </a:t>
            </a:r>
            <a:r>
              <a:rPr lang="en-US" sz="1200" b="0" i="0" baseline="0" dirty="0" err="1">
                <a:solidFill>
                  <a:schemeClr val="bg1"/>
                </a:solidFill>
                <a:effectLst/>
              </a:rPr>
              <a:t>anställda</a:t>
            </a:r>
            <a:endParaRPr lang="sv-FI" sz="1200" dirty="0">
              <a:solidFill>
                <a:schemeClr val="bg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200" b="0" i="0" baseline="0" dirty="0">
                <a:solidFill>
                  <a:schemeClr val="bg1"/>
                </a:solidFill>
                <a:effectLst/>
              </a:rPr>
              <a:t>  </a:t>
            </a:r>
            <a:r>
              <a:rPr lang="en-US" sz="1200" b="0" i="0" baseline="0" dirty="0" err="1">
                <a:solidFill>
                  <a:schemeClr val="bg1"/>
                </a:solidFill>
                <a:effectLst/>
              </a:rPr>
              <a:t>Färger</a:t>
            </a:r>
            <a:r>
              <a:rPr lang="en-US" sz="1200" b="0" i="0" baseline="0" dirty="0">
                <a:solidFill>
                  <a:schemeClr val="bg1"/>
                </a:solidFill>
                <a:effectLst/>
              </a:rPr>
              <a:t> </a:t>
            </a:r>
            <a:r>
              <a:rPr lang="en-US" sz="1200" b="0" i="0" baseline="0" dirty="0" err="1">
                <a:solidFill>
                  <a:schemeClr val="bg1"/>
                </a:solidFill>
                <a:effectLst/>
              </a:rPr>
              <a:t>efter</a:t>
            </a:r>
            <a:r>
              <a:rPr lang="en-US" sz="1200" b="0" i="0" baseline="0" dirty="0">
                <a:solidFill>
                  <a:schemeClr val="bg1"/>
                </a:solidFill>
                <a:effectLst/>
              </a:rPr>
              <a:t> </a:t>
            </a:r>
            <a:r>
              <a:rPr lang="en-US" sz="1200" b="0" i="0" baseline="0" dirty="0" err="1">
                <a:solidFill>
                  <a:schemeClr val="bg1"/>
                </a:solidFill>
                <a:effectLst/>
              </a:rPr>
              <a:t>huvudgrupp</a:t>
            </a:r>
            <a:r>
              <a:rPr lang="en-US" sz="1200" b="0" i="0" baseline="0" dirty="0">
                <a:solidFill>
                  <a:schemeClr val="bg1"/>
                </a:solidFill>
                <a:effectLst/>
              </a:rPr>
              <a:t>; </a:t>
            </a:r>
            <a:r>
              <a:rPr lang="en-US" sz="1200" b="0" i="0" baseline="0" dirty="0" err="1">
                <a:solidFill>
                  <a:schemeClr val="bg1"/>
                </a:solidFill>
                <a:effectLst/>
              </a:rPr>
              <a:t>exportindustri</a:t>
            </a:r>
            <a:r>
              <a:rPr lang="en-US" sz="1200" b="0" i="0" baseline="0" dirty="0">
                <a:solidFill>
                  <a:schemeClr val="bg1"/>
                </a:solidFill>
                <a:effectLst/>
              </a:rPr>
              <a:t> (gul), </a:t>
            </a:r>
            <a:r>
              <a:rPr lang="en-US" sz="1200" b="0" i="0" baseline="0" dirty="0" err="1">
                <a:solidFill>
                  <a:schemeClr val="bg1"/>
                </a:solidFill>
                <a:effectLst/>
              </a:rPr>
              <a:t>affärstjänster</a:t>
            </a:r>
            <a:r>
              <a:rPr lang="en-US" sz="1200" b="0" i="0" baseline="0" dirty="0">
                <a:solidFill>
                  <a:schemeClr val="bg1"/>
                </a:solidFill>
                <a:effectLst/>
              </a:rPr>
              <a:t> (</a:t>
            </a:r>
            <a:r>
              <a:rPr lang="en-US" sz="1200" b="0" i="0" baseline="0" dirty="0" err="1">
                <a:solidFill>
                  <a:schemeClr val="bg1"/>
                </a:solidFill>
                <a:effectLst/>
              </a:rPr>
              <a:t>blå</a:t>
            </a:r>
            <a:r>
              <a:rPr lang="en-US" sz="1200" b="0" i="0" baseline="0" dirty="0">
                <a:solidFill>
                  <a:schemeClr val="bg1"/>
                </a:solidFill>
                <a:effectLst/>
              </a:rPr>
              <a:t>), </a:t>
            </a:r>
            <a:r>
              <a:rPr lang="en-US" sz="1200" b="0" i="0" baseline="0" dirty="0" err="1">
                <a:solidFill>
                  <a:schemeClr val="bg1"/>
                </a:solidFill>
                <a:effectLst/>
              </a:rPr>
              <a:t>vardagliga</a:t>
            </a:r>
            <a:r>
              <a:rPr lang="en-US" sz="1200" b="0" i="0" baseline="0" dirty="0">
                <a:solidFill>
                  <a:schemeClr val="bg1"/>
                </a:solidFill>
                <a:effectLst/>
              </a:rPr>
              <a:t> </a:t>
            </a:r>
            <a:r>
              <a:rPr lang="en-US" sz="1200" b="0" i="0" baseline="0" dirty="0" err="1">
                <a:solidFill>
                  <a:schemeClr val="bg1"/>
                </a:solidFill>
                <a:effectLst/>
              </a:rPr>
              <a:t>verksamheter</a:t>
            </a:r>
            <a:r>
              <a:rPr lang="en-US" sz="1200" b="0" i="0" baseline="0" dirty="0">
                <a:solidFill>
                  <a:schemeClr val="bg1"/>
                </a:solidFill>
                <a:effectLst/>
              </a:rPr>
              <a:t> (</a:t>
            </a:r>
            <a:r>
              <a:rPr lang="en-US" sz="1200" b="0" i="0" baseline="0" dirty="0" err="1">
                <a:solidFill>
                  <a:schemeClr val="bg1"/>
                </a:solidFill>
                <a:effectLst/>
              </a:rPr>
              <a:t>röd</a:t>
            </a:r>
            <a:r>
              <a:rPr lang="en-US" sz="1200" b="0" i="0" baseline="0" dirty="0">
                <a:solidFill>
                  <a:schemeClr val="bg1"/>
                </a:solidFill>
                <a:effectLst/>
              </a:rPr>
              <a:t>)</a:t>
            </a:r>
            <a:endParaRPr lang="sv-FI" sz="1200" dirty="0">
              <a:solidFill>
                <a:schemeClr val="bg1"/>
              </a:solidFill>
              <a:effectLst/>
            </a:endParaRPr>
          </a:p>
        </c:rich>
      </c:tx>
      <c:layout>
        <c:manualLayout>
          <c:xMode val="edge"/>
          <c:yMode val="edge"/>
          <c:x val="0.21135082382201556"/>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sv-SE"/>
        </a:p>
      </c:txPr>
    </c:title>
    <c:autoTitleDeleted val="0"/>
    <c:plotArea>
      <c:layout/>
      <c:bubbleChart>
        <c:varyColors val="0"/>
        <c:ser>
          <c:idx val="0"/>
          <c:order val="0"/>
          <c:tx>
            <c:strRef>
              <c:f>'Grafer ABn'!$C$1</c:f>
              <c:strCache>
                <c:ptCount val="1"/>
                <c:pt idx="0">
                  <c:v>Anställda 2010-2022</c:v>
                </c:pt>
              </c:strCache>
            </c:strRef>
          </c:tx>
          <c:spPr>
            <a:solidFill>
              <a:schemeClr val="accent1">
                <a:alpha val="75000"/>
              </a:schemeClr>
            </a:solidFill>
            <a:ln>
              <a:noFill/>
            </a:ln>
            <a:effectLst/>
          </c:spPr>
          <c:invertIfNegative val="0"/>
          <c:dPt>
            <c:idx val="0"/>
            <c:invertIfNegative val="0"/>
            <c:bubble3D val="1"/>
            <c:spPr>
              <a:solidFill>
                <a:srgbClr val="FFC000"/>
              </a:solidFill>
              <a:ln>
                <a:noFill/>
              </a:ln>
              <a:effectLst/>
            </c:spPr>
            <c:extLst>
              <c:ext xmlns:c16="http://schemas.microsoft.com/office/drawing/2014/chart" uri="{C3380CC4-5D6E-409C-BE32-E72D297353CC}">
                <c16:uniqueId val="{00000001-B8F1-4859-A78A-BF6E09B71C5D}"/>
              </c:ext>
            </c:extLst>
          </c:dPt>
          <c:dPt>
            <c:idx val="1"/>
            <c:invertIfNegative val="0"/>
            <c:bubble3D val="1"/>
            <c:spPr>
              <a:solidFill>
                <a:srgbClr val="C00000"/>
              </a:solidFill>
              <a:ln>
                <a:noFill/>
              </a:ln>
              <a:effectLst/>
            </c:spPr>
            <c:extLst>
              <c:ext xmlns:c16="http://schemas.microsoft.com/office/drawing/2014/chart" uri="{C3380CC4-5D6E-409C-BE32-E72D297353CC}">
                <c16:uniqueId val="{00000003-B8F1-4859-A78A-BF6E09B71C5D}"/>
              </c:ext>
            </c:extLst>
          </c:dPt>
          <c:dPt>
            <c:idx val="2"/>
            <c:invertIfNegative val="0"/>
            <c:bubble3D val="1"/>
            <c:spPr>
              <a:solidFill>
                <a:srgbClr val="C00000"/>
              </a:solidFill>
              <a:ln>
                <a:noFill/>
              </a:ln>
              <a:effectLst/>
            </c:spPr>
            <c:extLst>
              <c:ext xmlns:c16="http://schemas.microsoft.com/office/drawing/2014/chart" uri="{C3380CC4-5D6E-409C-BE32-E72D297353CC}">
                <c16:uniqueId val="{00000005-B8F1-4859-A78A-BF6E09B71C5D}"/>
              </c:ext>
            </c:extLst>
          </c:dPt>
          <c:dPt>
            <c:idx val="3"/>
            <c:invertIfNegative val="0"/>
            <c:bubble3D val="1"/>
            <c:spPr>
              <a:solidFill>
                <a:srgbClr val="C00000"/>
              </a:solidFill>
              <a:ln>
                <a:noFill/>
              </a:ln>
              <a:effectLst/>
            </c:spPr>
            <c:extLst>
              <c:ext xmlns:c16="http://schemas.microsoft.com/office/drawing/2014/chart" uri="{C3380CC4-5D6E-409C-BE32-E72D297353CC}">
                <c16:uniqueId val="{00000007-B8F1-4859-A78A-BF6E09B71C5D}"/>
              </c:ext>
            </c:extLst>
          </c:dPt>
          <c:dPt>
            <c:idx val="4"/>
            <c:invertIfNegative val="0"/>
            <c:bubble3D val="1"/>
            <c:spPr>
              <a:solidFill>
                <a:srgbClr val="FFC000"/>
              </a:solidFill>
              <a:ln>
                <a:noFill/>
              </a:ln>
              <a:effectLst/>
            </c:spPr>
            <c:extLst>
              <c:ext xmlns:c16="http://schemas.microsoft.com/office/drawing/2014/chart" uri="{C3380CC4-5D6E-409C-BE32-E72D297353CC}">
                <c16:uniqueId val="{00000009-B8F1-4859-A78A-BF6E09B71C5D}"/>
              </c:ext>
            </c:extLst>
          </c:dPt>
          <c:dPt>
            <c:idx val="5"/>
            <c:invertIfNegative val="0"/>
            <c:bubble3D val="1"/>
            <c:spPr>
              <a:solidFill>
                <a:srgbClr val="C00000"/>
              </a:solidFill>
              <a:ln>
                <a:noFill/>
              </a:ln>
              <a:effectLst/>
            </c:spPr>
            <c:extLst>
              <c:ext xmlns:c16="http://schemas.microsoft.com/office/drawing/2014/chart" uri="{C3380CC4-5D6E-409C-BE32-E72D297353CC}">
                <c16:uniqueId val="{0000000B-B8F1-4859-A78A-BF6E09B71C5D}"/>
              </c:ext>
            </c:extLst>
          </c:dPt>
          <c:dPt>
            <c:idx val="6"/>
            <c:invertIfNegative val="0"/>
            <c:bubble3D val="1"/>
            <c:spPr>
              <a:solidFill>
                <a:srgbClr val="C00000"/>
              </a:solidFill>
              <a:ln>
                <a:noFill/>
              </a:ln>
              <a:effectLst/>
            </c:spPr>
            <c:extLst>
              <c:ext xmlns:c16="http://schemas.microsoft.com/office/drawing/2014/chart" uri="{C3380CC4-5D6E-409C-BE32-E72D297353CC}">
                <c16:uniqueId val="{0000000D-B8F1-4859-A78A-BF6E09B71C5D}"/>
              </c:ext>
            </c:extLst>
          </c:dPt>
          <c:dPt>
            <c:idx val="7"/>
            <c:invertIfNegative val="0"/>
            <c:bubble3D val="1"/>
            <c:spPr>
              <a:solidFill>
                <a:srgbClr val="0070C0"/>
              </a:solidFill>
              <a:ln>
                <a:noFill/>
              </a:ln>
              <a:effectLst/>
            </c:spPr>
            <c:extLst>
              <c:ext xmlns:c16="http://schemas.microsoft.com/office/drawing/2014/chart" uri="{C3380CC4-5D6E-409C-BE32-E72D297353CC}">
                <c16:uniqueId val="{0000000F-B8F1-4859-A78A-BF6E09B71C5D}"/>
              </c:ext>
            </c:extLst>
          </c:dPt>
          <c:dPt>
            <c:idx val="8"/>
            <c:invertIfNegative val="0"/>
            <c:bubble3D val="1"/>
            <c:spPr>
              <a:solidFill>
                <a:srgbClr val="0070C0"/>
              </a:solidFill>
              <a:ln>
                <a:noFill/>
              </a:ln>
              <a:effectLst/>
            </c:spPr>
            <c:extLst>
              <c:ext xmlns:c16="http://schemas.microsoft.com/office/drawing/2014/chart" uri="{C3380CC4-5D6E-409C-BE32-E72D297353CC}">
                <c16:uniqueId val="{00000011-B8F1-4859-A78A-BF6E09B71C5D}"/>
              </c:ext>
            </c:extLst>
          </c:dPt>
          <c:dPt>
            <c:idx val="9"/>
            <c:invertIfNegative val="0"/>
            <c:bubble3D val="1"/>
            <c:spPr>
              <a:solidFill>
                <a:srgbClr val="0070C0"/>
              </a:solidFill>
              <a:ln>
                <a:noFill/>
              </a:ln>
              <a:effectLst/>
            </c:spPr>
            <c:extLst>
              <c:ext xmlns:c16="http://schemas.microsoft.com/office/drawing/2014/chart" uri="{C3380CC4-5D6E-409C-BE32-E72D297353CC}">
                <c16:uniqueId val="{00000013-B8F1-4859-A78A-BF6E09B71C5D}"/>
              </c:ext>
            </c:extLst>
          </c:dPt>
          <c:dPt>
            <c:idx val="10"/>
            <c:invertIfNegative val="0"/>
            <c:bubble3D val="1"/>
            <c:spPr>
              <a:solidFill>
                <a:srgbClr val="C00000"/>
              </a:solidFill>
              <a:ln>
                <a:noFill/>
              </a:ln>
              <a:effectLst/>
            </c:spPr>
            <c:extLst>
              <c:ext xmlns:c16="http://schemas.microsoft.com/office/drawing/2014/chart" uri="{C3380CC4-5D6E-409C-BE32-E72D297353CC}">
                <c16:uniqueId val="{00000015-B8F1-4859-A78A-BF6E09B71C5D}"/>
              </c:ext>
            </c:extLst>
          </c:dPt>
          <c:dPt>
            <c:idx val="11"/>
            <c:invertIfNegative val="0"/>
            <c:bubble3D val="1"/>
            <c:spPr>
              <a:solidFill>
                <a:srgbClr val="0070C0"/>
              </a:solidFill>
              <a:ln>
                <a:noFill/>
              </a:ln>
              <a:effectLst/>
            </c:spPr>
            <c:extLst>
              <c:ext xmlns:c16="http://schemas.microsoft.com/office/drawing/2014/chart" uri="{C3380CC4-5D6E-409C-BE32-E72D297353CC}">
                <c16:uniqueId val="{00000017-B8F1-4859-A78A-BF6E09B71C5D}"/>
              </c:ext>
            </c:extLst>
          </c:dPt>
          <c:dPt>
            <c:idx val="12"/>
            <c:invertIfNegative val="0"/>
            <c:bubble3D val="1"/>
            <c:spPr>
              <a:solidFill>
                <a:srgbClr val="FFC000"/>
              </a:solidFill>
              <a:ln>
                <a:noFill/>
              </a:ln>
              <a:effectLst/>
            </c:spPr>
            <c:extLst>
              <c:ext xmlns:c16="http://schemas.microsoft.com/office/drawing/2014/chart" uri="{C3380CC4-5D6E-409C-BE32-E72D297353CC}">
                <c16:uniqueId val="{00000019-B8F1-4859-A78A-BF6E09B71C5D}"/>
              </c:ext>
            </c:extLst>
          </c:dPt>
          <c:dPt>
            <c:idx val="13"/>
            <c:invertIfNegative val="0"/>
            <c:bubble3D val="1"/>
            <c:spPr>
              <a:solidFill>
                <a:srgbClr val="FFC000"/>
              </a:solidFill>
              <a:ln>
                <a:noFill/>
              </a:ln>
              <a:effectLst/>
            </c:spPr>
            <c:extLst>
              <c:ext xmlns:c16="http://schemas.microsoft.com/office/drawing/2014/chart" uri="{C3380CC4-5D6E-409C-BE32-E72D297353CC}">
                <c16:uniqueId val="{0000001B-B8F1-4859-A78A-BF6E09B71C5D}"/>
              </c:ext>
            </c:extLst>
          </c:dPt>
          <c:dPt>
            <c:idx val="14"/>
            <c:invertIfNegative val="0"/>
            <c:bubble3D val="1"/>
            <c:spPr>
              <a:solidFill>
                <a:srgbClr val="C00000"/>
              </a:solidFill>
              <a:ln>
                <a:noFill/>
              </a:ln>
              <a:effectLst/>
            </c:spPr>
            <c:extLst>
              <c:ext xmlns:c16="http://schemas.microsoft.com/office/drawing/2014/chart" uri="{C3380CC4-5D6E-409C-BE32-E72D297353CC}">
                <c16:uniqueId val="{0000001D-B8F1-4859-A78A-BF6E09B71C5D}"/>
              </c:ext>
            </c:extLst>
          </c:dPt>
          <c:dPt>
            <c:idx val="15"/>
            <c:invertIfNegative val="0"/>
            <c:bubble3D val="1"/>
            <c:spPr>
              <a:solidFill>
                <a:srgbClr val="0070C0"/>
              </a:solidFill>
              <a:ln>
                <a:noFill/>
              </a:ln>
              <a:effectLst/>
            </c:spPr>
            <c:extLst>
              <c:ext xmlns:c16="http://schemas.microsoft.com/office/drawing/2014/chart" uri="{C3380CC4-5D6E-409C-BE32-E72D297353CC}">
                <c16:uniqueId val="{0000001F-B8F1-4859-A78A-BF6E09B71C5D}"/>
              </c:ext>
            </c:extLst>
          </c:dPt>
          <c:dPt>
            <c:idx val="16"/>
            <c:invertIfNegative val="0"/>
            <c:bubble3D val="1"/>
            <c:spPr>
              <a:solidFill>
                <a:srgbClr val="199CD9"/>
              </a:solidFill>
              <a:ln>
                <a:noFill/>
              </a:ln>
              <a:effectLst/>
            </c:spPr>
            <c:extLst>
              <c:ext xmlns:c16="http://schemas.microsoft.com/office/drawing/2014/chart" uri="{C3380CC4-5D6E-409C-BE32-E72D297353CC}">
                <c16:uniqueId val="{00000021-B8F1-4859-A78A-BF6E09B71C5D}"/>
              </c:ext>
            </c:extLst>
          </c:dPt>
          <c:dPt>
            <c:idx val="17"/>
            <c:invertIfNegative val="0"/>
            <c:bubble3D val="1"/>
            <c:spPr>
              <a:solidFill>
                <a:srgbClr val="C00000"/>
              </a:solidFill>
              <a:ln>
                <a:noFill/>
              </a:ln>
              <a:effectLst/>
            </c:spPr>
            <c:extLst>
              <c:ext xmlns:c16="http://schemas.microsoft.com/office/drawing/2014/chart" uri="{C3380CC4-5D6E-409C-BE32-E72D297353CC}">
                <c16:uniqueId val="{00000023-B8F1-4859-A78A-BF6E09B71C5D}"/>
              </c:ext>
            </c:extLst>
          </c:dPt>
          <c:dPt>
            <c:idx val="18"/>
            <c:invertIfNegative val="0"/>
            <c:bubble3D val="1"/>
            <c:spPr>
              <a:solidFill>
                <a:srgbClr val="FFC000"/>
              </a:solidFill>
              <a:ln>
                <a:noFill/>
              </a:ln>
              <a:effectLst/>
            </c:spPr>
            <c:extLst>
              <c:ext xmlns:c16="http://schemas.microsoft.com/office/drawing/2014/chart" uri="{C3380CC4-5D6E-409C-BE32-E72D297353CC}">
                <c16:uniqueId val="{00000025-B8F1-4859-A78A-BF6E09B71C5D}"/>
              </c:ext>
            </c:extLst>
          </c:dPt>
          <c:dPt>
            <c:idx val="19"/>
            <c:invertIfNegative val="0"/>
            <c:bubble3D val="1"/>
            <c:spPr>
              <a:solidFill>
                <a:srgbClr val="FFC000"/>
              </a:solidFill>
              <a:ln>
                <a:noFill/>
              </a:ln>
              <a:effectLst/>
            </c:spPr>
            <c:extLst>
              <c:ext xmlns:c16="http://schemas.microsoft.com/office/drawing/2014/chart" uri="{C3380CC4-5D6E-409C-BE32-E72D297353CC}">
                <c16:uniqueId val="{00000027-B8F1-4859-A78A-BF6E09B71C5D}"/>
              </c:ext>
            </c:extLst>
          </c:dPt>
          <c:dLbls>
            <c:dLbl>
              <c:idx val="0"/>
              <c:layout>
                <c:manualLayout>
                  <c:x val="2.1390699079194438E-2"/>
                  <c:y val="-1.2856617726078568E-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mn-lt"/>
                        <a:ea typeface="+mn-ea"/>
                        <a:cs typeface="+mn-cs"/>
                      </a:defRPr>
                    </a:pPr>
                    <a:r>
                      <a:rPr lang="en-US" sz="1100" b="1">
                        <a:solidFill>
                          <a:srgbClr val="FFC000"/>
                        </a:solidFill>
                      </a:rPr>
                      <a:t>Areella näringar</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8F1-4859-A78A-BF6E09B71C5D}"/>
                </c:ext>
              </c:extLst>
            </c:dLbl>
            <c:dLbl>
              <c:idx val="1"/>
              <c:layout>
                <c:manualLayout>
                  <c:x val="-9.7884630060158153E-3"/>
                  <c:y val="-0.13114758615672639"/>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r>
                      <a:rPr lang="en-US" sz="1100" b="1">
                        <a:solidFill>
                          <a:srgbClr val="C00000"/>
                        </a:solidFill>
                      </a:rPr>
                      <a:t>Besöksnäring</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8F1-4859-A78A-BF6E09B71C5D}"/>
                </c:ext>
              </c:extLst>
            </c:dLbl>
            <c:dLbl>
              <c:idx val="2"/>
              <c:layout>
                <c:manualLayout>
                  <c:x val="2.3655309021256538E-2"/>
                  <c:y val="3.4510357198973447E-3"/>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r>
                      <a:rPr lang="en-US" sz="1100" b="1">
                        <a:solidFill>
                          <a:srgbClr val="C00000"/>
                        </a:solidFill>
                      </a:rPr>
                      <a:t>Byggverksamhet</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F1-4859-A78A-BF6E09B71C5D}"/>
                </c:ext>
              </c:extLst>
            </c:dLbl>
            <c:dLbl>
              <c:idx val="3"/>
              <c:layout>
                <c:manualLayout>
                  <c:x val="-0.22521493194952974"/>
                  <c:y val="-6.1575299688845252E-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r>
                      <a:rPr lang="en-US" sz="1100" b="1">
                        <a:solidFill>
                          <a:srgbClr val="C00000"/>
                        </a:solidFill>
                      </a:rPr>
                      <a:t>Detaljhandel</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8F1-4859-A78A-BF6E09B71C5D}"/>
                </c:ext>
              </c:extLst>
            </c:dLbl>
            <c:dLbl>
              <c:idx val="4"/>
              <c:layout>
                <c:manualLayout>
                  <c:x val="-5.834151098671763E-2"/>
                  <c:y val="0.12622587989173956"/>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mn-lt"/>
                        <a:ea typeface="+mn-ea"/>
                        <a:cs typeface="+mn-cs"/>
                      </a:defRPr>
                    </a:pPr>
                    <a:r>
                      <a:rPr lang="en-US" sz="1100" b="1">
                        <a:solidFill>
                          <a:srgbClr val="FFC000"/>
                        </a:solidFill>
                      </a:rPr>
                      <a:t>Elektronikindustri</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8F1-4859-A78A-BF6E09B71C5D}"/>
                </c:ext>
              </c:extLst>
            </c:dLbl>
            <c:dLbl>
              <c:idx val="5"/>
              <c:layout>
                <c:manualLayout>
                  <c:x val="-0.11828955953997969"/>
                  <c:y val="-5.3575487929094043E-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r>
                      <a:rPr lang="en-US" sz="1100" b="1">
                        <a:solidFill>
                          <a:srgbClr val="C00000"/>
                        </a:solidFill>
                      </a:rPr>
                      <a:t>Energibolag</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8F1-4859-A78A-BF6E09B71C5D}"/>
                </c:ext>
              </c:extLst>
            </c:dLbl>
            <c:dLbl>
              <c:idx val="6"/>
              <c:layout>
                <c:manualLayout>
                  <c:x val="-0.19380321968455216"/>
                  <c:y val="-5.8478225286895162E-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r>
                      <a:rPr lang="en-US" sz="1100" b="1">
                        <a:solidFill>
                          <a:srgbClr val="C00000"/>
                        </a:solidFill>
                      </a:rPr>
                      <a:t>Fastighetsbolag</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8F1-4859-A78A-BF6E09B71C5D}"/>
                </c:ext>
              </c:extLst>
            </c:dLbl>
            <c:dLbl>
              <c:idx val="7"/>
              <c:layout>
                <c:manualLayout>
                  <c:x val="-1.7212997698675188E-2"/>
                  <c:y val="6.2672437240621201E-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0070C0"/>
                        </a:solidFill>
                        <a:latin typeface="+mn-lt"/>
                        <a:ea typeface="+mn-ea"/>
                        <a:cs typeface="+mn-cs"/>
                      </a:defRPr>
                    </a:pPr>
                    <a:r>
                      <a:rPr lang="en-US" sz="1100" b="1">
                        <a:solidFill>
                          <a:srgbClr val="0070C0"/>
                        </a:solidFill>
                      </a:rPr>
                      <a:t>Finans&amp;försäkring</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70C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8F1-4859-A78A-BF6E09B71C5D}"/>
                </c:ext>
              </c:extLst>
            </c:dLbl>
            <c:dLbl>
              <c:idx val="8"/>
              <c:layout>
                <c:manualLayout>
                  <c:x val="2.9278341496658946E-2"/>
                  <c:y val="5.0692062084186466E-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0070C0"/>
                        </a:solidFill>
                        <a:latin typeface="+mn-lt"/>
                        <a:ea typeface="+mn-ea"/>
                        <a:cs typeface="+mn-cs"/>
                      </a:defRPr>
                    </a:pPr>
                    <a:r>
                      <a:rPr lang="en-US" sz="1100" b="1">
                        <a:solidFill>
                          <a:srgbClr val="0070C0"/>
                        </a:solidFill>
                      </a:rPr>
                      <a:t>Företagsservice</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70C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8F1-4859-A78A-BF6E09B71C5D}"/>
                </c:ext>
              </c:extLst>
            </c:dLbl>
            <c:dLbl>
              <c:idx val="9"/>
              <c:layout>
                <c:manualLayout>
                  <c:x val="-0.24188913439772117"/>
                  <c:y val="-0.14097300267923304"/>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0070C0"/>
                        </a:solidFill>
                        <a:latin typeface="+mn-lt"/>
                        <a:ea typeface="+mn-ea"/>
                        <a:cs typeface="+mn-cs"/>
                      </a:defRPr>
                    </a:pPr>
                    <a:r>
                      <a:rPr lang="en-US" sz="1100" b="1">
                        <a:solidFill>
                          <a:srgbClr val="0070C0"/>
                        </a:solidFill>
                      </a:rPr>
                      <a:t>Företagstjänster</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70C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8F1-4859-A78A-BF6E09B71C5D}"/>
                </c:ext>
              </c:extLst>
            </c:dLbl>
            <c:dLbl>
              <c:idx val="10"/>
              <c:layout>
                <c:manualLayout>
                  <c:x val="-0.24025533625471715"/>
                  <c:y val="-0.15597683786228039"/>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r>
                      <a:rPr lang="en-US" sz="1100" b="1">
                        <a:solidFill>
                          <a:srgbClr val="C00000"/>
                        </a:solidFill>
                      </a:rPr>
                      <a:t>Hälsa,</a:t>
                    </a:r>
                    <a:r>
                      <a:rPr lang="en-US" sz="1100" b="1" baseline="0">
                        <a:solidFill>
                          <a:srgbClr val="C00000"/>
                        </a:solidFill>
                      </a:rPr>
                      <a:t> </a:t>
                    </a:r>
                    <a:r>
                      <a:rPr lang="en-US" sz="1100" b="1">
                        <a:solidFill>
                          <a:srgbClr val="C00000"/>
                        </a:solidFill>
                      </a:rPr>
                      <a:t>sjukvård</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8F1-4859-A78A-BF6E09B71C5D}"/>
                </c:ext>
              </c:extLst>
            </c:dLbl>
            <c:dLbl>
              <c:idx val="11"/>
              <c:layout>
                <c:manualLayout>
                  <c:x val="-0.18190381920945006"/>
                  <c:y val="-0.12649445608538454"/>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0070C0"/>
                        </a:solidFill>
                        <a:latin typeface="+mn-lt"/>
                        <a:ea typeface="+mn-ea"/>
                        <a:cs typeface="+mn-cs"/>
                      </a:defRPr>
                    </a:pPr>
                    <a:r>
                      <a:rPr lang="en-US" sz="1100" b="1">
                        <a:solidFill>
                          <a:srgbClr val="0070C0"/>
                        </a:solidFill>
                      </a:rPr>
                      <a:t>IT&amp;telekom</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70C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8F1-4859-A78A-BF6E09B71C5D}"/>
                </c:ext>
              </c:extLst>
            </c:dLbl>
            <c:dLbl>
              <c:idx val="12"/>
              <c:layout>
                <c:manualLayout>
                  <c:x val="-0.1281899917716495"/>
                  <c:y val="0.13369105627506048"/>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mn-lt"/>
                        <a:ea typeface="+mn-ea"/>
                        <a:cs typeface="+mn-cs"/>
                      </a:defRPr>
                    </a:pPr>
                    <a:r>
                      <a:rPr lang="en-US" sz="1100" b="1">
                        <a:solidFill>
                          <a:srgbClr val="FFC000"/>
                        </a:solidFill>
                      </a:rPr>
                      <a:t>Life Science</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8F1-4859-A78A-BF6E09B71C5D}"/>
                </c:ext>
              </c:extLst>
            </c:dLbl>
            <c:dLbl>
              <c:idx val="13"/>
              <c:layout>
                <c:manualLayout>
                  <c:x val="-8.3573685996170238E-2"/>
                  <c:y val="6.8783465487027587E-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mn-lt"/>
                        <a:ea typeface="+mn-ea"/>
                        <a:cs typeface="+mn-cs"/>
                      </a:defRPr>
                    </a:pPr>
                    <a:r>
                      <a:rPr lang="en-US" sz="1100" b="1">
                        <a:solidFill>
                          <a:srgbClr val="FFC000"/>
                        </a:solidFill>
                      </a:rPr>
                      <a:t>Livsmedelsindustri</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B8F1-4859-A78A-BF6E09B71C5D}"/>
                </c:ext>
              </c:extLst>
            </c:dLbl>
            <c:dLbl>
              <c:idx val="14"/>
              <c:layout>
                <c:manualLayout>
                  <c:x val="-0.13706983124834526"/>
                  <c:y val="8.8551859369428471E-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r>
                      <a:rPr lang="en-US" sz="1100" b="1">
                        <a:solidFill>
                          <a:srgbClr val="C00000"/>
                        </a:solidFill>
                      </a:rPr>
                      <a:t>Logistik</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B8F1-4859-A78A-BF6E09B71C5D}"/>
                </c:ext>
              </c:extLst>
            </c:dLbl>
            <c:dLbl>
              <c:idx val="15"/>
              <c:layout>
                <c:manualLayout>
                  <c:x val="-9.6469976636811561E-2"/>
                  <c:y val="-7.583081521047251E-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0070C0"/>
                        </a:solidFill>
                        <a:latin typeface="+mn-lt"/>
                        <a:ea typeface="+mn-ea"/>
                        <a:cs typeface="+mn-cs"/>
                      </a:defRPr>
                    </a:pPr>
                    <a:r>
                      <a:rPr lang="en-US" sz="1100" b="1">
                        <a:solidFill>
                          <a:srgbClr val="0070C0"/>
                        </a:solidFill>
                      </a:rPr>
                      <a:t>Media</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70C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B8F1-4859-A78A-BF6E09B71C5D}"/>
                </c:ext>
              </c:extLst>
            </c:dLbl>
            <c:dLbl>
              <c:idx val="16"/>
              <c:layout>
                <c:manualLayout>
                  <c:x val="-8.813736881270505E-2"/>
                  <c:y val="0.10314200008487126"/>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0070C0"/>
                        </a:solidFill>
                        <a:latin typeface="+mn-lt"/>
                        <a:ea typeface="+mn-ea"/>
                        <a:cs typeface="+mn-cs"/>
                      </a:defRPr>
                    </a:pPr>
                    <a:r>
                      <a:rPr lang="en-US" sz="1100" b="1">
                        <a:solidFill>
                          <a:srgbClr val="0070C0"/>
                        </a:solidFill>
                      </a:rPr>
                      <a:t>Partihandel</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70C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B8F1-4859-A78A-BF6E09B71C5D}"/>
                </c:ext>
              </c:extLst>
            </c:dLbl>
            <c:dLbl>
              <c:idx val="17"/>
              <c:layout>
                <c:manualLayout>
                  <c:x val="-1.0382866145234319E-2"/>
                  <c:y val="-7.5927503093896287E-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r>
                      <a:rPr lang="en-US" sz="1100" b="1">
                        <a:solidFill>
                          <a:srgbClr val="C00000"/>
                        </a:solidFill>
                      </a:rPr>
                      <a:t>Utbildning</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B8F1-4859-A78A-BF6E09B71C5D}"/>
                </c:ext>
              </c:extLst>
            </c:dLbl>
            <c:dLbl>
              <c:idx val="18"/>
              <c:layout>
                <c:manualLayout>
                  <c:x val="-5.1000760744790374E-2"/>
                  <c:y val="-0.10503726120009549"/>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mn-lt"/>
                        <a:ea typeface="+mn-ea"/>
                        <a:cs typeface="+mn-cs"/>
                      </a:defRPr>
                    </a:pPr>
                    <a:r>
                      <a:rPr lang="en-US" sz="1100" b="1">
                        <a:solidFill>
                          <a:srgbClr val="FFC000"/>
                        </a:solidFill>
                      </a:rPr>
                      <a:t>Verkstadsindustri</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B8F1-4859-A78A-BF6E09B71C5D}"/>
                </c:ext>
              </c:extLst>
            </c:dLbl>
            <c:dLbl>
              <c:idx val="19"/>
              <c:layout>
                <c:manualLayout>
                  <c:x val="1.5925375374891051E-2"/>
                  <c:y val="-9.4251184753154794E-3"/>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mn-lt"/>
                        <a:ea typeface="+mn-ea"/>
                        <a:cs typeface="+mn-cs"/>
                      </a:defRPr>
                    </a:pPr>
                    <a:r>
                      <a:rPr lang="en-US" sz="1100" b="1" i="0">
                        <a:solidFill>
                          <a:srgbClr val="FFC000"/>
                        </a:solidFill>
                      </a:rPr>
                      <a:t>Metallvaruindustri</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B8F1-4859-A78A-BF6E09B71C5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'Grafer ABn'!$B$2:$B$21</c:f>
              <c:numCache>
                <c:formatCode>0%</c:formatCode>
                <c:ptCount val="20"/>
                <c:pt idx="0">
                  <c:v>0.10467693232634456</c:v>
                </c:pt>
                <c:pt idx="1">
                  <c:v>8.5671448655091353E-2</c:v>
                </c:pt>
                <c:pt idx="2">
                  <c:v>9.6625511120933094E-2</c:v>
                </c:pt>
                <c:pt idx="3">
                  <c:v>5.0729928665239399E-2</c:v>
                </c:pt>
                <c:pt idx="4">
                  <c:v>5.1377400301430232E-2</c:v>
                </c:pt>
                <c:pt idx="5">
                  <c:v>-3.8064923272177476E-3</c:v>
                </c:pt>
                <c:pt idx="6">
                  <c:v>4.5183277192677895E-2</c:v>
                </c:pt>
                <c:pt idx="7">
                  <c:v>9.7972036882505664E-2</c:v>
                </c:pt>
                <c:pt idx="8">
                  <c:v>9.0431581986077925E-2</c:v>
                </c:pt>
                <c:pt idx="9">
                  <c:v>7.4240645163973662E-2</c:v>
                </c:pt>
                <c:pt idx="10">
                  <c:v>7.1568140467789698E-2</c:v>
                </c:pt>
                <c:pt idx="11">
                  <c:v>5.3817064303610884E-2</c:v>
                </c:pt>
                <c:pt idx="12">
                  <c:v>8.6969470683832206E-2</c:v>
                </c:pt>
                <c:pt idx="13">
                  <c:v>-3.6544924722456518E-2</c:v>
                </c:pt>
                <c:pt idx="14">
                  <c:v>2.5090128128431699E-2</c:v>
                </c:pt>
                <c:pt idx="15">
                  <c:v>2.0071176428036797E-2</c:v>
                </c:pt>
                <c:pt idx="16">
                  <c:v>3.4870111515160618E-2</c:v>
                </c:pt>
                <c:pt idx="17">
                  <c:v>7.543287679651911E-2</c:v>
                </c:pt>
                <c:pt idx="18">
                  <c:v>-3.9224040702109386E-2</c:v>
                </c:pt>
                <c:pt idx="19">
                  <c:v>0.10897755856723279</c:v>
                </c:pt>
              </c:numCache>
            </c:numRef>
          </c:xVal>
          <c:yVal>
            <c:numRef>
              <c:f>'Grafer ABn'!$C$2:$C$21</c:f>
              <c:numCache>
                <c:formatCode>0%</c:formatCode>
                <c:ptCount val="20"/>
                <c:pt idx="0">
                  <c:v>6.5034998149511525E-2</c:v>
                </c:pt>
                <c:pt idx="1">
                  <c:v>5.1089736101859629E-2</c:v>
                </c:pt>
                <c:pt idx="2">
                  <c:v>3.6079373797408998E-2</c:v>
                </c:pt>
                <c:pt idx="3">
                  <c:v>2.1197920690621874E-2</c:v>
                </c:pt>
                <c:pt idx="4">
                  <c:v>1.6387369481841274E-2</c:v>
                </c:pt>
                <c:pt idx="5">
                  <c:v>-6.9589894377564132E-4</c:v>
                </c:pt>
                <c:pt idx="6">
                  <c:v>3.8318372826023905E-2</c:v>
                </c:pt>
                <c:pt idx="7">
                  <c:v>-2.6939682547999499E-4</c:v>
                </c:pt>
                <c:pt idx="8">
                  <c:v>2.667588518212427E-2</c:v>
                </c:pt>
                <c:pt idx="9">
                  <c:v>3.8172356524155182E-2</c:v>
                </c:pt>
                <c:pt idx="10">
                  <c:v>5.1267917219034453E-2</c:v>
                </c:pt>
                <c:pt idx="11">
                  <c:v>3.3369017405160406E-2</c:v>
                </c:pt>
                <c:pt idx="12">
                  <c:v>2.21449112664176E-2</c:v>
                </c:pt>
                <c:pt idx="13">
                  <c:v>-2.564594320418101E-2</c:v>
                </c:pt>
                <c:pt idx="14">
                  <c:v>-1.6111697091392152E-3</c:v>
                </c:pt>
                <c:pt idx="15">
                  <c:v>5.8641210568988189E-3</c:v>
                </c:pt>
                <c:pt idx="16">
                  <c:v>-5.4909589312597262E-3</c:v>
                </c:pt>
                <c:pt idx="17">
                  <c:v>7.5489190777783488E-2</c:v>
                </c:pt>
                <c:pt idx="18">
                  <c:v>5.9676950937328499E-3</c:v>
                </c:pt>
                <c:pt idx="19">
                  <c:v>4.9273136713683385E-2</c:v>
                </c:pt>
              </c:numCache>
            </c:numRef>
          </c:yVal>
          <c:bubbleSize>
            <c:numRef>
              <c:f>'Grafer ABn'!$D$2:$D$21</c:f>
              <c:numCache>
                <c:formatCode>#,##0</c:formatCode>
                <c:ptCount val="20"/>
                <c:pt idx="0">
                  <c:v>676</c:v>
                </c:pt>
                <c:pt idx="1">
                  <c:v>3381</c:v>
                </c:pt>
                <c:pt idx="2">
                  <c:v>7890</c:v>
                </c:pt>
                <c:pt idx="3">
                  <c:v>6754</c:v>
                </c:pt>
                <c:pt idx="4">
                  <c:v>504</c:v>
                </c:pt>
                <c:pt idx="5">
                  <c:v>220</c:v>
                </c:pt>
                <c:pt idx="6">
                  <c:v>1469</c:v>
                </c:pt>
                <c:pt idx="7">
                  <c:v>855</c:v>
                </c:pt>
                <c:pt idx="8">
                  <c:v>4589</c:v>
                </c:pt>
                <c:pt idx="9">
                  <c:v>5308</c:v>
                </c:pt>
                <c:pt idx="10">
                  <c:v>4917</c:v>
                </c:pt>
                <c:pt idx="11">
                  <c:v>3115</c:v>
                </c:pt>
                <c:pt idx="12">
                  <c:v>5888</c:v>
                </c:pt>
                <c:pt idx="13">
                  <c:v>336</c:v>
                </c:pt>
                <c:pt idx="14">
                  <c:v>2738</c:v>
                </c:pt>
                <c:pt idx="15">
                  <c:v>1052</c:v>
                </c:pt>
                <c:pt idx="16">
                  <c:v>2008</c:v>
                </c:pt>
                <c:pt idx="17">
                  <c:v>1499</c:v>
                </c:pt>
                <c:pt idx="18">
                  <c:v>309</c:v>
                </c:pt>
                <c:pt idx="19">
                  <c:v>299</c:v>
                </c:pt>
              </c:numCache>
            </c:numRef>
          </c:bubbleSize>
          <c:bubble3D val="1"/>
          <c:extLst>
            <c:ext xmlns:c16="http://schemas.microsoft.com/office/drawing/2014/chart" uri="{C3380CC4-5D6E-409C-BE32-E72D297353CC}">
              <c16:uniqueId val="{00000028-B8F1-4859-A78A-BF6E09B71C5D}"/>
            </c:ext>
          </c:extLst>
        </c:ser>
        <c:dLbls>
          <c:showLegendKey val="0"/>
          <c:showVal val="0"/>
          <c:showCatName val="0"/>
          <c:showSerName val="0"/>
          <c:showPercent val="0"/>
          <c:showBubbleSize val="0"/>
        </c:dLbls>
        <c:bubbleScale val="100"/>
        <c:showNegBubbles val="0"/>
        <c:axId val="528750664"/>
        <c:axId val="465010632"/>
      </c:bubbleChart>
      <c:valAx>
        <c:axId val="528750664"/>
        <c:scaling>
          <c:orientation val="minMax"/>
          <c:max val="0.15000000000000002"/>
          <c:min val="-5.000000000000001E-2"/>
        </c:scaling>
        <c:delete val="0"/>
        <c:axPos val="b"/>
        <c:title>
          <c:tx>
            <c:rich>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r>
                  <a:rPr lang="sv-FI" sz="1200" b="1">
                    <a:solidFill>
                      <a:schemeClr val="bg1"/>
                    </a:solidFill>
                  </a:rPr>
                  <a:t>Omsättning</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sv-SE"/>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v-SE"/>
          </a:p>
        </c:txPr>
        <c:crossAx val="465010632"/>
        <c:crosses val="autoZero"/>
        <c:crossBetween val="midCat"/>
      </c:valAx>
      <c:valAx>
        <c:axId val="46501063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bg1"/>
                    </a:solidFill>
                    <a:latin typeface="+mn-lt"/>
                    <a:ea typeface="+mn-ea"/>
                    <a:cs typeface="+mn-cs"/>
                  </a:defRPr>
                </a:pPr>
                <a:r>
                  <a:rPr lang="sv-FI" sz="1200" b="1">
                    <a:solidFill>
                      <a:schemeClr val="bg1"/>
                    </a:solidFill>
                  </a:rPr>
                  <a:t>Anställda</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sv-SE"/>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v-SE"/>
          </a:p>
        </c:txPr>
        <c:crossAx val="5287506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v-FI" sz="1800" dirty="0"/>
              <a:t>Andel av bokslut 2022 (</a:t>
            </a:r>
            <a:r>
              <a:rPr lang="sv-FI" sz="1800" dirty="0" err="1"/>
              <a:t>AB:n</a:t>
            </a:r>
            <a:r>
              <a:rPr lang="sv-FI" sz="18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0.26744742480960371"/>
          <c:y val="0.10420570336510938"/>
          <c:w val="0.67193618174777336"/>
          <c:h val="0.81415958503901331"/>
        </c:manualLayout>
      </c:layout>
      <c:barChart>
        <c:barDir val="bar"/>
        <c:grouping val="clustered"/>
        <c:varyColors val="0"/>
        <c:ser>
          <c:idx val="0"/>
          <c:order val="0"/>
          <c:tx>
            <c:strRef>
              <c:f>'Grafer ABn'!$B$118</c:f>
              <c:strCache>
                <c:ptCount val="1"/>
                <c:pt idx="0">
                  <c:v>Anställda</c:v>
                </c:pt>
              </c:strCache>
            </c:strRef>
          </c:tx>
          <c:spPr>
            <a:solidFill>
              <a:srgbClr val="199CD9"/>
            </a:solidFill>
            <a:ln>
              <a:noFill/>
            </a:ln>
            <a:effectLst/>
          </c:spPr>
          <c:invertIfNegative val="0"/>
          <c:cat>
            <c:strRef>
              <c:f>'Grafer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'Grafer ABn'!$B$120:$B$132</c:f>
              <c:numCache>
                <c:formatCode>0%</c:formatCode>
                <c:ptCount val="13"/>
                <c:pt idx="0">
                  <c:v>0.14461143695014664</c:v>
                </c:pt>
                <c:pt idx="1">
                  <c:v>0.12379032258064517</c:v>
                </c:pt>
                <c:pt idx="2">
                  <c:v>0.10791788856304986</c:v>
                </c:pt>
                <c:pt idx="3">
                  <c:v>9.7287390029325516E-2</c:v>
                </c:pt>
                <c:pt idx="4">
                  <c:v>9.0120967741935482E-2</c:v>
                </c:pt>
                <c:pt idx="5">
                  <c:v>8.4109237536656889E-2</c:v>
                </c:pt>
                <c:pt idx="6">
                  <c:v>5.7093108504398825E-2</c:v>
                </c:pt>
                <c:pt idx="7">
                  <c:v>6.1968475073313781E-2</c:v>
                </c:pt>
                <c:pt idx="8">
                  <c:v>5.0183284457478008E-2</c:v>
                </c:pt>
                <c:pt idx="9">
                  <c:v>3.6803519061583578E-2</c:v>
                </c:pt>
                <c:pt idx="10">
                  <c:v>2.6924486803519061E-2</c:v>
                </c:pt>
                <c:pt idx="11">
                  <c:v>2.7474340175953078E-2</c:v>
                </c:pt>
                <c:pt idx="12">
                  <c:v>1.9281524926686219E-2</c:v>
                </c:pt>
              </c:numCache>
            </c:numRef>
          </c:val>
          <c:extLst>
            <c:ext xmlns:c16="http://schemas.microsoft.com/office/drawing/2014/chart" uri="{C3380CC4-5D6E-409C-BE32-E72D297353CC}">
              <c16:uniqueId val="{00000000-7BAC-4399-8A76-0B6DCDD2E4F2}"/>
            </c:ext>
          </c:extLst>
        </c:ser>
        <c:ser>
          <c:idx val="1"/>
          <c:order val="1"/>
          <c:tx>
            <c:strRef>
              <c:f>'Grafer ABn'!$D$118</c:f>
              <c:strCache>
                <c:ptCount val="1"/>
                <c:pt idx="0">
                  <c:v>Omsättning</c:v>
                </c:pt>
              </c:strCache>
            </c:strRef>
          </c:tx>
          <c:spPr>
            <a:solidFill>
              <a:schemeClr val="bg2"/>
            </a:solidFill>
            <a:ln>
              <a:noFill/>
            </a:ln>
            <a:effectLst/>
          </c:spPr>
          <c:invertIfNegative val="0"/>
          <c:cat>
            <c:strRef>
              <c:f>'Grafer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'Grafer ABn'!$D$120:$D$132</c:f>
              <c:numCache>
                <c:formatCode>0%</c:formatCode>
                <c:ptCount val="13"/>
                <c:pt idx="0">
                  <c:v>0.15707439151483762</c:v>
                </c:pt>
                <c:pt idx="1">
                  <c:v>0.1723966849445856</c:v>
                </c:pt>
                <c:pt idx="2">
                  <c:v>0.20983932694600638</c:v>
                </c:pt>
                <c:pt idx="3">
                  <c:v>4.2122681503667297E-2</c:v>
                </c:pt>
                <c:pt idx="4">
                  <c:v>2.4898263669950734E-2</c:v>
                </c:pt>
                <c:pt idx="5">
                  <c:v>3.863054083922661E-2</c:v>
                </c:pt>
                <c:pt idx="6">
                  <c:v>3.9441154280169609E-2</c:v>
                </c:pt>
                <c:pt idx="7">
                  <c:v>3.2136771212499138E-2</c:v>
                </c:pt>
                <c:pt idx="8">
                  <c:v>2.6536134595314769E-2</c:v>
                </c:pt>
                <c:pt idx="9">
                  <c:v>6.6802424364701046E-2</c:v>
                </c:pt>
                <c:pt idx="10">
                  <c:v>3.4368039797671938E-2</c:v>
                </c:pt>
                <c:pt idx="11">
                  <c:v>6.8425443621887884E-3</c:v>
                </c:pt>
                <c:pt idx="12">
                  <c:v>9.3853262546076382E-3</c:v>
                </c:pt>
              </c:numCache>
            </c:numRef>
          </c:val>
          <c:extLst>
            <c:ext xmlns:c16="http://schemas.microsoft.com/office/drawing/2014/chart" uri="{C3380CC4-5D6E-409C-BE32-E72D297353CC}">
              <c16:uniqueId val="{00000001-7BAC-4399-8A76-0B6DCDD2E4F2}"/>
            </c:ext>
          </c:extLst>
        </c:ser>
        <c:ser>
          <c:idx val="2"/>
          <c:order val="2"/>
          <c:tx>
            <c:strRef>
              <c:f>'Grafer ABn'!$F$118</c:f>
              <c:strCache>
                <c:ptCount val="1"/>
                <c:pt idx="0">
                  <c:v>Personalkostnad</c:v>
                </c:pt>
              </c:strCache>
            </c:strRef>
          </c:tx>
          <c:spPr>
            <a:solidFill>
              <a:schemeClr val="accent3"/>
            </a:solidFill>
            <a:ln>
              <a:noFill/>
            </a:ln>
            <a:effectLst/>
          </c:spPr>
          <c:invertIfNegative val="0"/>
          <c:cat>
            <c:strRef>
              <c:f>'Grafer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'Grafer ABn'!$F$120:$F$132</c:f>
              <c:numCache>
                <c:formatCode>0%</c:formatCode>
                <c:ptCount val="13"/>
                <c:pt idx="0">
                  <c:v>0.13778531743614322</c:v>
                </c:pt>
                <c:pt idx="1">
                  <c:v>9.8646568429921144E-2</c:v>
                </c:pt>
                <c:pt idx="2">
                  <c:v>0.14908087011121857</c:v>
                </c:pt>
                <c:pt idx="3">
                  <c:v>0.1077020701288679</c:v>
                </c:pt>
                <c:pt idx="4">
                  <c:v>7.1856300548551036E-2</c:v>
                </c:pt>
                <c:pt idx="5">
                  <c:v>9.9056025952289975E-2</c:v>
                </c:pt>
                <c:pt idx="6">
                  <c:v>6.8172700291892971E-2</c:v>
                </c:pt>
                <c:pt idx="7">
                  <c:v>3.9025250993753188E-2</c:v>
                </c:pt>
                <c:pt idx="8">
                  <c:v>3.9872256904339209E-2</c:v>
                </c:pt>
                <c:pt idx="9">
                  <c:v>4.199677961441127E-2</c:v>
                </c:pt>
                <c:pt idx="10">
                  <c:v>2.6665126690691921E-2</c:v>
                </c:pt>
                <c:pt idx="11">
                  <c:v>2.0595315772045247E-2</c:v>
                </c:pt>
                <c:pt idx="12">
                  <c:v>1.6390568081229726E-2</c:v>
                </c:pt>
              </c:numCache>
            </c:numRef>
          </c:val>
          <c:extLst>
            <c:ext xmlns:c16="http://schemas.microsoft.com/office/drawing/2014/chart" uri="{C3380CC4-5D6E-409C-BE32-E72D297353CC}">
              <c16:uniqueId val="{00000002-7BAC-4399-8A76-0B6DCDD2E4F2}"/>
            </c:ext>
          </c:extLst>
        </c:ser>
        <c:ser>
          <c:idx val="4"/>
          <c:order val="3"/>
          <c:tx>
            <c:strRef>
              <c:f>'Grafer ABn'!$J$118</c:f>
              <c:strCache>
                <c:ptCount val="1"/>
                <c:pt idx="0">
                  <c:v>Förädlingsvärde</c:v>
                </c:pt>
              </c:strCache>
            </c:strRef>
          </c:tx>
          <c:spPr>
            <a:solidFill>
              <a:schemeClr val="accent4"/>
            </a:solidFill>
            <a:ln>
              <a:noFill/>
            </a:ln>
            <a:effectLst/>
          </c:spPr>
          <c:invertIfNegative val="0"/>
          <c:cat>
            <c:strRef>
              <c:f>'Grafer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'Grafer ABn'!$J$120:$J$132</c:f>
              <c:numCache>
                <c:formatCode>0%</c:formatCode>
                <c:ptCount val="13"/>
                <c:pt idx="0">
                  <c:v>7.3307053408872794E-2</c:v>
                </c:pt>
                <c:pt idx="1">
                  <c:v>5.1424626028149609E-2</c:v>
                </c:pt>
                <c:pt idx="2">
                  <c:v>0.18468462454172366</c:v>
                </c:pt>
                <c:pt idx="3">
                  <c:v>8.8826907914260039E-2</c:v>
                </c:pt>
                <c:pt idx="4">
                  <c:v>3.4108431011639968E-2</c:v>
                </c:pt>
                <c:pt idx="5">
                  <c:v>4.5804846551913157E-2</c:v>
                </c:pt>
                <c:pt idx="6">
                  <c:v>3.843265372015553E-2</c:v>
                </c:pt>
                <c:pt idx="7">
                  <c:v>2.476963356501986E-2</c:v>
                </c:pt>
                <c:pt idx="8">
                  <c:v>1.8930722812913296E-2</c:v>
                </c:pt>
                <c:pt idx="9">
                  <c:v>2.6514857925500492E-2</c:v>
                </c:pt>
                <c:pt idx="10">
                  <c:v>8.1639654246073376E-2</c:v>
                </c:pt>
                <c:pt idx="11">
                  <c:v>9.5602634757319498E-3</c:v>
                </c:pt>
                <c:pt idx="12">
                  <c:v>8.5660649997453368E-3</c:v>
                </c:pt>
              </c:numCache>
            </c:numRef>
          </c:val>
          <c:extLst>
            <c:ext xmlns:c16="http://schemas.microsoft.com/office/drawing/2014/chart" uri="{C3380CC4-5D6E-409C-BE32-E72D297353CC}">
              <c16:uniqueId val="{00000003-7BAC-4399-8A76-0B6DCDD2E4F2}"/>
            </c:ext>
          </c:extLst>
        </c:ser>
        <c:dLbls>
          <c:showLegendKey val="0"/>
          <c:showVal val="0"/>
          <c:showCatName val="0"/>
          <c:showSerName val="0"/>
          <c:showPercent val="0"/>
          <c:showBubbleSize val="0"/>
        </c:dLbls>
        <c:gapWidth val="182"/>
        <c:axId val="553209968"/>
        <c:axId val="553216528"/>
      </c:barChart>
      <c:catAx>
        <c:axId val="55320996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53216528"/>
        <c:crosses val="autoZero"/>
        <c:auto val="1"/>
        <c:lblAlgn val="ctr"/>
        <c:lblOffset val="100"/>
        <c:noMultiLvlLbl val="0"/>
      </c:catAx>
      <c:valAx>
        <c:axId val="553216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53209968"/>
        <c:crosses val="autoZero"/>
        <c:crossBetween val="between"/>
      </c:valAx>
      <c:spPr>
        <a:noFill/>
        <a:ln>
          <a:noFill/>
        </a:ln>
        <a:effectLst/>
      </c:spPr>
    </c:plotArea>
    <c:legend>
      <c:legendPos val="b"/>
      <c:layout>
        <c:manualLayout>
          <c:xMode val="edge"/>
          <c:yMode val="edge"/>
          <c:x val="0.55810858396798746"/>
          <c:y val="8.5955319682084821E-2"/>
          <c:w val="0.41736042338969931"/>
          <c:h val="0.27386120990551754"/>
        </c:manualLayout>
      </c:layout>
      <c:overlay val="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v-FI" sz="1800" dirty="0"/>
              <a:t>Andel av tillväxt 2010-2022 (</a:t>
            </a:r>
            <a:r>
              <a:rPr lang="sv-FI" sz="1800" dirty="0" err="1"/>
              <a:t>AB:n</a:t>
            </a:r>
            <a:r>
              <a:rPr lang="sv-FI" sz="1800" dirty="0"/>
              <a:t>)</a:t>
            </a:r>
          </a:p>
        </c:rich>
      </c:tx>
      <c:layout>
        <c:manualLayout>
          <c:xMode val="edge"/>
          <c:yMode val="edge"/>
          <c:x val="0.24893401015228422"/>
          <c:y val="1.815156557253063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0.26469143584935395"/>
          <c:y val="0.10522767762120112"/>
          <c:w val="0.67531680977963482"/>
          <c:h val="0.81133980439094999"/>
        </c:manualLayout>
      </c:layout>
      <c:barChart>
        <c:barDir val="bar"/>
        <c:grouping val="clustered"/>
        <c:varyColors val="0"/>
        <c:ser>
          <c:idx val="0"/>
          <c:order val="0"/>
          <c:tx>
            <c:strRef>
              <c:f>'Grafer ABn'!$B$118</c:f>
              <c:strCache>
                <c:ptCount val="1"/>
                <c:pt idx="0">
                  <c:v>Anställda</c:v>
                </c:pt>
              </c:strCache>
            </c:strRef>
          </c:tx>
          <c:spPr>
            <a:solidFill>
              <a:srgbClr val="199CD9"/>
            </a:solidFill>
            <a:ln>
              <a:noFill/>
            </a:ln>
            <a:effectLst/>
          </c:spPr>
          <c:invertIfNegative val="0"/>
          <c:cat>
            <c:strRef>
              <c:f>'Grafer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'Grafer ABn'!$C$120:$C$132</c:f>
              <c:numCache>
                <c:formatCode>0%</c:formatCode>
                <c:ptCount val="13"/>
                <c:pt idx="0">
                  <c:v>0.17749207896660979</c:v>
                </c:pt>
                <c:pt idx="1">
                  <c:v>9.8220814038508408E-2</c:v>
                </c:pt>
                <c:pt idx="2">
                  <c:v>8.8898367048501098E-2</c:v>
                </c:pt>
                <c:pt idx="3">
                  <c:v>0.12381184499146966</c:v>
                </c:pt>
                <c:pt idx="4">
                  <c:v>0.14318791128442604</c:v>
                </c:pt>
                <c:pt idx="5">
                  <c:v>8.103826468437729E-2</c:v>
                </c:pt>
                <c:pt idx="6">
                  <c:v>6.5927370216914458E-2</c:v>
                </c:pt>
                <c:pt idx="7">
                  <c:v>9.8220814038508408E-2</c:v>
                </c:pt>
                <c:pt idx="8">
                  <c:v>-3.5339995125517913E-3</c:v>
                </c:pt>
                <c:pt idx="9">
                  <c:v>-9.0787228856933945E-3</c:v>
                </c:pt>
                <c:pt idx="10">
                  <c:v>3.4608822812576163E-2</c:v>
                </c:pt>
                <c:pt idx="11">
                  <c:v>5.5873750913965389E-2</c:v>
                </c:pt>
                <c:pt idx="12">
                  <c:v>4.6916890080428951E-3</c:v>
                </c:pt>
              </c:numCache>
            </c:numRef>
          </c:val>
          <c:extLst>
            <c:ext xmlns:c16="http://schemas.microsoft.com/office/drawing/2014/chart" uri="{C3380CC4-5D6E-409C-BE32-E72D297353CC}">
              <c16:uniqueId val="{00000000-DE0B-4B55-BFDA-89E79222B944}"/>
            </c:ext>
          </c:extLst>
        </c:ser>
        <c:ser>
          <c:idx val="1"/>
          <c:order val="1"/>
          <c:tx>
            <c:strRef>
              <c:f>'Grafer ABn'!$D$118</c:f>
              <c:strCache>
                <c:ptCount val="1"/>
                <c:pt idx="0">
                  <c:v>Omsättning</c:v>
                </c:pt>
              </c:strCache>
            </c:strRef>
          </c:tx>
          <c:spPr>
            <a:solidFill>
              <a:schemeClr val="bg2"/>
            </a:solidFill>
            <a:ln>
              <a:noFill/>
            </a:ln>
            <a:effectLst/>
          </c:spPr>
          <c:invertIfNegative val="0"/>
          <c:cat>
            <c:strRef>
              <c:f>'Grafer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'Grafer ABn'!$E$120:$E$132</c:f>
              <c:numCache>
                <c:formatCode>0%</c:formatCode>
                <c:ptCount val="13"/>
                <c:pt idx="0">
                  <c:v>0.16858664090628731</c:v>
                </c:pt>
                <c:pt idx="1">
                  <c:v>0.1256750759970145</c:v>
                </c:pt>
                <c:pt idx="2">
                  <c:v>0.24033119738367165</c:v>
                </c:pt>
                <c:pt idx="3">
                  <c:v>4.3559326018658445E-2</c:v>
                </c:pt>
                <c:pt idx="4">
                  <c:v>2.5545764952766163E-2</c:v>
                </c:pt>
                <c:pt idx="5">
                  <c:v>4.5159622735602943E-2</c:v>
                </c:pt>
                <c:pt idx="6">
                  <c:v>3.372673950900356E-2</c:v>
                </c:pt>
                <c:pt idx="7">
                  <c:v>3.6512128700772993E-2</c:v>
                </c:pt>
                <c:pt idx="8">
                  <c:v>1.2647704163767027E-2</c:v>
                </c:pt>
                <c:pt idx="9">
                  <c:v>4.1567185535582155E-2</c:v>
                </c:pt>
                <c:pt idx="10">
                  <c:v>2.599240100026138E-2</c:v>
                </c:pt>
                <c:pt idx="11">
                  <c:v>7.2409333398813659E-3</c:v>
                </c:pt>
                <c:pt idx="12">
                  <c:v>3.6978481143062855E-3</c:v>
                </c:pt>
              </c:numCache>
            </c:numRef>
          </c:val>
          <c:extLst>
            <c:ext xmlns:c16="http://schemas.microsoft.com/office/drawing/2014/chart" uri="{C3380CC4-5D6E-409C-BE32-E72D297353CC}">
              <c16:uniqueId val="{00000001-DE0B-4B55-BFDA-89E79222B944}"/>
            </c:ext>
          </c:extLst>
        </c:ser>
        <c:ser>
          <c:idx val="2"/>
          <c:order val="2"/>
          <c:tx>
            <c:strRef>
              <c:f>'Grafer ABn'!$F$118</c:f>
              <c:strCache>
                <c:ptCount val="1"/>
                <c:pt idx="0">
                  <c:v>Personalkostnad</c:v>
                </c:pt>
              </c:strCache>
            </c:strRef>
          </c:tx>
          <c:spPr>
            <a:solidFill>
              <a:schemeClr val="accent3"/>
            </a:solidFill>
            <a:ln>
              <a:noFill/>
            </a:ln>
            <a:effectLst/>
          </c:spPr>
          <c:invertIfNegative val="0"/>
          <c:cat>
            <c:strRef>
              <c:f>'Grafer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'Grafer ABn'!$G$120:$G$132</c:f>
              <c:numCache>
                <c:formatCode>0%</c:formatCode>
                <c:ptCount val="13"/>
                <c:pt idx="0">
                  <c:v>0.14652597451637792</c:v>
                </c:pt>
                <c:pt idx="1">
                  <c:v>8.3259087820261299E-2</c:v>
                </c:pt>
                <c:pt idx="2">
                  <c:v>0.12736162847376856</c:v>
                </c:pt>
                <c:pt idx="3">
                  <c:v>0.12404906408684863</c:v>
                </c:pt>
                <c:pt idx="4">
                  <c:v>8.4490998476208723E-2</c:v>
                </c:pt>
                <c:pt idx="5">
                  <c:v>0.12788215405274805</c:v>
                </c:pt>
                <c:pt idx="6">
                  <c:v>6.7315723949473286E-2</c:v>
                </c:pt>
                <c:pt idx="7">
                  <c:v>4.5100553169913543E-2</c:v>
                </c:pt>
                <c:pt idx="8">
                  <c:v>1.9052416702504467E-2</c:v>
                </c:pt>
                <c:pt idx="9">
                  <c:v>2.4746127343687186E-2</c:v>
                </c:pt>
                <c:pt idx="10">
                  <c:v>2.8166844298524264E-2</c:v>
                </c:pt>
                <c:pt idx="11">
                  <c:v>2.6942912298564492E-2</c:v>
                </c:pt>
                <c:pt idx="12">
                  <c:v>7.1166999773523733E-3</c:v>
                </c:pt>
              </c:numCache>
            </c:numRef>
          </c:val>
          <c:extLst>
            <c:ext xmlns:c16="http://schemas.microsoft.com/office/drawing/2014/chart" uri="{C3380CC4-5D6E-409C-BE32-E72D297353CC}">
              <c16:uniqueId val="{00000002-DE0B-4B55-BFDA-89E79222B944}"/>
            </c:ext>
          </c:extLst>
        </c:ser>
        <c:ser>
          <c:idx val="4"/>
          <c:order val="3"/>
          <c:tx>
            <c:strRef>
              <c:f>'Grafer ABn'!$J$118</c:f>
              <c:strCache>
                <c:ptCount val="1"/>
                <c:pt idx="0">
                  <c:v>Förädlingsvärde</c:v>
                </c:pt>
              </c:strCache>
            </c:strRef>
          </c:tx>
          <c:spPr>
            <a:solidFill>
              <a:schemeClr val="accent4"/>
            </a:solidFill>
            <a:ln>
              <a:noFill/>
            </a:ln>
            <a:effectLst/>
          </c:spPr>
          <c:invertIfNegative val="0"/>
          <c:cat>
            <c:strRef>
              <c:f>'Grafer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'Grafer ABn'!$K$120:$K$132</c:f>
              <c:numCache>
                <c:formatCode>0%</c:formatCode>
                <c:ptCount val="13"/>
                <c:pt idx="0">
                  <c:v>6.3922503423663971E-2</c:v>
                </c:pt>
                <c:pt idx="1">
                  <c:v>3.752074048818059E-2</c:v>
                </c:pt>
                <c:pt idx="2">
                  <c:v>0.18453585209061579</c:v>
                </c:pt>
                <c:pt idx="3">
                  <c:v>9.7359937854601994E-2</c:v>
                </c:pt>
                <c:pt idx="4">
                  <c:v>3.2582140298004117E-2</c:v>
                </c:pt>
                <c:pt idx="5">
                  <c:v>5.0159249035196113E-2</c:v>
                </c:pt>
                <c:pt idx="6">
                  <c:v>3.7836751533060202E-2</c:v>
                </c:pt>
                <c:pt idx="7">
                  <c:v>2.6942472759069407E-2</c:v>
                </c:pt>
                <c:pt idx="8">
                  <c:v>8.7501282517583722E-3</c:v>
                </c:pt>
                <c:pt idx="9">
                  <c:v>1.4252573484437205E-2</c:v>
                </c:pt>
                <c:pt idx="10">
                  <c:v>8.3802332597040452E-2</c:v>
                </c:pt>
                <c:pt idx="11">
                  <c:v>1.0471779829609876E-2</c:v>
                </c:pt>
                <c:pt idx="12">
                  <c:v>5.9444778672352195E-3</c:v>
                </c:pt>
              </c:numCache>
            </c:numRef>
          </c:val>
          <c:extLst>
            <c:ext xmlns:c16="http://schemas.microsoft.com/office/drawing/2014/chart" uri="{C3380CC4-5D6E-409C-BE32-E72D297353CC}">
              <c16:uniqueId val="{00000003-DE0B-4B55-BFDA-89E79222B944}"/>
            </c:ext>
          </c:extLst>
        </c:ser>
        <c:dLbls>
          <c:showLegendKey val="0"/>
          <c:showVal val="0"/>
          <c:showCatName val="0"/>
          <c:showSerName val="0"/>
          <c:showPercent val="0"/>
          <c:showBubbleSize val="0"/>
        </c:dLbls>
        <c:gapWidth val="182"/>
        <c:axId val="384816936"/>
        <c:axId val="384816608"/>
      </c:barChart>
      <c:catAx>
        <c:axId val="38481693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384816608"/>
        <c:crosses val="autoZero"/>
        <c:auto val="1"/>
        <c:lblAlgn val="ctr"/>
        <c:lblOffset val="100"/>
        <c:noMultiLvlLbl val="0"/>
      </c:catAx>
      <c:valAx>
        <c:axId val="384816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384816936"/>
        <c:crosses val="autoZero"/>
        <c:crossBetween val="between"/>
      </c:valAx>
      <c:spPr>
        <a:noFill/>
        <a:ln>
          <a:noFill/>
        </a:ln>
        <a:effectLst/>
      </c:spPr>
    </c:plotArea>
    <c:legend>
      <c:legendPos val="b"/>
      <c:layout>
        <c:manualLayout>
          <c:xMode val="edge"/>
          <c:yMode val="edge"/>
          <c:x val="0.62432916697595542"/>
          <c:y val="9.5582322291325891E-2"/>
          <c:w val="0.37567077496852702"/>
          <c:h val="0.28726441822198506"/>
        </c:manualLayout>
      </c:layout>
      <c:overlay val="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78107579187256"/>
          <c:y val="9.3190152677332147E-2"/>
          <c:w val="0.73035200580459569"/>
          <c:h val="0.84566166264884213"/>
        </c:manualLayout>
      </c:layout>
      <c:barChart>
        <c:barDir val="bar"/>
        <c:grouping val="clustered"/>
        <c:varyColors val="0"/>
        <c:ser>
          <c:idx val="0"/>
          <c:order val="0"/>
          <c:tx>
            <c:strRef>
              <c:f>'Grafer ABn'!$B$26</c:f>
              <c:strCache>
                <c:ptCount val="1"/>
                <c:pt idx="0">
                  <c:v>2010-2019</c:v>
                </c:pt>
              </c:strCache>
            </c:strRef>
          </c:tx>
          <c:spPr>
            <a:solidFill>
              <a:schemeClr val="bg2"/>
            </a:solidFill>
            <a:ln>
              <a:noFill/>
            </a:ln>
            <a:effectLst/>
          </c:spPr>
          <c:invertIfNegative val="0"/>
          <c:cat>
            <c:strRef>
              <c:f>'Grafer ABn'!$A$27:$A$49</c:f>
              <c:strCache>
                <c:ptCount val="23"/>
                <c:pt idx="0">
                  <c:v>Logistik</c:v>
                </c:pt>
                <c:pt idx="1">
                  <c:v>Livsmedelsindustri</c:v>
                </c:pt>
                <c:pt idx="2">
                  <c:v>Partihandel</c:v>
                </c:pt>
                <c:pt idx="3">
                  <c:v>Verkstadsindustri</c:v>
                </c:pt>
                <c:pt idx="4">
                  <c:v>Övrig industri</c:v>
                </c:pt>
                <c:pt idx="5">
                  <c:v>Övriga tjänster</c:v>
                </c:pt>
                <c:pt idx="6">
                  <c:v>Vatten&amp;avfall</c:v>
                </c:pt>
                <c:pt idx="7">
                  <c:v>Elektronikindustri</c:v>
                </c:pt>
                <c:pt idx="8">
                  <c:v>Energibolag</c:v>
                </c:pt>
                <c:pt idx="9">
                  <c:v>Finans&amp;försäkring</c:v>
                </c:pt>
                <c:pt idx="10">
                  <c:v>Media</c:v>
                </c:pt>
                <c:pt idx="11">
                  <c:v>Metallvaruindustri</c:v>
                </c:pt>
                <c:pt idx="12">
                  <c:v>Areella näringar</c:v>
                </c:pt>
                <c:pt idx="13">
                  <c:v>Fastighetsbolag</c:v>
                </c:pt>
                <c:pt idx="14">
                  <c:v>Life Science</c:v>
                </c:pt>
                <c:pt idx="15">
                  <c:v>IT&amp;telekom</c:v>
                </c:pt>
                <c:pt idx="16">
                  <c:v>Företagsservice</c:v>
                </c:pt>
                <c:pt idx="17">
                  <c:v>Utbildning</c:v>
                </c:pt>
                <c:pt idx="18">
                  <c:v>Detaljhandel</c:v>
                </c:pt>
                <c:pt idx="19">
                  <c:v>Besöksnäring</c:v>
                </c:pt>
                <c:pt idx="20">
                  <c:v>Företagstjänster</c:v>
                </c:pt>
                <c:pt idx="21">
                  <c:v>Hälsa, sjukvård</c:v>
                </c:pt>
                <c:pt idx="22">
                  <c:v>Byggverksamhet</c:v>
                </c:pt>
              </c:strCache>
            </c:strRef>
          </c:cat>
          <c:val>
            <c:numRef>
              <c:f>'Grafer ABn'!$B$27:$B$49</c:f>
              <c:numCache>
                <c:formatCode>#,##0</c:formatCode>
                <c:ptCount val="23"/>
                <c:pt idx="0">
                  <c:v>-334</c:v>
                </c:pt>
                <c:pt idx="1">
                  <c:v>-157</c:v>
                </c:pt>
                <c:pt idx="2">
                  <c:v>-86</c:v>
                </c:pt>
                <c:pt idx="3">
                  <c:v>-6</c:v>
                </c:pt>
                <c:pt idx="4">
                  <c:v>6</c:v>
                </c:pt>
                <c:pt idx="5">
                  <c:v>13</c:v>
                </c:pt>
                <c:pt idx="6">
                  <c:v>47</c:v>
                </c:pt>
                <c:pt idx="7">
                  <c:v>54</c:v>
                </c:pt>
                <c:pt idx="8">
                  <c:v>58</c:v>
                </c:pt>
                <c:pt idx="9">
                  <c:v>64</c:v>
                </c:pt>
                <c:pt idx="10">
                  <c:v>75</c:v>
                </c:pt>
                <c:pt idx="11">
                  <c:v>76</c:v>
                </c:pt>
                <c:pt idx="12">
                  <c:v>260</c:v>
                </c:pt>
                <c:pt idx="13">
                  <c:v>567</c:v>
                </c:pt>
                <c:pt idx="14">
                  <c:v>575</c:v>
                </c:pt>
                <c:pt idx="15">
                  <c:v>611</c:v>
                </c:pt>
                <c:pt idx="16">
                  <c:v>720</c:v>
                </c:pt>
                <c:pt idx="17">
                  <c:v>887</c:v>
                </c:pt>
                <c:pt idx="18">
                  <c:v>1360</c:v>
                </c:pt>
                <c:pt idx="19">
                  <c:v>1599</c:v>
                </c:pt>
                <c:pt idx="20">
                  <c:v>1786</c:v>
                </c:pt>
                <c:pt idx="21">
                  <c:v>2018</c:v>
                </c:pt>
                <c:pt idx="22">
                  <c:v>2468</c:v>
                </c:pt>
              </c:numCache>
            </c:numRef>
          </c:val>
          <c:extLst>
            <c:ext xmlns:c16="http://schemas.microsoft.com/office/drawing/2014/chart" uri="{C3380CC4-5D6E-409C-BE32-E72D297353CC}">
              <c16:uniqueId val="{00000000-D2F2-45B3-BA41-5347F5661DF7}"/>
            </c:ext>
          </c:extLst>
        </c:ser>
        <c:ser>
          <c:idx val="1"/>
          <c:order val="1"/>
          <c:tx>
            <c:strRef>
              <c:f>'Grafer ABn'!$C$26</c:f>
              <c:strCache>
                <c:ptCount val="1"/>
                <c:pt idx="0">
                  <c:v>2020-2022</c:v>
                </c:pt>
              </c:strCache>
            </c:strRef>
          </c:tx>
          <c:spPr>
            <a:solidFill>
              <a:schemeClr val="accent2"/>
            </a:solidFill>
            <a:ln>
              <a:noFill/>
            </a:ln>
            <a:effectLst/>
          </c:spPr>
          <c:invertIfNegative val="0"/>
          <c:cat>
            <c:strRef>
              <c:f>'Grafer ABn'!$A$27:$A$49</c:f>
              <c:strCache>
                <c:ptCount val="23"/>
                <c:pt idx="0">
                  <c:v>Logistik</c:v>
                </c:pt>
                <c:pt idx="1">
                  <c:v>Livsmedelsindustri</c:v>
                </c:pt>
                <c:pt idx="2">
                  <c:v>Partihandel</c:v>
                </c:pt>
                <c:pt idx="3">
                  <c:v>Verkstadsindustri</c:v>
                </c:pt>
                <c:pt idx="4">
                  <c:v>Övrig industri</c:v>
                </c:pt>
                <c:pt idx="5">
                  <c:v>Övriga tjänster</c:v>
                </c:pt>
                <c:pt idx="6">
                  <c:v>Vatten&amp;avfall</c:v>
                </c:pt>
                <c:pt idx="7">
                  <c:v>Elektronikindustri</c:v>
                </c:pt>
                <c:pt idx="8">
                  <c:v>Energibolag</c:v>
                </c:pt>
                <c:pt idx="9">
                  <c:v>Finans&amp;försäkring</c:v>
                </c:pt>
                <c:pt idx="10">
                  <c:v>Media</c:v>
                </c:pt>
                <c:pt idx="11">
                  <c:v>Metallvaruindustri</c:v>
                </c:pt>
                <c:pt idx="12">
                  <c:v>Areella näringar</c:v>
                </c:pt>
                <c:pt idx="13">
                  <c:v>Fastighetsbolag</c:v>
                </c:pt>
                <c:pt idx="14">
                  <c:v>Life Science</c:v>
                </c:pt>
                <c:pt idx="15">
                  <c:v>IT&amp;telekom</c:v>
                </c:pt>
                <c:pt idx="16">
                  <c:v>Företagsservice</c:v>
                </c:pt>
                <c:pt idx="17">
                  <c:v>Utbildning</c:v>
                </c:pt>
                <c:pt idx="18">
                  <c:v>Detaljhandel</c:v>
                </c:pt>
                <c:pt idx="19">
                  <c:v>Besöksnäring</c:v>
                </c:pt>
                <c:pt idx="20">
                  <c:v>Företagstjänster</c:v>
                </c:pt>
                <c:pt idx="21">
                  <c:v>Hälsa, sjukvård</c:v>
                </c:pt>
                <c:pt idx="22">
                  <c:v>Byggverksamhet</c:v>
                </c:pt>
              </c:strCache>
            </c:strRef>
          </c:cat>
          <c:val>
            <c:numRef>
              <c:f>'Grafer ABn'!$C$27:$C$49</c:f>
              <c:numCache>
                <c:formatCode>#,##0</c:formatCode>
                <c:ptCount val="23"/>
                <c:pt idx="0">
                  <c:v>276</c:v>
                </c:pt>
                <c:pt idx="1">
                  <c:v>22</c:v>
                </c:pt>
                <c:pt idx="2">
                  <c:v>-63</c:v>
                </c:pt>
                <c:pt idx="3">
                  <c:v>29</c:v>
                </c:pt>
                <c:pt idx="4">
                  <c:v>12</c:v>
                </c:pt>
                <c:pt idx="5">
                  <c:v>9</c:v>
                </c:pt>
                <c:pt idx="6">
                  <c:v>90</c:v>
                </c:pt>
                <c:pt idx="7">
                  <c:v>42</c:v>
                </c:pt>
                <c:pt idx="8">
                  <c:v>-60</c:v>
                </c:pt>
                <c:pt idx="9">
                  <c:v>-67</c:v>
                </c:pt>
                <c:pt idx="10">
                  <c:v>2</c:v>
                </c:pt>
                <c:pt idx="11">
                  <c:v>63</c:v>
                </c:pt>
                <c:pt idx="12">
                  <c:v>118</c:v>
                </c:pt>
                <c:pt idx="13">
                  <c:v>1</c:v>
                </c:pt>
                <c:pt idx="14">
                  <c:v>884</c:v>
                </c:pt>
                <c:pt idx="15">
                  <c:v>471</c:v>
                </c:pt>
                <c:pt idx="16">
                  <c:v>610</c:v>
                </c:pt>
                <c:pt idx="17">
                  <c:v>30</c:v>
                </c:pt>
                <c:pt idx="18">
                  <c:v>252</c:v>
                </c:pt>
                <c:pt idx="19">
                  <c:v>13</c:v>
                </c:pt>
                <c:pt idx="20">
                  <c:v>246</c:v>
                </c:pt>
                <c:pt idx="21">
                  <c:v>332</c:v>
                </c:pt>
                <c:pt idx="22">
                  <c:v>445</c:v>
                </c:pt>
              </c:numCache>
            </c:numRef>
          </c:val>
          <c:extLst>
            <c:ext xmlns:c16="http://schemas.microsoft.com/office/drawing/2014/chart" uri="{C3380CC4-5D6E-409C-BE32-E72D297353CC}">
              <c16:uniqueId val="{00000001-D2F2-45B3-BA41-5347F5661DF7}"/>
            </c:ext>
          </c:extLst>
        </c:ser>
        <c:dLbls>
          <c:showLegendKey val="0"/>
          <c:showVal val="0"/>
          <c:showCatName val="0"/>
          <c:showSerName val="0"/>
          <c:showPercent val="0"/>
          <c:showBubbleSize val="0"/>
        </c:dLbls>
        <c:gapWidth val="182"/>
        <c:axId val="531356760"/>
        <c:axId val="531355120"/>
      </c:barChart>
      <c:catAx>
        <c:axId val="5313567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31355120"/>
        <c:crosses val="autoZero"/>
        <c:auto val="1"/>
        <c:lblAlgn val="ctr"/>
        <c:lblOffset val="100"/>
        <c:noMultiLvlLbl val="0"/>
      </c:catAx>
      <c:valAx>
        <c:axId val="531355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31356760"/>
        <c:crosses val="autoZero"/>
        <c:crossBetween val="between"/>
      </c:valAx>
      <c:spPr>
        <a:noFill/>
        <a:ln>
          <a:noFill/>
        </a:ln>
        <a:effectLst/>
      </c:spPr>
    </c:plotArea>
    <c:legend>
      <c:legendPos val="b"/>
      <c:layout>
        <c:manualLayout>
          <c:xMode val="edge"/>
          <c:yMode val="edge"/>
          <c:x val="0.35270922347161016"/>
          <c:y val="1.340839360070129E-2"/>
          <c:w val="0.51503331309447886"/>
          <c:h val="4.517498207241606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2000" b="0" i="0" u="none" strike="noStrike" kern="1200" spc="0" baseline="0">
                <a:solidFill>
                  <a:schemeClr val="bg1"/>
                </a:solidFill>
                <a:latin typeface="+mn-lt"/>
                <a:ea typeface="+mn-ea"/>
                <a:cs typeface="+mn-cs"/>
              </a:defRPr>
            </a:pPr>
            <a:r>
              <a:rPr lang="sv-FI" sz="2000"/>
              <a:t>Andel av sysselsatt dagbefolkning (arbetstillfällen) 2020</a:t>
            </a:r>
          </a:p>
        </c:rich>
      </c:tx>
      <c:layout>
        <c:manualLayout>
          <c:xMode val="edge"/>
          <c:yMode val="edge"/>
          <c:x val="0.19283748780067328"/>
          <c:y val="6.9515044077281757E-3"/>
        </c:manualLayout>
      </c:layout>
      <c:overlay val="0"/>
      <c:spPr>
        <a:noFill/>
        <a:ln>
          <a:noFill/>
        </a:ln>
        <a:effectLst/>
      </c:spPr>
      <c:txPr>
        <a:bodyPr rot="0" spcFirstLastPara="1" vertOverflow="ellipsis" vert="horz" wrap="square" anchor="ctr" anchorCtr="1"/>
        <a:lstStyle/>
        <a:p>
          <a:pPr algn="ctr" rtl="0">
            <a:defRPr sz="2000" b="0" i="0" u="none" strike="noStrike" kern="1200" spc="0" baseline="0">
              <a:solidFill>
                <a:schemeClr val="bg1"/>
              </a:solidFill>
              <a:latin typeface="+mn-lt"/>
              <a:ea typeface="+mn-ea"/>
              <a:cs typeface="+mn-cs"/>
            </a:defRPr>
          </a:pPr>
          <a:endParaRPr lang="sv-SE"/>
        </a:p>
      </c:txPr>
    </c:title>
    <c:autoTitleDeleted val="0"/>
    <c:plotArea>
      <c:layout/>
      <c:barChart>
        <c:barDir val="bar"/>
        <c:grouping val="clustered"/>
        <c:varyColors val="0"/>
        <c:ser>
          <c:idx val="0"/>
          <c:order val="0"/>
          <c:tx>
            <c:strRef>
              <c:f>Makrodata!$B$119</c:f>
              <c:strCache>
                <c:ptCount val="1"/>
                <c:pt idx="0">
                  <c:v>Uppsala kommun</c:v>
                </c:pt>
              </c:strCache>
            </c:strRef>
          </c:tx>
          <c:spPr>
            <a:solidFill>
              <a:srgbClr val="FFC000"/>
            </a:solidFill>
            <a:ln>
              <a:noFill/>
            </a:ln>
            <a:effectLst/>
          </c:spPr>
          <c:invertIfNegative val="0"/>
          <c:cat>
            <c:strRef>
              <c:f>Makrodata!$C$118:$R$118</c:f>
              <c:strCache>
                <c:ptCount val="16"/>
                <c:pt idx="0">
                  <c:v>Jord-/skogsbruk</c:v>
                </c:pt>
                <c:pt idx="1">
                  <c:v>Tillverkning</c:v>
                </c:pt>
                <c:pt idx="2">
                  <c:v>Energi o miljö</c:v>
                </c:pt>
                <c:pt idx="3">
                  <c:v>Bygg</c:v>
                </c:pt>
                <c:pt idx="4">
                  <c:v>Handel</c:v>
                </c:pt>
                <c:pt idx="5">
                  <c:v>Transport</c:v>
                </c:pt>
                <c:pt idx="6">
                  <c:v>Hotell o restauranger</c:v>
                </c:pt>
                <c:pt idx="7">
                  <c:v>IKT</c:v>
                </c:pt>
                <c:pt idx="8">
                  <c:v>Finans o försäkring</c:v>
                </c:pt>
                <c:pt idx="9">
                  <c:v>Fastighet</c:v>
                </c:pt>
                <c:pt idx="10">
                  <c:v>Företagstjänster</c:v>
                </c:pt>
                <c:pt idx="11">
                  <c:v>Myndigheter, försvar</c:v>
                </c:pt>
                <c:pt idx="12">
                  <c:v>Utbildning</c:v>
                </c:pt>
                <c:pt idx="13">
                  <c:v>Vård o omsorg</c:v>
                </c:pt>
                <c:pt idx="14">
                  <c:v>Personliga tjänster</c:v>
                </c:pt>
                <c:pt idx="15">
                  <c:v>Okänt</c:v>
                </c:pt>
              </c:strCache>
            </c:strRef>
          </c:cat>
          <c:val>
            <c:numRef>
              <c:f>Makrodata!$C$119:$R$119</c:f>
              <c:numCache>
                <c:formatCode>0%</c:formatCode>
                <c:ptCount val="16"/>
                <c:pt idx="0">
                  <c:v>1.14631413847188E-2</c:v>
                </c:pt>
                <c:pt idx="1">
                  <c:v>5.4026439614609005E-2</c:v>
                </c:pt>
                <c:pt idx="2">
                  <c:v>6.1572933004705359E-3</c:v>
                </c:pt>
                <c:pt idx="3">
                  <c:v>6.9943983867353801E-2</c:v>
                </c:pt>
                <c:pt idx="4">
                  <c:v>9.468070804391665E-2</c:v>
                </c:pt>
                <c:pt idx="5">
                  <c:v>2.9979834192247368E-2</c:v>
                </c:pt>
                <c:pt idx="6">
                  <c:v>3.1216670401075508E-2</c:v>
                </c:pt>
                <c:pt idx="7">
                  <c:v>3.4971991933676901E-2</c:v>
                </c:pt>
                <c:pt idx="8">
                  <c:v>1.0522070356262604E-2</c:v>
                </c:pt>
                <c:pt idx="9">
                  <c:v>2.0237508402419897E-2</c:v>
                </c:pt>
                <c:pt idx="10">
                  <c:v>0.15030248711628949</c:v>
                </c:pt>
                <c:pt idx="11">
                  <c:v>7.7463589513779962E-2</c:v>
                </c:pt>
                <c:pt idx="12">
                  <c:v>0.14934349092538651</c:v>
                </c:pt>
                <c:pt idx="13">
                  <c:v>0.20228545821196506</c:v>
                </c:pt>
                <c:pt idx="14">
                  <c:v>4.8971543804615728E-2</c:v>
                </c:pt>
                <c:pt idx="15">
                  <c:v>8.4337889312121883E-3</c:v>
                </c:pt>
              </c:numCache>
            </c:numRef>
          </c:val>
          <c:extLst>
            <c:ext xmlns:c16="http://schemas.microsoft.com/office/drawing/2014/chart" uri="{C3380CC4-5D6E-409C-BE32-E72D297353CC}">
              <c16:uniqueId val="{00000000-07AF-47FA-977C-583AD1A7FB82}"/>
            </c:ext>
          </c:extLst>
        </c:ser>
        <c:ser>
          <c:idx val="1"/>
          <c:order val="1"/>
          <c:tx>
            <c:strRef>
              <c:f>Makrodata!$B$120</c:f>
              <c:strCache>
                <c:ptCount val="1"/>
                <c:pt idx="0">
                  <c:v>Staden</c:v>
                </c:pt>
              </c:strCache>
            </c:strRef>
          </c:tx>
          <c:spPr>
            <a:solidFill>
              <a:schemeClr val="accent2"/>
            </a:solidFill>
            <a:ln>
              <a:noFill/>
            </a:ln>
            <a:effectLst/>
          </c:spPr>
          <c:invertIfNegative val="0"/>
          <c:cat>
            <c:strRef>
              <c:f>Makrodata!$C$118:$R$118</c:f>
              <c:strCache>
                <c:ptCount val="16"/>
                <c:pt idx="0">
                  <c:v>Jord-/skogsbruk</c:v>
                </c:pt>
                <c:pt idx="1">
                  <c:v>Tillverkning</c:v>
                </c:pt>
                <c:pt idx="2">
                  <c:v>Energi o miljö</c:v>
                </c:pt>
                <c:pt idx="3">
                  <c:v>Bygg</c:v>
                </c:pt>
                <c:pt idx="4">
                  <c:v>Handel</c:v>
                </c:pt>
                <c:pt idx="5">
                  <c:v>Transport</c:v>
                </c:pt>
                <c:pt idx="6">
                  <c:v>Hotell o restauranger</c:v>
                </c:pt>
                <c:pt idx="7">
                  <c:v>IKT</c:v>
                </c:pt>
                <c:pt idx="8">
                  <c:v>Finans o försäkring</c:v>
                </c:pt>
                <c:pt idx="9">
                  <c:v>Fastighet</c:v>
                </c:pt>
                <c:pt idx="10">
                  <c:v>Företagstjänster</c:v>
                </c:pt>
                <c:pt idx="11">
                  <c:v>Myndigheter, försvar</c:v>
                </c:pt>
                <c:pt idx="12">
                  <c:v>Utbildning</c:v>
                </c:pt>
                <c:pt idx="13">
                  <c:v>Vård o omsorg</c:v>
                </c:pt>
                <c:pt idx="14">
                  <c:v>Personliga tjänster</c:v>
                </c:pt>
                <c:pt idx="15">
                  <c:v>Okänt</c:v>
                </c:pt>
              </c:strCache>
            </c:strRef>
          </c:cat>
          <c:val>
            <c:numRef>
              <c:f>Makrodata!$C$120:$R$120</c:f>
              <c:numCache>
                <c:formatCode>0%</c:formatCode>
                <c:ptCount val="16"/>
                <c:pt idx="0">
                  <c:v>4.5596706085528045E-3</c:v>
                </c:pt>
                <c:pt idx="1">
                  <c:v>5.6622052799511387E-2</c:v>
                </c:pt>
                <c:pt idx="2">
                  <c:v>6.1813548434653497E-3</c:v>
                </c:pt>
                <c:pt idx="3">
                  <c:v>5.8791318724134664E-2</c:v>
                </c:pt>
                <c:pt idx="4">
                  <c:v>0.10179754220064657</c:v>
                </c:pt>
                <c:pt idx="5">
                  <c:v>2.736855406842665E-2</c:v>
                </c:pt>
                <c:pt idx="6">
                  <c:v>3.496098480460811E-2</c:v>
                </c:pt>
                <c:pt idx="7">
                  <c:v>3.9015195391889475E-2</c:v>
                </c:pt>
                <c:pt idx="8">
                  <c:v>1.2004675505196761E-2</c:v>
                </c:pt>
                <c:pt idx="9">
                  <c:v>2.1724250497562207E-2</c:v>
                </c:pt>
                <c:pt idx="10">
                  <c:v>0.15528153070143108</c:v>
                </c:pt>
                <c:pt idx="11">
                  <c:v>8.9666501690131947E-2</c:v>
                </c:pt>
                <c:pt idx="12">
                  <c:v>0.14267662142097448</c:v>
                </c:pt>
                <c:pt idx="13">
                  <c:v>0.1968872087023367</c:v>
                </c:pt>
                <c:pt idx="14">
                  <c:v>5.001948127165317E-2</c:v>
                </c:pt>
                <c:pt idx="15">
                  <c:v>2.4430567694786391E-3</c:v>
                </c:pt>
              </c:numCache>
            </c:numRef>
          </c:val>
          <c:extLst>
            <c:ext xmlns:c16="http://schemas.microsoft.com/office/drawing/2014/chart" uri="{C3380CC4-5D6E-409C-BE32-E72D297353CC}">
              <c16:uniqueId val="{00000001-07AF-47FA-977C-583AD1A7FB82}"/>
            </c:ext>
          </c:extLst>
        </c:ser>
        <c:ser>
          <c:idx val="2"/>
          <c:order val="2"/>
          <c:tx>
            <c:strRef>
              <c:f>Makrodata!$B$121</c:f>
              <c:strCache>
                <c:ptCount val="1"/>
                <c:pt idx="0">
                  <c:v>Landsbygden</c:v>
                </c:pt>
              </c:strCache>
            </c:strRef>
          </c:tx>
          <c:spPr>
            <a:solidFill>
              <a:schemeClr val="accent4"/>
            </a:solidFill>
            <a:ln>
              <a:noFill/>
            </a:ln>
            <a:effectLst/>
          </c:spPr>
          <c:invertIfNegative val="0"/>
          <c:cat>
            <c:strRef>
              <c:f>Makrodata!$C$118:$R$118</c:f>
              <c:strCache>
                <c:ptCount val="16"/>
                <c:pt idx="0">
                  <c:v>Jord-/skogsbruk</c:v>
                </c:pt>
                <c:pt idx="1">
                  <c:v>Tillverkning</c:v>
                </c:pt>
                <c:pt idx="2">
                  <c:v>Energi o miljö</c:v>
                </c:pt>
                <c:pt idx="3">
                  <c:v>Bygg</c:v>
                </c:pt>
                <c:pt idx="4">
                  <c:v>Handel</c:v>
                </c:pt>
                <c:pt idx="5">
                  <c:v>Transport</c:v>
                </c:pt>
                <c:pt idx="6">
                  <c:v>Hotell o restauranger</c:v>
                </c:pt>
                <c:pt idx="7">
                  <c:v>IKT</c:v>
                </c:pt>
                <c:pt idx="8">
                  <c:v>Finans o försäkring</c:v>
                </c:pt>
                <c:pt idx="9">
                  <c:v>Fastighet</c:v>
                </c:pt>
                <c:pt idx="10">
                  <c:v>Företagstjänster</c:v>
                </c:pt>
                <c:pt idx="11">
                  <c:v>Myndigheter, försvar</c:v>
                </c:pt>
                <c:pt idx="12">
                  <c:v>Utbildning</c:v>
                </c:pt>
                <c:pt idx="13">
                  <c:v>Vård o omsorg</c:v>
                </c:pt>
                <c:pt idx="14">
                  <c:v>Personliga tjänster</c:v>
                </c:pt>
                <c:pt idx="15">
                  <c:v>Okänt</c:v>
                </c:pt>
              </c:strCache>
            </c:strRef>
          </c:cat>
          <c:val>
            <c:numRef>
              <c:f>Makrodata!$C$121:$R$121</c:f>
              <c:numCache>
                <c:formatCode>0%</c:formatCode>
                <c:ptCount val="16"/>
                <c:pt idx="0">
                  <c:v>8.5437095764656787E-2</c:v>
                </c:pt>
                <c:pt idx="1">
                  <c:v>5.7166701439599413E-2</c:v>
                </c:pt>
                <c:pt idx="2">
                  <c:v>7.1979970790736489E-3</c:v>
                </c:pt>
                <c:pt idx="3">
                  <c:v>0.15313999582724808</c:v>
                </c:pt>
                <c:pt idx="4">
                  <c:v>7.8239098685583139E-2</c:v>
                </c:pt>
                <c:pt idx="5">
                  <c:v>5.5184644272897973E-2</c:v>
                </c:pt>
                <c:pt idx="6">
                  <c:v>1.2413936991445858E-2</c:v>
                </c:pt>
                <c:pt idx="7">
                  <c:v>1.1370749008971417E-2</c:v>
                </c:pt>
                <c:pt idx="8">
                  <c:v>1.043187982474442E-3</c:v>
                </c:pt>
                <c:pt idx="9">
                  <c:v>6.3634466930940952E-3</c:v>
                </c:pt>
                <c:pt idx="10">
                  <c:v>9.5764656791153771E-2</c:v>
                </c:pt>
                <c:pt idx="11">
                  <c:v>0</c:v>
                </c:pt>
                <c:pt idx="12">
                  <c:v>0.20915919048612561</c:v>
                </c:pt>
                <c:pt idx="13">
                  <c:v>0.15992071771333194</c:v>
                </c:pt>
                <c:pt idx="14">
                  <c:v>5.5601919465887752E-2</c:v>
                </c:pt>
                <c:pt idx="15">
                  <c:v>1.1996661798456081E-2</c:v>
                </c:pt>
              </c:numCache>
            </c:numRef>
          </c:val>
          <c:extLst>
            <c:ext xmlns:c16="http://schemas.microsoft.com/office/drawing/2014/chart" uri="{C3380CC4-5D6E-409C-BE32-E72D297353CC}">
              <c16:uniqueId val="{00000002-07AF-47FA-977C-583AD1A7FB82}"/>
            </c:ext>
          </c:extLst>
        </c:ser>
        <c:dLbls>
          <c:showLegendKey val="0"/>
          <c:showVal val="0"/>
          <c:showCatName val="0"/>
          <c:showSerName val="0"/>
          <c:showPercent val="0"/>
          <c:showBubbleSize val="0"/>
        </c:dLbls>
        <c:gapWidth val="182"/>
        <c:axId val="812642063"/>
        <c:axId val="812641231"/>
      </c:barChart>
      <c:catAx>
        <c:axId val="812642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812641231"/>
        <c:crosses val="autoZero"/>
        <c:auto val="1"/>
        <c:lblAlgn val="ctr"/>
        <c:lblOffset val="100"/>
        <c:noMultiLvlLbl val="0"/>
      </c:catAx>
      <c:valAx>
        <c:axId val="81264123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812642063"/>
        <c:crosses val="autoZero"/>
        <c:crossBetween val="between"/>
      </c:valAx>
      <c:spPr>
        <a:noFill/>
        <a:ln>
          <a:noFill/>
        </a:ln>
        <a:effectLst/>
      </c:spPr>
    </c:plotArea>
    <c:legend>
      <c:legendPos val="b"/>
      <c:layout>
        <c:manualLayout>
          <c:xMode val="edge"/>
          <c:yMode val="edge"/>
          <c:x val="0.25037120528805956"/>
          <c:y val="0.94573411170720922"/>
          <c:w val="0.49925746895157652"/>
          <c:h val="5.42658882927907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bg1"/>
          </a:solidFill>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r>
              <a:rPr lang="sv-FI" sz="2000" dirty="0"/>
              <a:t>Antal arbetstillfällen</a:t>
            </a:r>
            <a:r>
              <a:rPr lang="sv-FI" sz="2000" baseline="0" dirty="0"/>
              <a:t> (</a:t>
            </a:r>
            <a:r>
              <a:rPr lang="sv-FI" sz="2000" baseline="0" dirty="0" err="1"/>
              <a:t>dagbef</a:t>
            </a:r>
            <a:r>
              <a:rPr lang="sv-FI" sz="2000" baseline="0" dirty="0"/>
              <a:t>) år 2020</a:t>
            </a:r>
            <a:endParaRPr lang="sv-FI"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endParaRPr lang="sv-SE"/>
        </a:p>
      </c:txPr>
    </c:title>
    <c:autoTitleDeleted val="0"/>
    <c:plotArea>
      <c:layout/>
      <c:barChart>
        <c:barDir val="col"/>
        <c:grouping val="stacked"/>
        <c:varyColors val="0"/>
        <c:ser>
          <c:idx val="0"/>
          <c:order val="0"/>
          <c:tx>
            <c:strRef>
              <c:f>'NY Dagbef 2008-2019'!$AW$6</c:f>
              <c:strCache>
                <c:ptCount val="1"/>
                <c:pt idx="0">
                  <c:v>Utanför tätort</c:v>
                </c:pt>
              </c:strCache>
            </c:strRef>
          </c:tx>
          <c:spPr>
            <a:solidFill>
              <a:schemeClr val="accent4"/>
            </a:solidFill>
            <a:ln>
              <a:noFill/>
            </a:ln>
            <a:effectLst/>
          </c:spPr>
          <c:invertIfNegative val="0"/>
          <c:cat>
            <c:strRef>
              <c:f>'NY Dagbef 2008-2019'!$AX$2:$BM$2</c:f>
              <c:strCache>
                <c:ptCount val="16"/>
                <c:pt idx="0">
                  <c:v>Jordbruk, skogsbruk</c:v>
                </c:pt>
                <c:pt idx="1">
                  <c:v>Tillverkning och utvinning</c:v>
                </c:pt>
                <c:pt idx="2">
                  <c:v>Energi och miljö</c:v>
                </c:pt>
                <c:pt idx="3">
                  <c:v>Byggverksamhet</c:v>
                </c:pt>
                <c:pt idx="4">
                  <c:v>Handel</c:v>
                </c:pt>
                <c:pt idx="5">
                  <c:v>Transport</c:v>
                </c:pt>
                <c:pt idx="6">
                  <c:v>Hotell och restauranger</c:v>
                </c:pt>
                <c:pt idx="7">
                  <c:v>Information och kommunikation</c:v>
                </c:pt>
                <c:pt idx="8">
                  <c:v>Kreditinstitut och försäkringsbolag</c:v>
                </c:pt>
                <c:pt idx="9">
                  <c:v>Fastighetsverksamhet</c:v>
                </c:pt>
                <c:pt idx="10">
                  <c:v>Företagstjänster</c:v>
                </c:pt>
                <c:pt idx="11">
                  <c:v>Civila myndigheter och försvaret</c:v>
                </c:pt>
                <c:pt idx="12">
                  <c:v>Utbildning</c:v>
                </c:pt>
                <c:pt idx="13">
                  <c:v>Vård och omsorg</c:v>
                </c:pt>
                <c:pt idx="14">
                  <c:v>Personliga och kulturella tjänster, m.m</c:v>
                </c:pt>
                <c:pt idx="15">
                  <c:v>Okänd bransch</c:v>
                </c:pt>
              </c:strCache>
            </c:strRef>
          </c:cat>
          <c:val>
            <c:numRef>
              <c:f>'NY Dagbef 2008-2019'!$AX$6:$BM$6</c:f>
              <c:numCache>
                <c:formatCode>General</c:formatCode>
                <c:ptCount val="16"/>
                <c:pt idx="0">
                  <c:v>693</c:v>
                </c:pt>
                <c:pt idx="1">
                  <c:v>403</c:v>
                </c:pt>
                <c:pt idx="2">
                  <c:v>20</c:v>
                </c:pt>
                <c:pt idx="3">
                  <c:v>1062</c:v>
                </c:pt>
                <c:pt idx="4">
                  <c:v>410</c:v>
                </c:pt>
                <c:pt idx="5">
                  <c:v>281</c:v>
                </c:pt>
                <c:pt idx="6">
                  <c:v>27</c:v>
                </c:pt>
                <c:pt idx="7">
                  <c:v>59</c:v>
                </c:pt>
                <c:pt idx="8">
                  <c:v>10</c:v>
                </c:pt>
                <c:pt idx="9">
                  <c:v>48</c:v>
                </c:pt>
                <c:pt idx="10">
                  <c:v>594</c:v>
                </c:pt>
                <c:pt idx="11">
                  <c:v>0</c:v>
                </c:pt>
                <c:pt idx="12">
                  <c:v>564</c:v>
                </c:pt>
                <c:pt idx="13">
                  <c:v>609</c:v>
                </c:pt>
                <c:pt idx="14">
                  <c:v>267</c:v>
                </c:pt>
                <c:pt idx="15">
                  <c:v>89</c:v>
                </c:pt>
              </c:numCache>
            </c:numRef>
          </c:val>
          <c:extLst>
            <c:ext xmlns:c16="http://schemas.microsoft.com/office/drawing/2014/chart" uri="{C3380CC4-5D6E-409C-BE32-E72D297353CC}">
              <c16:uniqueId val="{00000000-04AB-4D85-8F55-93AED27042E7}"/>
            </c:ext>
          </c:extLst>
        </c:ser>
        <c:ser>
          <c:idx val="1"/>
          <c:order val="1"/>
          <c:tx>
            <c:strRef>
              <c:f>'NY Dagbef 2008-2019'!$AW$7</c:f>
              <c:strCache>
                <c:ptCount val="1"/>
                <c:pt idx="0">
                  <c:v>I tätort</c:v>
                </c:pt>
              </c:strCache>
            </c:strRef>
          </c:tx>
          <c:spPr>
            <a:solidFill>
              <a:schemeClr val="accent2"/>
            </a:solidFill>
            <a:ln>
              <a:noFill/>
            </a:ln>
            <a:effectLst/>
          </c:spPr>
          <c:invertIfNegative val="0"/>
          <c:cat>
            <c:strRef>
              <c:f>'NY Dagbef 2008-2019'!$AX$2:$BM$2</c:f>
              <c:strCache>
                <c:ptCount val="16"/>
                <c:pt idx="0">
                  <c:v>Jordbruk, skogsbruk</c:v>
                </c:pt>
                <c:pt idx="1">
                  <c:v>Tillverkning och utvinning</c:v>
                </c:pt>
                <c:pt idx="2">
                  <c:v>Energi och miljö</c:v>
                </c:pt>
                <c:pt idx="3">
                  <c:v>Byggverksamhet</c:v>
                </c:pt>
                <c:pt idx="4">
                  <c:v>Handel</c:v>
                </c:pt>
                <c:pt idx="5">
                  <c:v>Transport</c:v>
                </c:pt>
                <c:pt idx="6">
                  <c:v>Hotell och restauranger</c:v>
                </c:pt>
                <c:pt idx="7">
                  <c:v>Information och kommunikation</c:v>
                </c:pt>
                <c:pt idx="8">
                  <c:v>Kreditinstitut och försäkringsbolag</c:v>
                </c:pt>
                <c:pt idx="9">
                  <c:v>Fastighetsverksamhet</c:v>
                </c:pt>
                <c:pt idx="10">
                  <c:v>Företagstjänster</c:v>
                </c:pt>
                <c:pt idx="11">
                  <c:v>Civila myndigheter och försvaret</c:v>
                </c:pt>
                <c:pt idx="12">
                  <c:v>Utbildning</c:v>
                </c:pt>
                <c:pt idx="13">
                  <c:v>Vård och omsorg</c:v>
                </c:pt>
                <c:pt idx="14">
                  <c:v>Personliga och kulturella tjänster, m.m</c:v>
                </c:pt>
                <c:pt idx="15">
                  <c:v>Okänd bransch</c:v>
                </c:pt>
              </c:strCache>
            </c:strRef>
          </c:cat>
          <c:val>
            <c:numRef>
              <c:f>'NY Dagbef 2008-2019'!$AX$7:$BM$7</c:f>
              <c:numCache>
                <c:formatCode>General</c:formatCode>
                <c:ptCount val="16"/>
                <c:pt idx="0">
                  <c:v>126</c:v>
                </c:pt>
                <c:pt idx="1">
                  <c:v>145</c:v>
                </c:pt>
                <c:pt idx="2">
                  <c:v>49</c:v>
                </c:pt>
                <c:pt idx="3">
                  <c:v>406</c:v>
                </c:pt>
                <c:pt idx="4">
                  <c:v>340</c:v>
                </c:pt>
                <c:pt idx="5">
                  <c:v>248</c:v>
                </c:pt>
                <c:pt idx="6">
                  <c:v>92</c:v>
                </c:pt>
                <c:pt idx="7">
                  <c:v>50</c:v>
                </c:pt>
                <c:pt idx="8">
                  <c:v>0</c:v>
                </c:pt>
                <c:pt idx="9">
                  <c:v>13</c:v>
                </c:pt>
                <c:pt idx="10">
                  <c:v>324</c:v>
                </c:pt>
                <c:pt idx="11">
                  <c:v>0</c:v>
                </c:pt>
                <c:pt idx="12">
                  <c:v>1441</c:v>
                </c:pt>
                <c:pt idx="13">
                  <c:v>924</c:v>
                </c:pt>
                <c:pt idx="14">
                  <c:v>266</c:v>
                </c:pt>
                <c:pt idx="15">
                  <c:v>26</c:v>
                </c:pt>
              </c:numCache>
            </c:numRef>
          </c:val>
          <c:extLst>
            <c:ext xmlns:c16="http://schemas.microsoft.com/office/drawing/2014/chart" uri="{C3380CC4-5D6E-409C-BE32-E72D297353CC}">
              <c16:uniqueId val="{00000001-04AB-4D85-8F55-93AED27042E7}"/>
            </c:ext>
          </c:extLst>
        </c:ser>
        <c:dLbls>
          <c:showLegendKey val="0"/>
          <c:showVal val="0"/>
          <c:showCatName val="0"/>
          <c:showSerName val="0"/>
          <c:showPercent val="0"/>
          <c:showBubbleSize val="0"/>
        </c:dLbls>
        <c:gapWidth val="150"/>
        <c:overlap val="100"/>
        <c:axId val="214619840"/>
        <c:axId val="214618592"/>
      </c:barChart>
      <c:catAx>
        <c:axId val="21461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214618592"/>
        <c:crosses val="autoZero"/>
        <c:auto val="1"/>
        <c:lblAlgn val="ctr"/>
        <c:lblOffset val="100"/>
        <c:noMultiLvlLbl val="0"/>
      </c:catAx>
      <c:valAx>
        <c:axId val="214618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21461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dirty="0"/>
              <a:t>2022</a:t>
            </a:r>
          </a:p>
        </c:rich>
      </c:tx>
      <c:layout>
        <c:manualLayout>
          <c:xMode val="edge"/>
          <c:yMode val="edge"/>
          <c:x val="0.53309924274538234"/>
          <c:y val="9.277522098034918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0.41601884098465441"/>
          <c:y val="7.5276485631440279E-2"/>
          <c:w val="0.51047735272211547"/>
          <c:h val="0.86103732924245746"/>
        </c:manualLayout>
      </c:layout>
      <c:barChart>
        <c:barDir val="bar"/>
        <c:grouping val="clustered"/>
        <c:varyColors val="0"/>
        <c:ser>
          <c:idx val="0"/>
          <c:order val="0"/>
          <c:tx>
            <c:strRef>
              <c:f>'Grafer ABn'!$E$26</c:f>
              <c:strCache>
                <c:ptCount val="1"/>
                <c:pt idx="0">
                  <c:v>2021-2022</c:v>
                </c:pt>
              </c:strCache>
            </c:strRef>
          </c:tx>
          <c:spPr>
            <a:solidFill>
              <a:srgbClr val="00B050"/>
            </a:solidFill>
            <a:ln>
              <a:noFill/>
            </a:ln>
            <a:effectLst/>
          </c:spPr>
          <c:invertIfNegative val="0"/>
          <c:cat>
            <c:strRef>
              <c:f>'Grafer ABn'!$D$27:$D$49</c:f>
              <c:strCache>
                <c:ptCount val="23"/>
                <c:pt idx="0">
                  <c:v>Företagsservice</c:v>
                </c:pt>
                <c:pt idx="1">
                  <c:v>Partihandel</c:v>
                </c:pt>
                <c:pt idx="2">
                  <c:v>Energibolag</c:v>
                </c:pt>
                <c:pt idx="3">
                  <c:v>Utbildning</c:v>
                </c:pt>
                <c:pt idx="4">
                  <c:v>Fastighetsbolag</c:v>
                </c:pt>
                <c:pt idx="5">
                  <c:v>Finans&amp;försäkring</c:v>
                </c:pt>
                <c:pt idx="6">
                  <c:v>Elektronikindustri</c:v>
                </c:pt>
                <c:pt idx="7">
                  <c:v>Övrig industri</c:v>
                </c:pt>
                <c:pt idx="8">
                  <c:v>Övriga tjänster</c:v>
                </c:pt>
                <c:pt idx="9">
                  <c:v>Media</c:v>
                </c:pt>
                <c:pt idx="10">
                  <c:v>Livsmedelsindustri</c:v>
                </c:pt>
                <c:pt idx="11">
                  <c:v>Verkstadsindustri</c:v>
                </c:pt>
                <c:pt idx="12">
                  <c:v>Vatten&amp;avfall</c:v>
                </c:pt>
                <c:pt idx="13">
                  <c:v>Metallvaruindustri</c:v>
                </c:pt>
                <c:pt idx="14">
                  <c:v>Areella näringar</c:v>
                </c:pt>
                <c:pt idx="15">
                  <c:v>IT&amp;telekom</c:v>
                </c:pt>
                <c:pt idx="16">
                  <c:v>Logistik</c:v>
                </c:pt>
                <c:pt idx="17">
                  <c:v>Byggverksamhet</c:v>
                </c:pt>
                <c:pt idx="18">
                  <c:v>Detaljhandel</c:v>
                </c:pt>
                <c:pt idx="19">
                  <c:v>Hälsa, sjukvård</c:v>
                </c:pt>
                <c:pt idx="20">
                  <c:v>Företagstjänster</c:v>
                </c:pt>
                <c:pt idx="21">
                  <c:v>Besöksnäring</c:v>
                </c:pt>
                <c:pt idx="22">
                  <c:v>Life Science</c:v>
                </c:pt>
              </c:strCache>
            </c:strRef>
          </c:cat>
          <c:val>
            <c:numRef>
              <c:f>'Grafer ABn'!$E$27:$E$49</c:f>
              <c:numCache>
                <c:formatCode>#,##0</c:formatCode>
                <c:ptCount val="23"/>
                <c:pt idx="0">
                  <c:v>-41</c:v>
                </c:pt>
                <c:pt idx="1">
                  <c:v>-59</c:v>
                </c:pt>
                <c:pt idx="2">
                  <c:v>-44</c:v>
                </c:pt>
                <c:pt idx="3">
                  <c:v>-29</c:v>
                </c:pt>
                <c:pt idx="4">
                  <c:v>-39</c:v>
                </c:pt>
                <c:pt idx="5">
                  <c:v>-19</c:v>
                </c:pt>
                <c:pt idx="6">
                  <c:v>24</c:v>
                </c:pt>
                <c:pt idx="7">
                  <c:v>-8</c:v>
                </c:pt>
                <c:pt idx="8">
                  <c:v>1</c:v>
                </c:pt>
                <c:pt idx="9">
                  <c:v>0</c:v>
                </c:pt>
                <c:pt idx="10">
                  <c:v>27</c:v>
                </c:pt>
                <c:pt idx="11">
                  <c:v>28</c:v>
                </c:pt>
                <c:pt idx="12">
                  <c:v>42</c:v>
                </c:pt>
                <c:pt idx="13">
                  <c:v>49</c:v>
                </c:pt>
                <c:pt idx="14">
                  <c:v>61</c:v>
                </c:pt>
                <c:pt idx="15">
                  <c:v>102</c:v>
                </c:pt>
                <c:pt idx="16">
                  <c:v>114</c:v>
                </c:pt>
                <c:pt idx="17">
                  <c:v>193</c:v>
                </c:pt>
                <c:pt idx="18">
                  <c:v>226</c:v>
                </c:pt>
                <c:pt idx="19">
                  <c:v>303</c:v>
                </c:pt>
                <c:pt idx="20">
                  <c:v>377</c:v>
                </c:pt>
                <c:pt idx="21">
                  <c:v>410</c:v>
                </c:pt>
                <c:pt idx="22">
                  <c:v>692</c:v>
                </c:pt>
              </c:numCache>
            </c:numRef>
          </c:val>
          <c:extLst>
            <c:ext xmlns:c16="http://schemas.microsoft.com/office/drawing/2014/chart" uri="{C3380CC4-5D6E-409C-BE32-E72D297353CC}">
              <c16:uniqueId val="{00000000-4E18-4232-B85A-ECF070E68748}"/>
            </c:ext>
          </c:extLst>
        </c:ser>
        <c:dLbls>
          <c:showLegendKey val="0"/>
          <c:showVal val="0"/>
          <c:showCatName val="0"/>
          <c:showSerName val="0"/>
          <c:showPercent val="0"/>
          <c:showBubbleSize val="0"/>
        </c:dLbls>
        <c:gapWidth val="182"/>
        <c:axId val="145062656"/>
        <c:axId val="145038224"/>
      </c:barChart>
      <c:catAx>
        <c:axId val="14506265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45038224"/>
        <c:crosses val="autoZero"/>
        <c:auto val="1"/>
        <c:lblAlgn val="ctr"/>
        <c:lblOffset val="100"/>
        <c:noMultiLvlLbl val="0"/>
      </c:catAx>
      <c:valAx>
        <c:axId val="145038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45062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r>
              <a:rPr lang="sv-FI" sz="2000"/>
              <a:t>Nya jobb efter företagsstorlek (AB:n)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9.8579603379115671E-2"/>
          <c:y val="0.21337962962962964"/>
          <c:w val="0.87279320078484013"/>
          <c:h val="0.62979111986001746"/>
        </c:manualLayout>
      </c:layout>
      <c:barChart>
        <c:barDir val="col"/>
        <c:grouping val="clustered"/>
        <c:varyColors val="0"/>
        <c:ser>
          <c:idx val="0"/>
          <c:order val="0"/>
          <c:tx>
            <c:strRef>
              <c:f>'Grafer ABn'!$B$55</c:f>
              <c:strCache>
                <c:ptCount val="1"/>
                <c:pt idx="0">
                  <c:v>2010-2019</c:v>
                </c:pt>
              </c:strCache>
            </c:strRef>
          </c:tx>
          <c:spPr>
            <a:solidFill>
              <a:schemeClr val="bg2"/>
            </a:solidFill>
            <a:ln>
              <a:noFill/>
            </a:ln>
            <a:effectLst/>
          </c:spPr>
          <c:invertIfNegative val="0"/>
          <c:cat>
            <c:strRef>
              <c:f>'Grafer ABn'!$A$56:$A$61</c:f>
              <c:strCache>
                <c:ptCount val="6"/>
                <c:pt idx="0">
                  <c:v>0-4</c:v>
                </c:pt>
                <c:pt idx="1">
                  <c:v>5-9</c:v>
                </c:pt>
                <c:pt idx="2">
                  <c:v>10-19</c:v>
                </c:pt>
                <c:pt idx="3">
                  <c:v>20-49</c:v>
                </c:pt>
                <c:pt idx="4">
                  <c:v>50-199</c:v>
                </c:pt>
                <c:pt idx="5">
                  <c:v>200+</c:v>
                </c:pt>
              </c:strCache>
            </c:strRef>
          </c:cat>
          <c:val>
            <c:numRef>
              <c:f>'Grafer ABn'!$B$56:$B$61</c:f>
              <c:numCache>
                <c:formatCode>#,##0</c:formatCode>
                <c:ptCount val="6"/>
                <c:pt idx="0">
                  <c:v>2366</c:v>
                </c:pt>
                <c:pt idx="1">
                  <c:v>846</c:v>
                </c:pt>
                <c:pt idx="2">
                  <c:v>1679</c:v>
                </c:pt>
                <c:pt idx="3">
                  <c:v>3093</c:v>
                </c:pt>
                <c:pt idx="4">
                  <c:v>4585</c:v>
                </c:pt>
                <c:pt idx="5">
                  <c:v>686</c:v>
                </c:pt>
              </c:numCache>
            </c:numRef>
          </c:val>
          <c:extLst>
            <c:ext xmlns:c16="http://schemas.microsoft.com/office/drawing/2014/chart" uri="{C3380CC4-5D6E-409C-BE32-E72D297353CC}">
              <c16:uniqueId val="{00000000-CA17-403C-A129-E7AD544F1A78}"/>
            </c:ext>
          </c:extLst>
        </c:ser>
        <c:ser>
          <c:idx val="1"/>
          <c:order val="1"/>
          <c:tx>
            <c:strRef>
              <c:f>'Grafer ABn'!$C$55</c:f>
              <c:strCache>
                <c:ptCount val="1"/>
                <c:pt idx="0">
                  <c:v>2020-2022</c:v>
                </c:pt>
              </c:strCache>
            </c:strRef>
          </c:tx>
          <c:spPr>
            <a:solidFill>
              <a:schemeClr val="accent2"/>
            </a:solidFill>
            <a:ln>
              <a:noFill/>
            </a:ln>
            <a:effectLst/>
          </c:spPr>
          <c:invertIfNegative val="0"/>
          <c:cat>
            <c:strRef>
              <c:f>'Grafer ABn'!$A$56:$A$61</c:f>
              <c:strCache>
                <c:ptCount val="6"/>
                <c:pt idx="0">
                  <c:v>0-4</c:v>
                </c:pt>
                <c:pt idx="1">
                  <c:v>5-9</c:v>
                </c:pt>
                <c:pt idx="2">
                  <c:v>10-19</c:v>
                </c:pt>
                <c:pt idx="3">
                  <c:v>20-49</c:v>
                </c:pt>
                <c:pt idx="4">
                  <c:v>50-199</c:v>
                </c:pt>
                <c:pt idx="5">
                  <c:v>200+</c:v>
                </c:pt>
              </c:strCache>
            </c:strRef>
          </c:cat>
          <c:val>
            <c:numRef>
              <c:f>'Grafer ABn'!$C$56:$C$61</c:f>
              <c:numCache>
                <c:formatCode>#,##0</c:formatCode>
                <c:ptCount val="6"/>
                <c:pt idx="0">
                  <c:v>871</c:v>
                </c:pt>
                <c:pt idx="1">
                  <c:v>151</c:v>
                </c:pt>
                <c:pt idx="2">
                  <c:v>61</c:v>
                </c:pt>
                <c:pt idx="3">
                  <c:v>145</c:v>
                </c:pt>
                <c:pt idx="4">
                  <c:v>1091</c:v>
                </c:pt>
                <c:pt idx="5">
                  <c:v>1438</c:v>
                </c:pt>
              </c:numCache>
            </c:numRef>
          </c:val>
          <c:extLst>
            <c:ext xmlns:c16="http://schemas.microsoft.com/office/drawing/2014/chart" uri="{C3380CC4-5D6E-409C-BE32-E72D297353CC}">
              <c16:uniqueId val="{00000001-CA17-403C-A129-E7AD544F1A78}"/>
            </c:ext>
          </c:extLst>
        </c:ser>
        <c:dLbls>
          <c:showLegendKey val="0"/>
          <c:showVal val="0"/>
          <c:showCatName val="0"/>
          <c:showSerName val="0"/>
          <c:showPercent val="0"/>
          <c:showBubbleSize val="0"/>
        </c:dLbls>
        <c:gapWidth val="219"/>
        <c:overlap val="-27"/>
        <c:axId val="323824736"/>
        <c:axId val="323821456"/>
      </c:barChart>
      <c:catAx>
        <c:axId val="3238247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Anställda</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323821456"/>
        <c:crosses val="autoZero"/>
        <c:auto val="1"/>
        <c:lblAlgn val="ctr"/>
        <c:lblOffset val="100"/>
        <c:noMultiLvlLbl val="0"/>
      </c:catAx>
      <c:valAx>
        <c:axId val="32382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323824736"/>
        <c:crosses val="autoZero"/>
        <c:crossBetween val="between"/>
      </c:valAx>
      <c:spPr>
        <a:noFill/>
        <a:ln>
          <a:noFill/>
        </a:ln>
        <a:effectLst/>
      </c:spPr>
    </c:plotArea>
    <c:legend>
      <c:legendPos val="b"/>
      <c:layout>
        <c:manualLayout>
          <c:xMode val="edge"/>
          <c:yMode val="edge"/>
          <c:x val="0.33215067700141904"/>
          <c:y val="0.11631889763779528"/>
          <c:w val="0.38579482645672947"/>
          <c:h val="7.81255468066491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bg1"/>
                </a:solidFill>
                <a:latin typeface="+mn-lt"/>
                <a:ea typeface="+mn-ea"/>
                <a:cs typeface="+mn-cs"/>
              </a:defRPr>
            </a:pPr>
            <a:r>
              <a:rPr lang="sv-FI" sz="1600">
                <a:solidFill>
                  <a:schemeClr val="bg1"/>
                </a:solidFill>
              </a:rPr>
              <a:t>Anställda</a:t>
            </a:r>
            <a:r>
              <a:rPr lang="sv-FI" sz="1600" baseline="0">
                <a:solidFill>
                  <a:schemeClr val="bg1"/>
                </a:solidFill>
              </a:rPr>
              <a:t> 2022 efter företagsstorlek</a:t>
            </a:r>
            <a:endParaRPr lang="sv-FI" sz="1600">
              <a:solidFill>
                <a:schemeClr val="bg1"/>
              </a:solidFill>
            </a:endParaRPr>
          </a:p>
        </c:rich>
      </c:tx>
      <c:overlay val="0"/>
      <c:spPr>
        <a:noFill/>
        <a:ln>
          <a:noFill/>
        </a:ln>
        <a:effectLst/>
      </c:spPr>
    </c:title>
    <c:autoTitleDeleted val="0"/>
    <c:plotArea>
      <c:layout>
        <c:manualLayout>
          <c:layoutTarget val="inner"/>
          <c:xMode val="edge"/>
          <c:yMode val="edge"/>
          <c:x val="0.25479176546352372"/>
          <c:y val="0.19537111003530844"/>
          <c:w val="0.45448195361046628"/>
          <c:h val="0.65823196685750629"/>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A11-4F3D-8045-D5E6D22D95C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A11-4F3D-8045-D5E6D22D95C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A11-4F3D-8045-D5E6D22D95C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A11-4F3D-8045-D5E6D22D95C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A11-4F3D-8045-D5E6D22D95C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A11-4F3D-8045-D5E6D22D95CB}"/>
              </c:ext>
            </c:extLst>
          </c:dPt>
          <c:dLbls>
            <c:dLbl>
              <c:idx val="3"/>
              <c:layout>
                <c:manualLayout>
                  <c:x val="1.4373881638441419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A11-4F3D-8045-D5E6D22D95C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sv-SE"/>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'Grafer ABn'!$A$56:$A$61</c:f>
              <c:strCache>
                <c:ptCount val="6"/>
                <c:pt idx="0">
                  <c:v>0-4</c:v>
                </c:pt>
                <c:pt idx="1">
                  <c:v>5-9</c:v>
                </c:pt>
                <c:pt idx="2">
                  <c:v>10-19</c:v>
                </c:pt>
                <c:pt idx="3">
                  <c:v>20-49</c:v>
                </c:pt>
                <c:pt idx="4">
                  <c:v>50-199</c:v>
                </c:pt>
                <c:pt idx="5">
                  <c:v>200+</c:v>
                </c:pt>
              </c:strCache>
            </c:strRef>
          </c:cat>
          <c:val>
            <c:numRef>
              <c:f>'Grafer ABn'!$D$56:$D$61</c:f>
              <c:numCache>
                <c:formatCode>#,##0</c:formatCode>
                <c:ptCount val="6"/>
                <c:pt idx="0">
                  <c:v>8077</c:v>
                </c:pt>
                <c:pt idx="1">
                  <c:v>5047</c:v>
                </c:pt>
                <c:pt idx="2">
                  <c:v>11252</c:v>
                </c:pt>
                <c:pt idx="3">
                  <c:v>11252</c:v>
                </c:pt>
                <c:pt idx="4">
                  <c:v>13741</c:v>
                </c:pt>
                <c:pt idx="5">
                  <c:v>9886</c:v>
                </c:pt>
              </c:numCache>
            </c:numRef>
          </c:val>
          <c:extLst>
            <c:ext xmlns:c16="http://schemas.microsoft.com/office/drawing/2014/chart" uri="{C3380CC4-5D6E-409C-BE32-E72D297353CC}">
              <c16:uniqueId val="{0000000C-4A11-4F3D-8045-D5E6D22D95C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'Grafer ABn'!$G$26</c:f>
              <c:strCache>
                <c:ptCount val="1"/>
                <c:pt idx="0">
                  <c:v>Personalkostnad per anställd 2020</c:v>
                </c:pt>
              </c:strCache>
            </c:strRef>
          </c:tx>
          <c:spPr>
            <a:ln w="19050" cap="rnd">
              <a:noFill/>
              <a:round/>
            </a:ln>
            <a:effectLst/>
          </c:spPr>
          <c:marker>
            <c:symbol val="circle"/>
            <c:size val="5"/>
            <c:spPr>
              <a:solidFill>
                <a:srgbClr val="FFC000"/>
              </a:solidFill>
              <a:ln w="9525">
                <a:solidFill>
                  <a:srgbClr val="FFC000"/>
                </a:solidFill>
              </a:ln>
              <a:effectLst/>
            </c:spPr>
          </c:marker>
          <c:dLbls>
            <c:dLbl>
              <c:idx val="0"/>
              <c:layout>
                <c:manualLayout>
                  <c:x val="-1.8147731533558305E-2"/>
                  <c:y val="2.4668516805426959E-2"/>
                </c:manualLayout>
              </c:layout>
              <c:tx>
                <c:rich>
                  <a:bodyPr/>
                  <a:lstStyle/>
                  <a:p>
                    <a:r>
                      <a:rPr lang="en-US"/>
                      <a:t>Företagsservice</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33B-4356-83B4-A4E0180C2DCB}"/>
                </c:ext>
              </c:extLst>
            </c:dLbl>
            <c:dLbl>
              <c:idx val="1"/>
              <c:tx>
                <c:rich>
                  <a:bodyPr/>
                  <a:lstStyle/>
                  <a:p>
                    <a:r>
                      <a:rPr lang="en-US"/>
                      <a:t>Partihandel</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33B-4356-83B4-A4E0180C2DCB}"/>
                </c:ext>
              </c:extLst>
            </c:dLbl>
            <c:dLbl>
              <c:idx val="2"/>
              <c:tx>
                <c:rich>
                  <a:bodyPr/>
                  <a:lstStyle/>
                  <a:p>
                    <a:r>
                      <a:rPr lang="en-US"/>
                      <a:t>Energibolag</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33B-4356-83B4-A4E0180C2DCB}"/>
                </c:ext>
              </c:extLst>
            </c:dLbl>
            <c:dLbl>
              <c:idx val="3"/>
              <c:layout>
                <c:manualLayout>
                  <c:x val="-2.7521559805024371E-2"/>
                  <c:y val="-2.1584952204748802E-2"/>
                </c:manualLayout>
              </c:layout>
              <c:tx>
                <c:rich>
                  <a:bodyPr/>
                  <a:lstStyle/>
                  <a:p>
                    <a:r>
                      <a:rPr lang="en-US"/>
                      <a:t>Utbildning</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33B-4356-83B4-A4E0180C2DCB}"/>
                </c:ext>
              </c:extLst>
            </c:dLbl>
            <c:dLbl>
              <c:idx val="4"/>
              <c:layout>
                <c:manualLayout>
                  <c:x val="-1.9895839791679585E-2"/>
                  <c:y val="-3.3919210607462225E-2"/>
                </c:manualLayout>
              </c:layout>
              <c:tx>
                <c:rich>
                  <a:bodyPr/>
                  <a:lstStyle/>
                  <a:p>
                    <a:r>
                      <a:rPr lang="en-US"/>
                      <a:t>Fastighetsbolag</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33B-4356-83B4-A4E0180C2DCB}"/>
                </c:ext>
              </c:extLst>
            </c:dLbl>
            <c:dLbl>
              <c:idx val="5"/>
              <c:tx>
                <c:rich>
                  <a:bodyPr/>
                  <a:lstStyle/>
                  <a:p>
                    <a:r>
                      <a:rPr lang="en-US"/>
                      <a:t>Finans &amp; försäkring</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33B-4356-83B4-A4E0180C2DCB}"/>
                </c:ext>
              </c:extLst>
            </c:dLbl>
            <c:dLbl>
              <c:idx val="6"/>
              <c:layout>
                <c:manualLayout>
                  <c:x val="-1.2767154105736783E-2"/>
                  <c:y val="-2.7752081406105456E-2"/>
                </c:manualLayout>
              </c:layout>
              <c:tx>
                <c:rich>
                  <a:bodyPr/>
                  <a:lstStyle/>
                  <a:p>
                    <a:r>
                      <a:rPr lang="en-US"/>
                      <a:t>Elektronikindustri</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33B-4356-83B4-A4E0180C2DCB}"/>
                </c:ext>
              </c:extLst>
            </c:dLbl>
            <c:dLbl>
              <c:idx val="7"/>
              <c:layout>
                <c:manualLayout>
                  <c:x val="-0.11903831902901901"/>
                  <c:y val="0"/>
                </c:manualLayout>
              </c:layout>
              <c:tx>
                <c:rich>
                  <a:bodyPr/>
                  <a:lstStyle/>
                  <a:p>
                    <a:r>
                      <a:rPr lang="en-US"/>
                      <a:t>Övrig industri</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33B-4356-83B4-A4E0180C2DCB}"/>
                </c:ext>
              </c:extLst>
            </c:dLbl>
            <c:dLbl>
              <c:idx val="8"/>
              <c:layout>
                <c:manualLayout>
                  <c:x val="-0.13499257474705428"/>
                  <c:y val="-1.5417823003391864E-2"/>
                </c:manualLayout>
              </c:layout>
              <c:tx>
                <c:rich>
                  <a:bodyPr/>
                  <a:lstStyle/>
                  <a:p>
                    <a:r>
                      <a:rPr lang="en-US"/>
                      <a:t>Övriga tjänster</a:t>
                    </a:r>
                  </a:p>
                </c:rich>
              </c:tx>
              <c:dLblPos val="r"/>
              <c:showLegendKey val="0"/>
              <c:showVal val="1"/>
              <c:showCatName val="0"/>
              <c:showSerName val="0"/>
              <c:showPercent val="0"/>
              <c:showBubbleSize val="0"/>
              <c:extLst>
                <c:ext xmlns:c15="http://schemas.microsoft.com/office/drawing/2012/chart" uri="{CE6537A1-D6FC-4f65-9D91-7224C49458BB}">
                  <c15:layout>
                    <c:manualLayout>
                      <c:w val="0.12936827778417462"/>
                      <c:h val="4.0040207739989946E-2"/>
                    </c:manualLayout>
                  </c15:layout>
                  <c15:showDataLabelsRange val="0"/>
                </c:ext>
                <c:ext xmlns:c16="http://schemas.microsoft.com/office/drawing/2014/chart" uri="{C3380CC4-5D6E-409C-BE32-E72D297353CC}">
                  <c16:uniqueId val="{00000008-633B-4356-83B4-A4E0180C2DCB}"/>
                </c:ext>
              </c:extLst>
            </c:dLbl>
            <c:dLbl>
              <c:idx val="9"/>
              <c:layout>
                <c:manualLayout>
                  <c:x val="-5.0243719535058122E-3"/>
                  <c:y val="0"/>
                </c:manualLayout>
              </c:layout>
              <c:tx>
                <c:rich>
                  <a:bodyPr/>
                  <a:lstStyle/>
                  <a:p>
                    <a:r>
                      <a:rPr lang="en-US"/>
                      <a:t>Media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33B-4356-83B4-A4E0180C2DCB}"/>
                </c:ext>
              </c:extLst>
            </c:dLbl>
            <c:dLbl>
              <c:idx val="10"/>
              <c:layout>
                <c:manualLayout>
                  <c:x val="-0.1418822647169104"/>
                  <c:y val="1.8501387604070305E-2"/>
                </c:manualLayout>
              </c:layout>
              <c:tx>
                <c:rich>
                  <a:bodyPr/>
                  <a:lstStyle/>
                  <a:p>
                    <a:r>
                      <a:rPr lang="en-US"/>
                      <a:t>Livsmedelsindustri</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633B-4356-83B4-A4E0180C2DCB}"/>
                </c:ext>
              </c:extLst>
            </c:dLbl>
            <c:dLbl>
              <c:idx val="11"/>
              <c:layout>
                <c:manualLayout>
                  <c:x val="-6.8991376077990252E-3"/>
                  <c:y val="0"/>
                </c:manualLayout>
              </c:layout>
              <c:tx>
                <c:rich>
                  <a:bodyPr/>
                  <a:lstStyle/>
                  <a:p>
                    <a:r>
                      <a:rPr lang="en-US"/>
                      <a:t>Verkstadsindustri</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633B-4356-83B4-A4E0180C2DCB}"/>
                </c:ext>
              </c:extLst>
            </c:dLbl>
            <c:dLbl>
              <c:idx val="12"/>
              <c:layout>
                <c:manualLayout>
                  <c:x val="-5.9392575928008999E-2"/>
                  <c:y val="-2.4668516805427074E-2"/>
                </c:manualLayout>
              </c:layout>
              <c:tx>
                <c:rich>
                  <a:bodyPr/>
                  <a:lstStyle/>
                  <a:p>
                    <a:r>
                      <a:rPr lang="en-US"/>
                      <a:t>Vatten &amp; avfall</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633B-4356-83B4-A4E0180C2DCB}"/>
                </c:ext>
              </c:extLst>
            </c:dLbl>
            <c:dLbl>
              <c:idx val="13"/>
              <c:layout>
                <c:manualLayout>
                  <c:x val="-6.8991376077990598E-3"/>
                  <c:y val="-1.2334258402713537E-2"/>
                </c:manualLayout>
              </c:layout>
              <c:tx>
                <c:rich>
                  <a:bodyPr/>
                  <a:lstStyle/>
                  <a:p>
                    <a:r>
                      <a:rPr lang="en-US"/>
                      <a:t>Metallvaruindustri</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633B-4356-83B4-A4E0180C2DCB}"/>
                </c:ext>
              </c:extLst>
            </c:dLbl>
            <c:dLbl>
              <c:idx val="14"/>
              <c:layout>
                <c:manualLayout>
                  <c:x val="-8.7739032620922381E-3"/>
                  <c:y val="6.1671292013567684E-3"/>
                </c:manualLayout>
              </c:layout>
              <c:tx>
                <c:rich>
                  <a:bodyPr/>
                  <a:lstStyle/>
                  <a:p>
                    <a:r>
                      <a:rPr lang="en-US"/>
                      <a:t>Areella näringar</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633B-4356-83B4-A4E0180C2DCB}"/>
                </c:ext>
              </c:extLst>
            </c:dLbl>
            <c:dLbl>
              <c:idx val="15"/>
              <c:layout>
                <c:manualLayout>
                  <c:x val="-5.798650168728909E-2"/>
                  <c:y val="-3.7002775208140666E-2"/>
                </c:manualLayout>
              </c:layout>
              <c:tx>
                <c:rich>
                  <a:bodyPr/>
                  <a:lstStyle/>
                  <a:p>
                    <a:r>
                      <a:rPr lang="en-US"/>
                      <a:t>IT &amp; telekom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633B-4356-83B4-A4E0180C2DCB}"/>
                </c:ext>
              </c:extLst>
            </c:dLbl>
            <c:dLbl>
              <c:idx val="16"/>
              <c:layout>
                <c:manualLayout>
                  <c:x val="-7.7840269966254219E-2"/>
                  <c:y val="0"/>
                </c:manualLayout>
              </c:layout>
              <c:tx>
                <c:rich>
                  <a:bodyPr/>
                  <a:lstStyle/>
                  <a:p>
                    <a:r>
                      <a:rPr lang="en-US"/>
                      <a:t>Logistik</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633B-4356-83B4-A4E0180C2DCB}"/>
                </c:ext>
              </c:extLst>
            </c:dLbl>
            <c:dLbl>
              <c:idx val="17"/>
              <c:tx>
                <c:rich>
                  <a:bodyPr/>
                  <a:lstStyle/>
                  <a:p>
                    <a:r>
                      <a:rPr lang="en-US"/>
                      <a:t>Byggverksamhet</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633B-4356-83B4-A4E0180C2DCB}"/>
                </c:ext>
              </c:extLst>
            </c:dLbl>
            <c:dLbl>
              <c:idx val="18"/>
              <c:layout>
                <c:manualLayout>
                  <c:x val="-2.9396325459317585E-2"/>
                  <c:y val="-2.7752081406105456E-2"/>
                </c:manualLayout>
              </c:layout>
              <c:tx>
                <c:rich>
                  <a:bodyPr/>
                  <a:lstStyle/>
                  <a:p>
                    <a:r>
                      <a:rPr lang="en-US"/>
                      <a:t>Detaljhandel</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33B-4356-83B4-A4E0180C2DCB}"/>
                </c:ext>
              </c:extLst>
            </c:dLbl>
            <c:dLbl>
              <c:idx val="19"/>
              <c:layout>
                <c:manualLayout>
                  <c:x val="-4.2800899887514059E-2"/>
                  <c:y val="2.7752081406105345E-2"/>
                </c:manualLayout>
              </c:layout>
              <c:tx>
                <c:rich>
                  <a:bodyPr/>
                  <a:lstStyle/>
                  <a:p>
                    <a:r>
                      <a:rPr lang="en-US"/>
                      <a:t>Hälsa, sjukvård</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633B-4356-83B4-A4E0180C2DCB}"/>
                </c:ext>
              </c:extLst>
            </c:dLbl>
            <c:dLbl>
              <c:idx val="20"/>
              <c:layout>
                <c:manualLayout>
                  <c:x val="-0.11613228464552167"/>
                  <c:y val="-2.4668516805427074E-2"/>
                </c:manualLayout>
              </c:layout>
              <c:tx>
                <c:rich>
                  <a:bodyPr/>
                  <a:lstStyle/>
                  <a:p>
                    <a:r>
                      <a:rPr lang="en-US"/>
                      <a:t>Företagstjänster</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633B-4356-83B4-A4E0180C2DCB}"/>
                </c:ext>
              </c:extLst>
            </c:dLbl>
            <c:dLbl>
              <c:idx val="21"/>
              <c:layout>
                <c:manualLayout>
                  <c:x val="-0.10397450318710168"/>
                  <c:y val="1.5417823003391921E-2"/>
                </c:manualLayout>
              </c:layout>
              <c:tx>
                <c:rich>
                  <a:bodyPr/>
                  <a:lstStyle/>
                  <a:p>
                    <a:r>
                      <a:rPr lang="en-US"/>
                      <a:t>Besöksnäring</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633B-4356-83B4-A4E0180C2DCB}"/>
                </c:ext>
              </c:extLst>
            </c:dLbl>
            <c:dLbl>
              <c:idx val="22"/>
              <c:layout>
                <c:manualLayout>
                  <c:x val="-3.0183727034120734E-3"/>
                  <c:y val="-1.8501387604070305E-2"/>
                </c:manualLayout>
              </c:layout>
              <c:tx>
                <c:rich>
                  <a:bodyPr/>
                  <a:lstStyle/>
                  <a:p>
                    <a:r>
                      <a:rPr lang="en-US"/>
                      <a:t>Life Science</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633B-4356-83B4-A4E0180C2DC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'Grafer ABn'!$F$27:$F$49</c:f>
              <c:numCache>
                <c:formatCode>#,##0</c:formatCode>
                <c:ptCount val="23"/>
                <c:pt idx="0">
                  <c:v>1330</c:v>
                </c:pt>
                <c:pt idx="1">
                  <c:v>-149</c:v>
                </c:pt>
                <c:pt idx="2">
                  <c:v>-2</c:v>
                </c:pt>
                <c:pt idx="3">
                  <c:v>917</c:v>
                </c:pt>
                <c:pt idx="4">
                  <c:v>568</c:v>
                </c:pt>
                <c:pt idx="5">
                  <c:v>-3</c:v>
                </c:pt>
                <c:pt idx="6">
                  <c:v>96</c:v>
                </c:pt>
                <c:pt idx="7">
                  <c:v>18</c:v>
                </c:pt>
                <c:pt idx="8">
                  <c:v>22</c:v>
                </c:pt>
                <c:pt idx="9">
                  <c:v>77</c:v>
                </c:pt>
                <c:pt idx="10">
                  <c:v>-135</c:v>
                </c:pt>
                <c:pt idx="11">
                  <c:v>23</c:v>
                </c:pt>
                <c:pt idx="12">
                  <c:v>137</c:v>
                </c:pt>
                <c:pt idx="13">
                  <c:v>139</c:v>
                </c:pt>
                <c:pt idx="14">
                  <c:v>378</c:v>
                </c:pt>
                <c:pt idx="15">
                  <c:v>1082</c:v>
                </c:pt>
                <c:pt idx="16">
                  <c:v>-58</c:v>
                </c:pt>
                <c:pt idx="17">
                  <c:v>2913</c:v>
                </c:pt>
                <c:pt idx="18">
                  <c:v>1612</c:v>
                </c:pt>
                <c:pt idx="19">
                  <c:v>2350</c:v>
                </c:pt>
                <c:pt idx="20">
                  <c:v>2032</c:v>
                </c:pt>
                <c:pt idx="21">
                  <c:v>1612</c:v>
                </c:pt>
                <c:pt idx="22">
                  <c:v>1459</c:v>
                </c:pt>
              </c:numCache>
            </c:numRef>
          </c:xVal>
          <c:yVal>
            <c:numRef>
              <c:f>'Grafer ABn'!$G$27:$G$49</c:f>
              <c:numCache>
                <c:formatCode>#,##0</c:formatCode>
                <c:ptCount val="23"/>
                <c:pt idx="0">
                  <c:v>495</c:v>
                </c:pt>
                <c:pt idx="1">
                  <c:v>738.79394068384534</c:v>
                </c:pt>
                <c:pt idx="2">
                  <c:v>1180.495110909091</c:v>
                </c:pt>
                <c:pt idx="3">
                  <c:v>505.98623100671193</c:v>
                </c:pt>
                <c:pt idx="4">
                  <c:v>685.00946397557686</c:v>
                </c:pt>
                <c:pt idx="5">
                  <c:v>980.56804060324873</c:v>
                </c:pt>
                <c:pt idx="6">
                  <c:v>823.7905286016952</c:v>
                </c:pt>
                <c:pt idx="7">
                  <c:v>554.01221925925927</c:v>
                </c:pt>
                <c:pt idx="8">
                  <c:v>802.37796562500012</c:v>
                </c:pt>
                <c:pt idx="9">
                  <c:v>530.23159069548865</c:v>
                </c:pt>
                <c:pt idx="10">
                  <c:v>449.61079724770644</c:v>
                </c:pt>
                <c:pt idx="11">
                  <c:v>593.3744948051949</c:v>
                </c:pt>
                <c:pt idx="12">
                  <c:v>625.00639855769225</c:v>
                </c:pt>
                <c:pt idx="13">
                  <c:v>461.94973456375828</c:v>
                </c:pt>
                <c:pt idx="14">
                  <c:v>439.09361167664667</c:v>
                </c:pt>
                <c:pt idx="15">
                  <c:v>837.93786540575707</c:v>
                </c:pt>
                <c:pt idx="16">
                  <c:v>500.54312389153586</c:v>
                </c:pt>
                <c:pt idx="17">
                  <c:v>616.76378439123243</c:v>
                </c:pt>
                <c:pt idx="18">
                  <c:v>517.22424525612439</c:v>
                </c:pt>
                <c:pt idx="19">
                  <c:v>519.15656584571627</c:v>
                </c:pt>
                <c:pt idx="20">
                  <c:v>660.63141712780043</c:v>
                </c:pt>
                <c:pt idx="21">
                  <c:v>355.1693345122311</c:v>
                </c:pt>
                <c:pt idx="22">
                  <c:v>848.99458016841368</c:v>
                </c:pt>
              </c:numCache>
            </c:numRef>
          </c:yVal>
          <c:smooth val="0"/>
          <c:extLst>
            <c:ext xmlns:c16="http://schemas.microsoft.com/office/drawing/2014/chart" uri="{C3380CC4-5D6E-409C-BE32-E72D297353CC}">
              <c16:uniqueId val="{00000017-633B-4356-83B4-A4E0180C2DCB}"/>
            </c:ext>
          </c:extLst>
        </c:ser>
        <c:dLbls>
          <c:showLegendKey val="0"/>
          <c:showVal val="0"/>
          <c:showCatName val="0"/>
          <c:showSerName val="0"/>
          <c:showPercent val="0"/>
          <c:showBubbleSize val="0"/>
        </c:dLbls>
        <c:axId val="1580064608"/>
        <c:axId val="145036240"/>
      </c:scatterChart>
      <c:valAx>
        <c:axId val="1580064608"/>
        <c:scaling>
          <c:orientation val="minMax"/>
          <c:min val="-1000"/>
        </c:scaling>
        <c:delete val="0"/>
        <c:axPos val="b"/>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Nya jobb 2010-2022</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45036240"/>
        <c:crosses val="autoZero"/>
        <c:crossBetween val="midCat"/>
      </c:valAx>
      <c:valAx>
        <c:axId val="14503624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Personalkostnad per anställd 2020</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58006460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018261857539305E-2"/>
          <c:y val="3.6086173664908988E-2"/>
          <c:w val="0.88886006896196801"/>
          <c:h val="0.67819533337743387"/>
        </c:manualLayout>
      </c:layout>
      <c:lineChart>
        <c:grouping val="standard"/>
        <c:varyColors val="0"/>
        <c:ser>
          <c:idx val="0"/>
          <c:order val="0"/>
          <c:tx>
            <c:strRef>
              <c:f>Makrodata!$Z$20</c:f>
              <c:strCache>
                <c:ptCount val="1"/>
                <c:pt idx="0">
                  <c:v>12 mån glidande medelvärde</c:v>
                </c:pt>
              </c:strCache>
            </c:strRef>
          </c:tx>
          <c:spPr>
            <a:ln w="34925" cap="rnd">
              <a:solidFill>
                <a:schemeClr val="bg2"/>
              </a:solidFill>
              <a:round/>
            </a:ln>
            <a:effectLst/>
          </c:spPr>
          <c:marker>
            <c:symbol val="none"/>
          </c:marker>
          <c:cat>
            <c:strRef>
              <c:f>Makrodata!$AA$13:$AX$13</c:f>
              <c:strCache>
                <c:ptCount val="24"/>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strCache>
            </c:strRef>
          </c:cat>
          <c:val>
            <c:numRef>
              <c:f>Makrodata!$AA$20:$AX$20</c:f>
              <c:numCache>
                <c:formatCode>#,##0</c:formatCode>
                <c:ptCount val="24"/>
                <c:pt idx="0">
                  <c:v>1632.666666666657</c:v>
                </c:pt>
                <c:pt idx="1">
                  <c:v>2195.5</c:v>
                </c:pt>
                <c:pt idx="2">
                  <c:v>2732.5833333333285</c:v>
                </c:pt>
                <c:pt idx="3">
                  <c:v>3196.5833333333285</c:v>
                </c:pt>
                <c:pt idx="4">
                  <c:v>3597.4166666666715</c:v>
                </c:pt>
                <c:pt idx="5">
                  <c:v>3820.5</c:v>
                </c:pt>
                <c:pt idx="6">
                  <c:v>3951.666666666657</c:v>
                </c:pt>
                <c:pt idx="7">
                  <c:v>4020.8333333333285</c:v>
                </c:pt>
                <c:pt idx="8">
                  <c:v>4121.75</c:v>
                </c:pt>
                <c:pt idx="9">
                  <c:v>4197.166666666657</c:v>
                </c:pt>
                <c:pt idx="10">
                  <c:v>4201.75</c:v>
                </c:pt>
                <c:pt idx="11">
                  <c:v>4215.583333333343</c:v>
                </c:pt>
                <c:pt idx="12">
                  <c:v>4094.5</c:v>
                </c:pt>
                <c:pt idx="13">
                  <c:v>3962.9166666666715</c:v>
                </c:pt>
                <c:pt idx="14">
                  <c:v>3738.9166666666715</c:v>
                </c:pt>
                <c:pt idx="15">
                  <c:v>3445.9166666666715</c:v>
                </c:pt>
                <c:pt idx="16">
                  <c:v>3110.25</c:v>
                </c:pt>
                <c:pt idx="17">
                  <c:v>2878.5833333333285</c:v>
                </c:pt>
                <c:pt idx="18">
                  <c:v>2700.9166666666715</c:v>
                </c:pt>
                <c:pt idx="19">
                  <c:v>2450</c:v>
                </c:pt>
                <c:pt idx="20">
                  <c:v>2237.75</c:v>
                </c:pt>
                <c:pt idx="21">
                  <c:v>2068.5</c:v>
                </c:pt>
                <c:pt idx="22">
                  <c:v>1896.833333333343</c:v>
                </c:pt>
                <c:pt idx="23">
                  <c:v>1723.666666666657</c:v>
                </c:pt>
              </c:numCache>
            </c:numRef>
          </c:val>
          <c:smooth val="0"/>
          <c:extLst>
            <c:ext xmlns:c16="http://schemas.microsoft.com/office/drawing/2014/chart" uri="{C3380CC4-5D6E-409C-BE32-E72D297353CC}">
              <c16:uniqueId val="{00000000-54DA-4BD1-89D2-0EABC18FB60A}"/>
            </c:ext>
          </c:extLst>
        </c:ser>
        <c:ser>
          <c:idx val="1"/>
          <c:order val="1"/>
          <c:tx>
            <c:strRef>
              <c:f>Makrodata!$Z$21</c:f>
              <c:strCache>
                <c:ptCount val="1"/>
                <c:pt idx="0">
                  <c:v>Månadsvis jämfört föregående år</c:v>
                </c:pt>
              </c:strCache>
            </c:strRef>
          </c:tx>
          <c:spPr>
            <a:ln w="34925" cap="rnd">
              <a:solidFill>
                <a:schemeClr val="accent2"/>
              </a:solidFill>
              <a:round/>
            </a:ln>
            <a:effectLst/>
          </c:spPr>
          <c:marker>
            <c:symbol val="none"/>
          </c:marker>
          <c:cat>
            <c:strRef>
              <c:f>Makrodata!$AA$13:$AX$13</c:f>
              <c:strCache>
                <c:ptCount val="24"/>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strCache>
            </c:strRef>
          </c:cat>
          <c:val>
            <c:numRef>
              <c:f>Makrodata!$AA$21:$AX$21</c:f>
              <c:numCache>
                <c:formatCode>#,##0</c:formatCode>
                <c:ptCount val="24"/>
                <c:pt idx="0">
                  <c:v>4470</c:v>
                </c:pt>
                <c:pt idx="1">
                  <c:v>4377</c:v>
                </c:pt>
                <c:pt idx="2">
                  <c:v>4671</c:v>
                </c:pt>
                <c:pt idx="3">
                  <c:v>4968</c:v>
                </c:pt>
                <c:pt idx="4">
                  <c:v>5563</c:v>
                </c:pt>
                <c:pt idx="5">
                  <c:v>4563</c:v>
                </c:pt>
                <c:pt idx="6">
                  <c:v>3950</c:v>
                </c:pt>
                <c:pt idx="7">
                  <c:v>3647</c:v>
                </c:pt>
                <c:pt idx="8">
                  <c:v>3891</c:v>
                </c:pt>
                <c:pt idx="9">
                  <c:v>3727</c:v>
                </c:pt>
                <c:pt idx="10">
                  <c:v>3408</c:v>
                </c:pt>
                <c:pt idx="11">
                  <c:v>3352</c:v>
                </c:pt>
                <c:pt idx="12">
                  <c:v>3017</c:v>
                </c:pt>
                <c:pt idx="13">
                  <c:v>2798</c:v>
                </c:pt>
                <c:pt idx="14">
                  <c:v>1983</c:v>
                </c:pt>
                <c:pt idx="15">
                  <c:v>1452</c:v>
                </c:pt>
                <c:pt idx="16">
                  <c:v>1535</c:v>
                </c:pt>
                <c:pt idx="17">
                  <c:v>1783</c:v>
                </c:pt>
                <c:pt idx="18">
                  <c:v>1818</c:v>
                </c:pt>
                <c:pt idx="19">
                  <c:v>636</c:v>
                </c:pt>
                <c:pt idx="20">
                  <c:v>1344</c:v>
                </c:pt>
                <c:pt idx="21">
                  <c:v>1696</c:v>
                </c:pt>
                <c:pt idx="22">
                  <c:v>1348</c:v>
                </c:pt>
                <c:pt idx="23">
                  <c:v>1274</c:v>
                </c:pt>
              </c:numCache>
            </c:numRef>
          </c:val>
          <c:smooth val="0"/>
          <c:extLst>
            <c:ext xmlns:c16="http://schemas.microsoft.com/office/drawing/2014/chart" uri="{C3380CC4-5D6E-409C-BE32-E72D297353CC}">
              <c16:uniqueId val="{00000001-54DA-4BD1-89D2-0EABC18FB60A}"/>
            </c:ext>
          </c:extLst>
        </c:ser>
        <c:dLbls>
          <c:showLegendKey val="0"/>
          <c:showVal val="0"/>
          <c:showCatName val="0"/>
          <c:showSerName val="0"/>
          <c:showPercent val="0"/>
          <c:showBubbleSize val="0"/>
        </c:dLbls>
        <c:smooth val="0"/>
        <c:axId val="1015733328"/>
        <c:axId val="1015732368"/>
      </c:lineChart>
      <c:catAx>
        <c:axId val="10157333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015732368"/>
        <c:crosses val="autoZero"/>
        <c:auto val="1"/>
        <c:lblAlgn val="ctr"/>
        <c:lblOffset val="100"/>
        <c:noMultiLvlLbl val="0"/>
      </c:catAx>
      <c:valAx>
        <c:axId val="1015732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01573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v-FI" sz="1800" dirty="0"/>
              <a:t>Inrikes omsättning och export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0.16359369134086288"/>
          <c:y val="0.11743511400519167"/>
          <c:w val="0.81365318010396082"/>
          <c:h val="0.65239454972508071"/>
        </c:manualLayout>
      </c:layout>
      <c:lineChart>
        <c:grouping val="standard"/>
        <c:varyColors val="0"/>
        <c:ser>
          <c:idx val="0"/>
          <c:order val="0"/>
          <c:tx>
            <c:strRef>
              <c:f>Makrodata!$B$161</c:f>
              <c:strCache>
                <c:ptCount val="1"/>
                <c:pt idx="0">
                  <c:v>Inrikes omsättning</c:v>
                </c:pt>
              </c:strCache>
            </c:strRef>
          </c:tx>
          <c:spPr>
            <a:ln w="31750" cap="rnd">
              <a:solidFill>
                <a:schemeClr val="accent3"/>
              </a:solidFill>
              <a:round/>
            </a:ln>
            <a:effectLst/>
          </c:spPr>
          <c:marker>
            <c:symbol val="none"/>
          </c:marker>
          <c:cat>
            <c:strRef>
              <c:f>Makrodata!$C$160:$Z$160</c:f>
              <c:strCache>
                <c:ptCount val="24"/>
                <c:pt idx="0">
                  <c:v>2018K1</c:v>
                </c:pt>
                <c:pt idx="1">
                  <c:v>2018K2</c:v>
                </c:pt>
                <c:pt idx="2">
                  <c:v>2018K3</c:v>
                </c:pt>
                <c:pt idx="3">
                  <c:v>2018K4</c:v>
                </c:pt>
                <c:pt idx="4">
                  <c:v>2019K1</c:v>
                </c:pt>
                <c:pt idx="5">
                  <c:v>2019K2</c:v>
                </c:pt>
                <c:pt idx="6">
                  <c:v>2019K3</c:v>
                </c:pt>
                <c:pt idx="7">
                  <c:v>2019K4</c:v>
                </c:pt>
                <c:pt idx="8">
                  <c:v>2020K1</c:v>
                </c:pt>
                <c:pt idx="9">
                  <c:v>2020K2</c:v>
                </c:pt>
                <c:pt idx="10">
                  <c:v>2020K3</c:v>
                </c:pt>
                <c:pt idx="11">
                  <c:v>2020K4</c:v>
                </c:pt>
                <c:pt idx="12">
                  <c:v>2021K1</c:v>
                </c:pt>
                <c:pt idx="13">
                  <c:v>2021K2</c:v>
                </c:pt>
                <c:pt idx="14">
                  <c:v>2021K3</c:v>
                </c:pt>
                <c:pt idx="15">
                  <c:v>2021K4</c:v>
                </c:pt>
                <c:pt idx="16">
                  <c:v>2022K1</c:v>
                </c:pt>
                <c:pt idx="17">
                  <c:v>2022K2</c:v>
                </c:pt>
                <c:pt idx="18">
                  <c:v>2022K3</c:v>
                </c:pt>
                <c:pt idx="19">
                  <c:v>2022K4</c:v>
                </c:pt>
                <c:pt idx="20">
                  <c:v>2023K1</c:v>
                </c:pt>
                <c:pt idx="21">
                  <c:v>2023K2</c:v>
                </c:pt>
                <c:pt idx="22">
                  <c:v>2023K3</c:v>
                </c:pt>
                <c:pt idx="23">
                  <c:v>2023K4</c:v>
                </c:pt>
              </c:strCache>
            </c:strRef>
          </c:cat>
          <c:val>
            <c:numRef>
              <c:f>Makrodata!$C$161:$Z$161</c:f>
              <c:numCache>
                <c:formatCode>_-* #\ ##0_-;\-* #\ ##0_-;_-* "-"??_-;_-@_-</c:formatCode>
                <c:ptCount val="24"/>
                <c:pt idx="0">
                  <c:v>38044.400000000001</c:v>
                </c:pt>
                <c:pt idx="1">
                  <c:v>40848.200000000004</c:v>
                </c:pt>
                <c:pt idx="2">
                  <c:v>38982</c:v>
                </c:pt>
                <c:pt idx="3">
                  <c:v>48317.1</c:v>
                </c:pt>
                <c:pt idx="4">
                  <c:v>47062.3</c:v>
                </c:pt>
                <c:pt idx="5">
                  <c:v>45132.3</c:v>
                </c:pt>
                <c:pt idx="6">
                  <c:v>43608.200000000004</c:v>
                </c:pt>
                <c:pt idx="7">
                  <c:v>50107.9</c:v>
                </c:pt>
                <c:pt idx="8">
                  <c:v>40290.299999999996</c:v>
                </c:pt>
                <c:pt idx="9">
                  <c:v>34638.6</c:v>
                </c:pt>
                <c:pt idx="10">
                  <c:v>34083.300000000003</c:v>
                </c:pt>
                <c:pt idx="11">
                  <c:v>42883.400000000016</c:v>
                </c:pt>
                <c:pt idx="12">
                  <c:v>39021</c:v>
                </c:pt>
                <c:pt idx="13">
                  <c:v>51021</c:v>
                </c:pt>
                <c:pt idx="14">
                  <c:v>40579</c:v>
                </c:pt>
                <c:pt idx="15">
                  <c:v>55550</c:v>
                </c:pt>
                <c:pt idx="16">
                  <c:v>51425</c:v>
                </c:pt>
                <c:pt idx="17" formatCode="0">
                  <c:v>61591</c:v>
                </c:pt>
                <c:pt idx="18" formatCode="General">
                  <c:v>56247</c:v>
                </c:pt>
                <c:pt idx="19" formatCode="General">
                  <c:v>70167</c:v>
                </c:pt>
                <c:pt idx="20" formatCode="General">
                  <c:v>50094</c:v>
                </c:pt>
                <c:pt idx="21" formatCode="General">
                  <c:v>44880</c:v>
                </c:pt>
                <c:pt idx="22" formatCode="General">
                  <c:v>43935</c:v>
                </c:pt>
                <c:pt idx="23" formatCode="General">
                  <c:v>50588</c:v>
                </c:pt>
              </c:numCache>
            </c:numRef>
          </c:val>
          <c:smooth val="0"/>
          <c:extLst>
            <c:ext xmlns:c16="http://schemas.microsoft.com/office/drawing/2014/chart" uri="{C3380CC4-5D6E-409C-BE32-E72D297353CC}">
              <c16:uniqueId val="{00000000-8595-47B2-B118-E8330F0D4094}"/>
            </c:ext>
          </c:extLst>
        </c:ser>
        <c:ser>
          <c:idx val="1"/>
          <c:order val="1"/>
          <c:tx>
            <c:strRef>
              <c:f>Makrodata!$B$162</c:f>
              <c:strCache>
                <c:ptCount val="1"/>
                <c:pt idx="0">
                  <c:v>Export 10 bolag</c:v>
                </c:pt>
              </c:strCache>
            </c:strRef>
          </c:tx>
          <c:spPr>
            <a:ln w="31750" cap="rnd">
              <a:solidFill>
                <a:schemeClr val="accent2"/>
              </a:solidFill>
              <a:round/>
            </a:ln>
            <a:effectLst/>
          </c:spPr>
          <c:marker>
            <c:symbol val="none"/>
          </c:marker>
          <c:cat>
            <c:strRef>
              <c:f>Makrodata!$C$160:$Z$160</c:f>
              <c:strCache>
                <c:ptCount val="24"/>
                <c:pt idx="0">
                  <c:v>2018K1</c:v>
                </c:pt>
                <c:pt idx="1">
                  <c:v>2018K2</c:v>
                </c:pt>
                <c:pt idx="2">
                  <c:v>2018K3</c:v>
                </c:pt>
                <c:pt idx="3">
                  <c:v>2018K4</c:v>
                </c:pt>
                <c:pt idx="4">
                  <c:v>2019K1</c:v>
                </c:pt>
                <c:pt idx="5">
                  <c:v>2019K2</c:v>
                </c:pt>
                <c:pt idx="6">
                  <c:v>2019K3</c:v>
                </c:pt>
                <c:pt idx="7">
                  <c:v>2019K4</c:v>
                </c:pt>
                <c:pt idx="8">
                  <c:v>2020K1</c:v>
                </c:pt>
                <c:pt idx="9">
                  <c:v>2020K2</c:v>
                </c:pt>
                <c:pt idx="10">
                  <c:v>2020K3</c:v>
                </c:pt>
                <c:pt idx="11">
                  <c:v>2020K4</c:v>
                </c:pt>
                <c:pt idx="12">
                  <c:v>2021K1</c:v>
                </c:pt>
                <c:pt idx="13">
                  <c:v>2021K2</c:v>
                </c:pt>
                <c:pt idx="14">
                  <c:v>2021K3</c:v>
                </c:pt>
                <c:pt idx="15">
                  <c:v>2021K4</c:v>
                </c:pt>
                <c:pt idx="16">
                  <c:v>2022K1</c:v>
                </c:pt>
                <c:pt idx="17">
                  <c:v>2022K2</c:v>
                </c:pt>
                <c:pt idx="18">
                  <c:v>2022K3</c:v>
                </c:pt>
                <c:pt idx="19">
                  <c:v>2022K4</c:v>
                </c:pt>
                <c:pt idx="20">
                  <c:v>2023K1</c:v>
                </c:pt>
                <c:pt idx="21">
                  <c:v>2023K2</c:v>
                </c:pt>
                <c:pt idx="22">
                  <c:v>2023K3</c:v>
                </c:pt>
                <c:pt idx="23">
                  <c:v>2023K4</c:v>
                </c:pt>
              </c:strCache>
            </c:strRef>
          </c:cat>
          <c:val>
            <c:numRef>
              <c:f>Makrodata!$C$162:$Z$162</c:f>
              <c:numCache>
                <c:formatCode>_-* #\ ##0_-;\-* #\ ##0_-;_-* "-"??_-;_-@_-</c:formatCode>
                <c:ptCount val="24"/>
                <c:pt idx="0">
                  <c:v>4840</c:v>
                </c:pt>
                <c:pt idx="1">
                  <c:v>6001.3</c:v>
                </c:pt>
                <c:pt idx="2">
                  <c:v>5058</c:v>
                </c:pt>
                <c:pt idx="3">
                  <c:v>6748.8</c:v>
                </c:pt>
                <c:pt idx="4">
                  <c:v>6132.5</c:v>
                </c:pt>
                <c:pt idx="5">
                  <c:v>7699.1</c:v>
                </c:pt>
                <c:pt idx="6">
                  <c:v>5404.6</c:v>
                </c:pt>
                <c:pt idx="7">
                  <c:v>7224.7</c:v>
                </c:pt>
                <c:pt idx="8">
                  <c:v>6409.3</c:v>
                </c:pt>
                <c:pt idx="9">
                  <c:v>6972.3</c:v>
                </c:pt>
                <c:pt idx="10">
                  <c:v>6443.7</c:v>
                </c:pt>
                <c:pt idx="11">
                  <c:v>8407.7999999999993</c:v>
                </c:pt>
                <c:pt idx="12">
                  <c:v>9756.4</c:v>
                </c:pt>
                <c:pt idx="13">
                  <c:v>9312.6</c:v>
                </c:pt>
                <c:pt idx="14">
                  <c:v>6571</c:v>
                </c:pt>
                <c:pt idx="15">
                  <c:v>8801.2999999999993</c:v>
                </c:pt>
                <c:pt idx="16">
                  <c:v>10176</c:v>
                </c:pt>
                <c:pt idx="17" formatCode="0">
                  <c:v>8702</c:v>
                </c:pt>
                <c:pt idx="18" formatCode="General">
                  <c:v>8761</c:v>
                </c:pt>
                <c:pt idx="19" formatCode="General">
                  <c:v>10738</c:v>
                </c:pt>
                <c:pt idx="20" formatCode="General">
                  <c:v>8478</c:v>
                </c:pt>
                <c:pt idx="21" formatCode="General">
                  <c:v>8141</c:v>
                </c:pt>
                <c:pt idx="22" formatCode="General">
                  <c:v>7275</c:v>
                </c:pt>
                <c:pt idx="23" formatCode="General">
                  <c:v>9186</c:v>
                </c:pt>
              </c:numCache>
            </c:numRef>
          </c:val>
          <c:smooth val="0"/>
          <c:extLst>
            <c:ext xmlns:c16="http://schemas.microsoft.com/office/drawing/2014/chart" uri="{C3380CC4-5D6E-409C-BE32-E72D297353CC}">
              <c16:uniqueId val="{00000001-8595-47B2-B118-E8330F0D4094}"/>
            </c:ext>
          </c:extLst>
        </c:ser>
        <c:ser>
          <c:idx val="2"/>
          <c:order val="2"/>
          <c:tx>
            <c:strRef>
              <c:f>Makrodata!$B$163</c:f>
              <c:strCache>
                <c:ptCount val="1"/>
                <c:pt idx="0">
                  <c:v>Summa</c:v>
                </c:pt>
              </c:strCache>
            </c:strRef>
          </c:tx>
          <c:spPr>
            <a:ln w="31750" cap="rnd">
              <a:solidFill>
                <a:schemeClr val="bg2"/>
              </a:solidFill>
              <a:round/>
            </a:ln>
            <a:effectLst/>
          </c:spPr>
          <c:marker>
            <c:symbol val="none"/>
          </c:marker>
          <c:cat>
            <c:strRef>
              <c:f>Makrodata!$C$160:$Z$160</c:f>
              <c:strCache>
                <c:ptCount val="24"/>
                <c:pt idx="0">
                  <c:v>2018K1</c:v>
                </c:pt>
                <c:pt idx="1">
                  <c:v>2018K2</c:v>
                </c:pt>
                <c:pt idx="2">
                  <c:v>2018K3</c:v>
                </c:pt>
                <c:pt idx="3">
                  <c:v>2018K4</c:v>
                </c:pt>
                <c:pt idx="4">
                  <c:v>2019K1</c:v>
                </c:pt>
                <c:pt idx="5">
                  <c:v>2019K2</c:v>
                </c:pt>
                <c:pt idx="6">
                  <c:v>2019K3</c:v>
                </c:pt>
                <c:pt idx="7">
                  <c:v>2019K4</c:v>
                </c:pt>
                <c:pt idx="8">
                  <c:v>2020K1</c:v>
                </c:pt>
                <c:pt idx="9">
                  <c:v>2020K2</c:v>
                </c:pt>
                <c:pt idx="10">
                  <c:v>2020K3</c:v>
                </c:pt>
                <c:pt idx="11">
                  <c:v>2020K4</c:v>
                </c:pt>
                <c:pt idx="12">
                  <c:v>2021K1</c:v>
                </c:pt>
                <c:pt idx="13">
                  <c:v>2021K2</c:v>
                </c:pt>
                <c:pt idx="14">
                  <c:v>2021K3</c:v>
                </c:pt>
                <c:pt idx="15">
                  <c:v>2021K4</c:v>
                </c:pt>
                <c:pt idx="16">
                  <c:v>2022K1</c:v>
                </c:pt>
                <c:pt idx="17">
                  <c:v>2022K2</c:v>
                </c:pt>
                <c:pt idx="18">
                  <c:v>2022K3</c:v>
                </c:pt>
                <c:pt idx="19">
                  <c:v>2022K4</c:v>
                </c:pt>
                <c:pt idx="20">
                  <c:v>2023K1</c:v>
                </c:pt>
                <c:pt idx="21">
                  <c:v>2023K2</c:v>
                </c:pt>
                <c:pt idx="22">
                  <c:v>2023K3</c:v>
                </c:pt>
                <c:pt idx="23">
                  <c:v>2023K4</c:v>
                </c:pt>
              </c:strCache>
            </c:strRef>
          </c:cat>
          <c:val>
            <c:numRef>
              <c:f>Makrodata!$C$163:$Z$163</c:f>
              <c:numCache>
                <c:formatCode>_-* #\ ##0_-;\-* #\ ##0_-;_-* "-"??_-;_-@_-</c:formatCode>
                <c:ptCount val="24"/>
                <c:pt idx="0">
                  <c:v>42884.4</c:v>
                </c:pt>
                <c:pt idx="1">
                  <c:v>46849.500000000007</c:v>
                </c:pt>
                <c:pt idx="2">
                  <c:v>44040</c:v>
                </c:pt>
                <c:pt idx="3">
                  <c:v>55065.9</c:v>
                </c:pt>
                <c:pt idx="4">
                  <c:v>53194.8</c:v>
                </c:pt>
                <c:pt idx="5">
                  <c:v>52831.4</c:v>
                </c:pt>
                <c:pt idx="6">
                  <c:v>49012.800000000003</c:v>
                </c:pt>
                <c:pt idx="7">
                  <c:v>57332.6</c:v>
                </c:pt>
                <c:pt idx="8">
                  <c:v>46699.6</c:v>
                </c:pt>
                <c:pt idx="9">
                  <c:v>41610.9</c:v>
                </c:pt>
                <c:pt idx="10">
                  <c:v>40527</c:v>
                </c:pt>
                <c:pt idx="11">
                  <c:v>51291.200000000012</c:v>
                </c:pt>
                <c:pt idx="12">
                  <c:v>48777.4</c:v>
                </c:pt>
                <c:pt idx="13">
                  <c:v>60333.599999999999</c:v>
                </c:pt>
                <c:pt idx="14">
                  <c:v>47150</c:v>
                </c:pt>
                <c:pt idx="15">
                  <c:v>64351.3</c:v>
                </c:pt>
                <c:pt idx="16">
                  <c:v>61601</c:v>
                </c:pt>
                <c:pt idx="17">
                  <c:v>70293</c:v>
                </c:pt>
                <c:pt idx="18">
                  <c:v>65008</c:v>
                </c:pt>
                <c:pt idx="19">
                  <c:v>80905</c:v>
                </c:pt>
                <c:pt idx="20">
                  <c:v>58572</c:v>
                </c:pt>
                <c:pt idx="21">
                  <c:v>53021</c:v>
                </c:pt>
                <c:pt idx="22">
                  <c:v>51210</c:v>
                </c:pt>
                <c:pt idx="23">
                  <c:v>59774</c:v>
                </c:pt>
              </c:numCache>
            </c:numRef>
          </c:val>
          <c:smooth val="0"/>
          <c:extLst>
            <c:ext xmlns:c16="http://schemas.microsoft.com/office/drawing/2014/chart" uri="{C3380CC4-5D6E-409C-BE32-E72D297353CC}">
              <c16:uniqueId val="{00000002-8595-47B2-B118-E8330F0D4094}"/>
            </c:ext>
          </c:extLst>
        </c:ser>
        <c:dLbls>
          <c:showLegendKey val="0"/>
          <c:showVal val="0"/>
          <c:showCatName val="0"/>
          <c:showSerName val="0"/>
          <c:showPercent val="0"/>
          <c:showBubbleSize val="0"/>
        </c:dLbls>
        <c:smooth val="0"/>
        <c:axId val="1498685216"/>
        <c:axId val="1498681056"/>
      </c:lineChart>
      <c:catAx>
        <c:axId val="149868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bg1"/>
                </a:solidFill>
                <a:latin typeface="+mn-lt"/>
                <a:ea typeface="+mn-ea"/>
                <a:cs typeface="+mn-cs"/>
              </a:defRPr>
            </a:pPr>
            <a:endParaRPr lang="sv-SE"/>
          </a:p>
        </c:txPr>
        <c:crossAx val="1498681056"/>
        <c:crosses val="autoZero"/>
        <c:auto val="1"/>
        <c:lblAlgn val="ctr"/>
        <c:lblOffset val="100"/>
        <c:noMultiLvlLbl val="0"/>
      </c:catAx>
      <c:valAx>
        <c:axId val="1498681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Miljoner kronor</a:t>
                </a:r>
              </a:p>
            </c:rich>
          </c:tx>
          <c:layout>
            <c:manualLayout>
              <c:xMode val="edge"/>
              <c:yMode val="edge"/>
              <c:x val="1.2410797393732548E-2"/>
              <c:y val="0.335775850608385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498685216"/>
        <c:crosses val="autoZero"/>
        <c:crossBetween val="between"/>
      </c:valAx>
      <c:spPr>
        <a:noFill/>
        <a:ln>
          <a:noFill/>
        </a:ln>
        <a:effectLst/>
      </c:spPr>
    </c:plotArea>
    <c:legend>
      <c:legendPos val="b"/>
      <c:layout>
        <c:manualLayout>
          <c:xMode val="edge"/>
          <c:yMode val="edge"/>
          <c:x val="0.14665555884012793"/>
          <c:y val="0.92177901234231874"/>
          <c:w val="0.78942753161129453"/>
          <c:h val="6.22678605411962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Makrodata!$C$89:$E$89</cx:f>
        <cx:lvl ptCount="3">
          <cx:pt idx="0">Exportindustri</cx:pt>
          <cx:pt idx="1">Affärstjänster</cx:pt>
          <cx:pt idx="2">Vardagliga verksamheter</cx:pt>
        </cx:lvl>
      </cx:strDim>
      <cx:numDim type="val">
        <cx:f>Makrodata!$C$91:$E$91</cx:f>
        <cx:lvl ptCount="3" formatCode="0\ %">
          <cx:pt idx="0">0.05585908253910439</cx:pt>
          <cx:pt idx="1">0.21280276816608998</cx:pt>
          <cx:pt idx="2">0.73133814929480567</cx:pt>
        </cx:lvl>
      </cx:numDim>
    </cx:data>
  </cx:chartData>
  <cx:chart>
    <cx:title pos="t" align="ctr" overlay="0">
      <cx:tx>
        <cx:txData>
          <cx:v>Staden (95 000 jobb)</cx:v>
        </cx:txData>
      </cx:tx>
      <cx:txPr>
        <a:bodyPr spcFirstLastPara="1" vertOverflow="ellipsis" horzOverflow="overflow" wrap="square" lIns="0" tIns="0" rIns="0" bIns="0" anchor="ctr" anchorCtr="1"/>
        <a:lstStyle/>
        <a:p>
          <a:pPr algn="ctr" rtl="0">
            <a:defRPr sz="1600">
              <a:solidFill>
                <a:schemeClr val="bg1"/>
              </a:solidFill>
            </a:defRPr>
          </a:pPr>
          <a:r>
            <a:rPr lang="sv-SE" sz="1600" b="0" i="0" u="none" strike="noStrike" baseline="0" dirty="0">
              <a:solidFill>
                <a:schemeClr val="bg1"/>
              </a:solidFill>
              <a:latin typeface="Calibri" panose="020F0502020204030204"/>
            </a:rPr>
            <a:t>Staden (95 000 jobb)</a:t>
          </a:r>
        </a:p>
      </cx:txPr>
    </cx:title>
    <cx:plotArea>
      <cx:plotAreaRegion>
        <cx:series layoutId="funnel" uniqueId="{1340CA88-330E-421D-92E3-F209EA16315C}">
          <cx:tx>
            <cx:txData>
              <cx:f>Makrodata!$B$91</cx:f>
              <cx:v>Uppsala tätort</cx:v>
            </cx:txData>
          </cx:tx>
          <cx:spPr>
            <a:solidFill>
              <a:schemeClr val="bg2"/>
            </a:solidFill>
          </cx:spPr>
          <cx:dataLabels>
            <cx:txPr>
              <a:bodyPr spcFirstLastPara="1" vertOverflow="ellipsis" horzOverflow="overflow" wrap="square" lIns="0" tIns="0" rIns="0" bIns="0" anchor="ctr" anchorCtr="1"/>
              <a:lstStyle/>
              <a:p>
                <a:pPr algn="ctr" rtl="0">
                  <a:defRPr sz="1000"/>
                </a:pPr>
                <a:endParaRPr lang="sv-SE" sz="1000" b="0" i="0" u="none" strike="noStrike" baseline="0">
                  <a:solidFill>
                    <a:prstClr val="black">
                      <a:lumMod val="65000"/>
                      <a:lumOff val="35000"/>
                    </a:prstClr>
                  </a:solidFill>
                  <a:latin typeface="Source Sans Pro"/>
                </a:endParaRPr>
              </a:p>
            </cx:txPr>
            <cx:visibility seriesName="0" categoryName="0" value="1"/>
          </cx:dataLabels>
          <cx:dataId val="0"/>
        </cx:series>
      </cx:plotAreaRegion>
      <cx:axis id="0" hidden="1">
        <cx:catScaling gapWidth="0.0599999987"/>
        <cx:tickLabels/>
      </cx:axis>
    </cx:plotArea>
  </cx:chart>
  <cx:spPr>
    <a:noFill/>
    <a:ln>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Makrodata!$C$108:$E$108</cx:f>
        <cx:lvl ptCount="3">
          <cx:pt idx="0">Exportindustri</cx:pt>
          <cx:pt idx="1">Affärstjänster</cx:pt>
          <cx:pt idx="2">Vardagliga verksamheter</cx:pt>
        </cx:lvl>
      </cx:strDim>
      <cx:numDim type="val">
        <cx:f dir="row">Makrodata!$C$109:$E$109</cx:f>
        <cx:lvl ptCount="3" formatCode="0\ %">
          <cx:pt idx="0">0.065489580999327807</cx:pt>
          <cx:pt idx="1">0.20423033833744117</cx:pt>
          <cx:pt idx="2">0.73028008066323102</cx:pt>
        </cx:lvl>
      </cx:numDim>
    </cx:data>
  </cx:chartData>
  <cx:chart>
    <cx:title pos="t" align="ctr" overlay="0">
      <cx:tx>
        <cx:txData>
          <cx:v>Uppsala kommun (111 600 jobb)</cx:v>
        </cx:txData>
      </cx:tx>
      <cx:txPr>
        <a:bodyPr spcFirstLastPara="1" vertOverflow="ellipsis" horzOverflow="overflow" wrap="square" lIns="0" tIns="0" rIns="0" bIns="0" anchor="ctr" anchorCtr="1"/>
        <a:lstStyle/>
        <a:p>
          <a:pPr algn="ctr" rtl="0">
            <a:defRPr/>
          </a:pPr>
          <a:r>
            <a:rPr lang="sv-SE" sz="1600" b="0" i="0" u="none" strike="noStrike" baseline="0" dirty="0">
              <a:solidFill>
                <a:schemeClr val="bg1"/>
              </a:solidFill>
              <a:latin typeface="Calibri" panose="020F0502020204030204"/>
            </a:rPr>
            <a:t>Uppsala kommun (111 600 jobb)</a:t>
          </a:r>
        </a:p>
      </cx:txPr>
    </cx:title>
    <cx:plotArea>
      <cx:plotAreaRegion>
        <cx:series layoutId="funnel" uniqueId="{D8DE35E2-AE01-4A97-8BB6-D2143EFBEA4F}">
          <cx:tx>
            <cx:txData>
              <cx:f>Makrodata!$B$109</cx:f>
              <cx:v>Uppsala kommun</cx:v>
            </cx:txData>
          </cx:tx>
          <cx:spPr>
            <a:solidFill>
              <a:schemeClr val="bg2"/>
            </a:solidFill>
          </cx:spPr>
          <cx:dataLabels>
            <cx:txPr>
              <a:bodyPr spcFirstLastPara="1" vertOverflow="ellipsis" horzOverflow="overflow" wrap="square" lIns="0" tIns="0" rIns="0" bIns="0" anchor="ctr" anchorCtr="1"/>
              <a:lstStyle/>
              <a:p>
                <a:pPr algn="ctr" rtl="0">
                  <a:defRPr sz="1000"/>
                </a:pPr>
                <a:endParaRPr lang="sv-SE" sz="1000" b="0" i="0" u="none" strike="noStrike" baseline="0">
                  <a:solidFill>
                    <a:prstClr val="black">
                      <a:lumMod val="65000"/>
                      <a:lumOff val="35000"/>
                    </a:prstClr>
                  </a:solidFill>
                  <a:latin typeface="Source Sans Pro"/>
                </a:endParaRPr>
              </a:p>
            </cx:txPr>
            <cx:visibility seriesName="0" categoryName="0" value="1"/>
          </cx:dataLabels>
          <cx:dataId val="0"/>
        </cx:series>
      </cx:plotAreaRegion>
      <cx:axis id="0" hidden="1">
        <cx:catScaling gapWidth="0.0599999987"/>
        <cx:tickLabels/>
      </cx:axis>
    </cx:plotArea>
  </cx:chart>
  <cx:spPr>
    <a:noFill/>
    <a:ln>
      <a:no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Makrodata!$C$113:$R$113</cx:f>
        <cx:lvl ptCount="16">
          <cx:pt idx="0">Jord-/skogsbruk</cx:pt>
          <cx:pt idx="1">Tillverkning</cx:pt>
          <cx:pt idx="2">Energi o miljö</cx:pt>
          <cx:pt idx="3">Bygg</cx:pt>
          <cx:pt idx="4">Handel</cx:pt>
          <cx:pt idx="5">Transport</cx:pt>
          <cx:pt idx="6">Hotell o restauranger</cx:pt>
          <cx:pt idx="7">IKT</cx:pt>
          <cx:pt idx="8">Finans o försäkring</cx:pt>
          <cx:pt idx="9">Fastighet</cx:pt>
          <cx:pt idx="10">Företagstjänster</cx:pt>
          <cx:pt idx="11">Myndigheter, försvar</cx:pt>
          <cx:pt idx="12">Utbildning</cx:pt>
          <cx:pt idx="13">Vård o omsorg</cx:pt>
          <cx:pt idx="14">Personliga tjänster</cx:pt>
          <cx:pt idx="15">Okänt</cx:pt>
        </cx:lvl>
      </cx:strDim>
      <cx:numDim type="val">
        <cx:f dir="row">Makrodata!$C$114:$R$114</cx:f>
        <cx:lvl ptCount="16" formatCode="Yleinen">
          <cx:pt idx="0">377</cx:pt>
          <cx:pt idx="1">487</cx:pt>
          <cx:pt idx="2">-85</cx:pt>
          <cx:pt idx="3">1672</cx:pt>
          <cx:pt idx="4">778</cx:pt>
          <cx:pt idx="5">-351</cx:pt>
          <cx:pt idx="6">949</cx:pt>
          <cx:pt idx="7">986</cx:pt>
          <cx:pt idx="8">-8</cx:pt>
          <cx:pt idx="9">730</cx:pt>
          <cx:pt idx="10">3821</cx:pt>
          <cx:pt idx="11">3362</cx:pt>
          <cx:pt idx="12">2897</cx:pt>
          <cx:pt idx="13">3234</cx:pt>
          <cx:pt idx="14">1028</cx:pt>
          <cx:pt idx="15">476</cx:pt>
        </cx:lvl>
      </cx:numDim>
    </cx:data>
  </cx:chartData>
  <cx:chart>
    <cx:plotArea>
      <cx:plotAreaRegion>
        <cx:series layoutId="waterfall" uniqueId="{74EF43A7-CBC5-4A22-9060-A41CEA50D292}">
          <cx:tx>
            <cx:txData>
              <cx:f>Makrodata!$B$114</cx:f>
              <cx:v>Uppsala kommun</cx:v>
            </cx:txData>
          </cx:tx>
          <cx:spPr>
            <a:solidFill>
              <a:schemeClr val="bg2"/>
            </a:solidFill>
          </cx:spPr>
          <cx:dataPt idx="2">
            <cx:spPr>
              <a:solidFill>
                <a:srgbClr val="FF0000"/>
              </a:solidFill>
            </cx:spPr>
          </cx:dataPt>
          <cx:dataPt idx="5">
            <cx:spPr>
              <a:solidFill>
                <a:srgbClr val="FF0000"/>
              </a:solidFill>
            </cx:spPr>
          </cx:dataPt>
          <cx:dataPt idx="8">
            <cx:spPr>
              <a:solidFill>
                <a:srgbClr val="FF0000"/>
              </a:solidFill>
            </cx:spPr>
          </cx:dataPt>
          <cx:dataId val="0"/>
          <cx:layoutPr>
            <cx:subtotals/>
          </cx:layoutPr>
        </cx:series>
      </cx:plotAreaRegion>
      <cx:axis id="0">
        <cx:catScaling gapWidth="0.5"/>
        <cx:tickLabels/>
        <cx:txPr>
          <a:bodyPr spcFirstLastPara="1" vertOverflow="ellipsis" horzOverflow="overflow" wrap="square" lIns="0" tIns="0" rIns="0" bIns="0" anchor="ctr" anchorCtr="1"/>
          <a:lstStyle/>
          <a:p>
            <a:pPr algn="ctr" rtl="0">
              <a:defRPr sz="120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sv-SE" sz="1200" b="0" i="0" u="none" strike="noStrike" baseline="0">
              <a:solidFill>
                <a:schemeClr val="bg1"/>
              </a:solidFill>
              <a:latin typeface="Calibri" panose="020F0502020204030204" pitchFamily="34" charset="0"/>
              <a:cs typeface="Calibri" panose="020F0502020204030204" pitchFamily="34" charset="0"/>
            </a:endParaRPr>
          </a:p>
        </cx:txPr>
      </cx:axis>
      <cx:axis id="1">
        <cx:valScaling/>
        <cx:majorGridlines/>
        <cx:tickLabels/>
        <cx:txPr>
          <a:bodyPr spcFirstLastPara="1" vertOverflow="ellipsis" horzOverflow="overflow" wrap="square" lIns="0" tIns="0" rIns="0" bIns="0" anchor="ctr" anchorCtr="1"/>
          <a:lstStyle/>
          <a:p>
            <a:pPr algn="ctr" rtl="0">
              <a:defRPr sz="1200">
                <a:solidFill>
                  <a:schemeClr val="bg1"/>
                </a:solidFill>
              </a:defRPr>
            </a:pPr>
            <a:endParaRPr lang="sv-SE" sz="1200" b="0" i="0" u="none" strike="noStrike" baseline="0">
              <a:solidFill>
                <a:schemeClr val="bg1"/>
              </a:solidFill>
              <a:latin typeface="Source Sans Pro"/>
            </a:endParaRPr>
          </a:p>
        </cx:txPr>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Makrodata!$C$113:$R$113</cx:f>
        <cx:lvl ptCount="16">
          <cx:pt idx="0">Jord-/skogsbruk</cx:pt>
          <cx:pt idx="1">Tillverkning</cx:pt>
          <cx:pt idx="2">Energi o miljö</cx:pt>
          <cx:pt idx="3">Bygg</cx:pt>
          <cx:pt idx="4">Handel</cx:pt>
          <cx:pt idx="5">Transport</cx:pt>
          <cx:pt idx="6">Hotell o restauranger</cx:pt>
          <cx:pt idx="7">IKT</cx:pt>
          <cx:pt idx="8">Finans o försäkring</cx:pt>
          <cx:pt idx="9">Fastighet</cx:pt>
          <cx:pt idx="10">Företagstjänster</cx:pt>
          <cx:pt idx="11">Myndigheter, försvar</cx:pt>
          <cx:pt idx="12">Utbildning</cx:pt>
          <cx:pt idx="13">Vård o omsorg</cx:pt>
          <cx:pt idx="14">Personliga tjänster</cx:pt>
          <cx:pt idx="15">Okänt</cx:pt>
        </cx:lvl>
      </cx:strDim>
      <cx:numDim type="val">
        <cx:f dir="row">Makrodata!$C$115:$R$115</cx:f>
        <cx:lvl ptCount="16" formatCode="Yleinen">
          <cx:pt idx="0">224</cx:pt>
          <cx:pt idx="1">392</cx:pt>
          <cx:pt idx="2">1</cx:pt>
          <cx:pt idx="3">1340</cx:pt>
          <cx:pt idx="4">798</cx:pt>
          <cx:pt idx="5">-365</cx:pt>
          <cx:pt idx="6">884</cx:pt>
          <cx:pt idx="7">932</cx:pt>
          <cx:pt idx="8">12</cx:pt>
          <cx:pt idx="9">717</cx:pt>
          <cx:pt idx="10">2878</cx:pt>
          <cx:pt idx="11">3480</cx:pt>
          <cx:pt idx="12">1773</cx:pt>
          <cx:pt idx="13">1955</cx:pt>
          <cx:pt idx="14">897</cx:pt>
          <cx:pt idx="15">83</cx:pt>
        </cx:lvl>
      </cx:numDim>
    </cx:data>
  </cx:chartData>
  <cx:chart>
    <cx:plotArea>
      <cx:plotAreaRegion>
        <cx:series layoutId="waterfall" uniqueId="{474BE866-D79C-4209-824E-08CF84D64429}">
          <cx:tx>
            <cx:txData>
              <cx:f>Makrodata!$B$115</cx:f>
              <cx:v>Uppsala tätort</cx:v>
            </cx:txData>
          </cx:tx>
          <cx:spPr>
            <a:solidFill>
              <a:schemeClr val="bg2"/>
            </a:solidFill>
          </cx:spPr>
          <cx:dataPt idx="5">
            <cx:spPr>
              <a:solidFill>
                <a:srgbClr val="FF0000"/>
              </a:solidFill>
            </cx:spPr>
          </cx:dataPt>
          <cx:dataId val="0"/>
          <cx:layoutPr>
            <cx:subtotals/>
          </cx:layoutPr>
        </cx:series>
      </cx:plotAreaRegion>
      <cx:axis id="0">
        <cx:catScaling gapWidth="0.5"/>
        <cx:tickLabels/>
        <cx:txPr>
          <a:bodyPr spcFirstLastPara="1" vertOverflow="ellipsis" horzOverflow="overflow" wrap="square" lIns="0" tIns="0" rIns="0" bIns="0" anchor="ctr" anchorCtr="1"/>
          <a:lstStyle/>
          <a:p>
            <a:pPr algn="ctr" rtl="0">
              <a:defRPr sz="1200">
                <a:solidFill>
                  <a:schemeClr val="bg1"/>
                </a:solidFill>
              </a:defRPr>
            </a:pPr>
            <a:endParaRPr lang="sv-SE" sz="1200" b="0" i="0" u="none" strike="noStrike" baseline="0">
              <a:solidFill>
                <a:schemeClr val="bg1"/>
              </a:solidFill>
              <a:latin typeface="Calibri" panose="020F0502020204030204"/>
            </a:endParaRPr>
          </a:p>
        </cx:txPr>
      </cx:axis>
      <cx:axis id="1">
        <cx:valScaling max="20000"/>
        <cx:majorGridlines/>
        <cx:tickLabels/>
        <cx:txPr>
          <a:bodyPr vertOverflow="overflow" horzOverflow="overflow" wrap="square" lIns="0" tIns="0" rIns="0" bIns="0"/>
          <a:lstStyle/>
          <a:p>
            <a:pPr algn="ctr" rtl="0">
              <a:defRPr sz="1200" b="0" i="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pPr>
            <a:endParaRPr lang="sv-FI" sz="1200">
              <a:solidFill>
                <a:schemeClr val="bg1"/>
              </a:solidFill>
            </a:endParaRPr>
          </a:p>
        </cx:txPr>
      </cx:axis>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Makrodata!$C$108:$E$108</cx:f>
        <cx:lvl ptCount="3">
          <cx:pt idx="0">Exportindustri</cx:pt>
          <cx:pt idx="1">Affärstjänster</cx:pt>
          <cx:pt idx="2">Vardagliga verksamheter</cx:pt>
        </cx:lvl>
      </cx:strDim>
      <cx:numDim type="val">
        <cx:f dir="row">Makrodata!$C$111:$E$111</cx:f>
        <cx:lvl ptCount="3" formatCode="0\ %">
          <cx:pt idx="0">0.1426037972042562</cx:pt>
          <cx:pt idx="1">0.12017525558105571</cx:pt>
          <cx:pt idx="2">0.73722094721468812</cx:pt>
        </cx:lvl>
      </cx:numDim>
    </cx:data>
  </cx:chartData>
  <cx:chart>
    <cx:title pos="t" align="ctr" overlay="0">
      <cx:tx>
        <cx:txData>
          <cx:v>Landsbygden (9 600 jobb)</cx:v>
        </cx:txData>
      </cx:tx>
      <cx:txPr>
        <a:bodyPr spcFirstLastPara="1" vertOverflow="ellipsis" horzOverflow="overflow" wrap="square" lIns="0" tIns="0" rIns="0" bIns="0" anchor="ctr" anchorCtr="1"/>
        <a:lstStyle/>
        <a:p>
          <a:pPr algn="ctr" rtl="0">
            <a:defRPr sz="1600">
              <a:solidFill>
                <a:schemeClr val="bg1"/>
              </a:solidFill>
            </a:defRPr>
          </a:pPr>
          <a:r>
            <a:rPr lang="sv-SE" sz="1600" b="0" i="0" u="none" strike="noStrike" baseline="0" dirty="0">
              <a:solidFill>
                <a:schemeClr val="bg1"/>
              </a:solidFill>
              <a:latin typeface="Calibri" panose="020F0502020204030204"/>
            </a:rPr>
            <a:t>Landsbygden (9 600 jobb)</a:t>
          </a:r>
        </a:p>
      </cx:txPr>
    </cx:title>
    <cx:plotArea>
      <cx:plotAreaRegion>
        <cx:series layoutId="funnel" uniqueId="{604EA00A-F5AD-4AD7-977C-9C7C1BD3424E}">
          <cx:tx>
            <cx:txData>
              <cx:f>Makrodata!$B$111</cx:f>
              <cx:v>Landsbygden</cx:v>
            </cx:txData>
          </cx:tx>
          <cx:spPr>
            <a:solidFill>
              <a:schemeClr val="bg2"/>
            </a:solidFill>
          </cx:spPr>
          <cx:dataLabels>
            <cx:visibility seriesName="0" categoryName="0" value="1"/>
          </cx:dataLabels>
          <cx:dataId val="0"/>
        </cx:series>
      </cx:plotAreaRegion>
      <cx:axis id="0" hidden="1">
        <cx:catScaling gapWidth="0.0599999987"/>
        <cx:tickLabels/>
      </cx:axis>
    </cx:plotArea>
  </cx:chart>
  <cx:spPr>
    <a:noFill/>
    <a:ln>
      <a:noFill/>
    </a:ln>
  </cx:spPr>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Makrodata!$C$113:$R$113</cx:f>
        <cx:lvl ptCount="16">
          <cx:pt idx="0">Jord-/skogsbruk</cx:pt>
          <cx:pt idx="1">Tillverkning</cx:pt>
          <cx:pt idx="2">Energi o miljö</cx:pt>
          <cx:pt idx="3">Bygg</cx:pt>
          <cx:pt idx="4">Handel</cx:pt>
          <cx:pt idx="5">Transport</cx:pt>
          <cx:pt idx="6">Hotell o restauranger</cx:pt>
          <cx:pt idx="7">IKT</cx:pt>
          <cx:pt idx="8">Finans o försäkring</cx:pt>
          <cx:pt idx="9">Fastighet</cx:pt>
          <cx:pt idx="10">Företagstjänster</cx:pt>
          <cx:pt idx="11">Myndigheter, försvar</cx:pt>
          <cx:pt idx="12">Utbildning</cx:pt>
          <cx:pt idx="13">Vård o omsorg</cx:pt>
          <cx:pt idx="14">Personliga tjänster</cx:pt>
          <cx:pt idx="15">Okänt</cx:pt>
        </cx:lvl>
      </cx:strDim>
      <cx:numDim type="val">
        <cx:f dir="row">Makrodata!$C$116:$R$116</cx:f>
        <cx:lvl ptCount="16" formatCode="Yleinen">
          <cx:pt idx="0">160</cx:pt>
          <cx:pt idx="1">100</cx:pt>
          <cx:pt idx="2">-108</cx:pt>
          <cx:pt idx="3">167</cx:pt>
          <cx:pt idx="4">-4</cx:pt>
          <cx:pt idx="5">-136</cx:pt>
          <cx:pt idx="6">40</cx:pt>
          <cx:pt idx="7">46</cx:pt>
          <cx:pt idx="8">6</cx:pt>
          <cx:pt idx="9">2</cx:pt>
          <cx:pt idx="10">422</cx:pt>
          <cx:pt idx="11">-106</cx:pt>
          <cx:pt idx="12">446</cx:pt>
          <cx:pt idx="13">62</cx:pt>
          <cx:pt idx="14">76</cx:pt>
          <cx:pt idx="15">10</cx:pt>
        </cx:lvl>
      </cx:numDim>
    </cx:data>
  </cx:chartData>
  <cx:chart>
    <cx:plotArea>
      <cx:plotAreaRegion>
        <cx:series layoutId="waterfall" uniqueId="{47358E23-A7D6-4651-925F-4D5338F59AC9}">
          <cx:tx>
            <cx:txData>
              <cx:f>Makrodata!$B$116</cx:f>
              <cx:v>Landsbygden</cx:v>
            </cx:txData>
          </cx:tx>
          <cx:spPr>
            <a:solidFill>
              <a:schemeClr val="bg2"/>
            </a:solidFill>
          </cx:spPr>
          <cx:dataPt idx="2">
            <cx:spPr>
              <a:solidFill>
                <a:srgbClr val="FF0000"/>
              </a:solidFill>
            </cx:spPr>
          </cx:dataPt>
          <cx:dataPt idx="4">
            <cx:spPr>
              <a:solidFill>
                <a:srgbClr val="FF0000"/>
              </a:solidFill>
            </cx:spPr>
          </cx:dataPt>
          <cx:dataPt idx="5">
            <cx:spPr>
              <a:solidFill>
                <a:srgbClr val="FF0000"/>
              </a:solidFill>
            </cx:spPr>
          </cx:dataPt>
          <cx:dataPt idx="11">
            <cx:spPr>
              <a:solidFill>
                <a:srgbClr val="FF0000"/>
              </a:solidFill>
            </cx:spPr>
          </cx:dataPt>
          <cx:dataId val="0"/>
          <cx:layoutPr>
            <cx:subtotals/>
          </cx:layoutPr>
        </cx:series>
      </cx:plotAreaRegion>
      <cx:axis id="0">
        <cx:catScaling gapWidth="0.5"/>
        <cx:tickLabels/>
        <cx:txPr>
          <a:bodyPr spcFirstLastPara="1" vertOverflow="ellipsis" horzOverflow="overflow" wrap="square" lIns="0" tIns="0" rIns="0" bIns="0" anchor="ctr" anchorCtr="1"/>
          <a:lstStyle/>
          <a:p>
            <a:pPr algn="ctr" rtl="0">
              <a:defRPr sz="1200">
                <a:solidFill>
                  <a:schemeClr val="bg1"/>
                </a:solidFill>
              </a:defRPr>
            </a:pPr>
            <a:endParaRPr lang="sv-SE" sz="1200" b="0" i="0" u="none" strike="noStrike" baseline="0">
              <a:solidFill>
                <a:schemeClr val="bg1"/>
              </a:solidFill>
              <a:latin typeface="Calibri" panose="020F0502020204030204"/>
            </a:endParaRPr>
          </a:p>
        </cx:txPr>
      </cx:axis>
      <cx:axis id="1">
        <cx:valScaling/>
        <cx:majorGridlines/>
        <cx:tickLabels/>
        <cx:txPr>
          <a:bodyPr vertOverflow="overflow" horzOverflow="overflow" wrap="square" lIns="0" tIns="0" rIns="0" bIns="0"/>
          <a:lstStyle/>
          <a:p>
            <a:pPr algn="ctr" rtl="0">
              <a:defRPr sz="1200" b="0" i="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pPr>
            <a:endParaRPr lang="sv-FI" sz="1200">
              <a:solidFill>
                <a:schemeClr val="bg1"/>
              </a:solidFil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7284"/>
          </a:xfrm>
          <a:prstGeom prst="rect">
            <a:avLst/>
          </a:prstGeom>
        </p:spPr>
        <p:txBody>
          <a:bodyPr vert="horz" lIns="91861" tIns="45930" rIns="91861" bIns="45930" rtlCol="0"/>
          <a:lstStyle>
            <a:lvl1pPr algn="l">
              <a:defRPr sz="1200"/>
            </a:lvl1pPr>
          </a:lstStyle>
          <a:p>
            <a:endParaRPr lang="sv-SE"/>
          </a:p>
        </p:txBody>
      </p:sp>
      <p:sp>
        <p:nvSpPr>
          <p:cNvPr id="3" name="Platshållare för datum 2"/>
          <p:cNvSpPr>
            <a:spLocks noGrp="1"/>
          </p:cNvSpPr>
          <p:nvPr>
            <p:ph type="dt" idx="1"/>
          </p:nvPr>
        </p:nvSpPr>
        <p:spPr>
          <a:xfrm>
            <a:off x="3884614" y="0"/>
            <a:ext cx="2971800" cy="497284"/>
          </a:xfrm>
          <a:prstGeom prst="rect">
            <a:avLst/>
          </a:prstGeom>
        </p:spPr>
        <p:txBody>
          <a:bodyPr vert="horz" lIns="91861" tIns="45930" rIns="91861" bIns="45930" rtlCol="0"/>
          <a:lstStyle>
            <a:lvl1pPr algn="r">
              <a:defRPr sz="1200"/>
            </a:lvl1pPr>
          </a:lstStyle>
          <a:p>
            <a:fld id="{56F51B1A-607C-4CFA-89EC-F8CC3C816118}" type="datetimeFigureOut">
              <a:rPr lang="sv-SE" smtClean="0"/>
              <a:t>2024-04-10</a:t>
            </a:fld>
            <a:endParaRPr lang="sv-SE"/>
          </a:p>
        </p:txBody>
      </p:sp>
      <p:sp>
        <p:nvSpPr>
          <p:cNvPr id="4" name="Platshållare för bildobjekt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861" tIns="45930" rIns="91861" bIns="45930" rtlCol="0" anchor="ctr"/>
          <a:lstStyle/>
          <a:p>
            <a:endParaRPr lang="sv-SE"/>
          </a:p>
        </p:txBody>
      </p:sp>
      <p:sp>
        <p:nvSpPr>
          <p:cNvPr id="5" name="Platshållare för anteckningar 4"/>
          <p:cNvSpPr>
            <a:spLocks noGrp="1"/>
          </p:cNvSpPr>
          <p:nvPr>
            <p:ph type="body" sz="quarter" idx="3"/>
          </p:nvPr>
        </p:nvSpPr>
        <p:spPr>
          <a:xfrm>
            <a:off x="685800" y="4724202"/>
            <a:ext cx="5486400" cy="4475560"/>
          </a:xfrm>
          <a:prstGeom prst="rect">
            <a:avLst/>
          </a:prstGeom>
        </p:spPr>
        <p:txBody>
          <a:bodyPr vert="horz" lIns="91861" tIns="45930" rIns="91861" bIns="4593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6677"/>
            <a:ext cx="2971800" cy="497284"/>
          </a:xfrm>
          <a:prstGeom prst="rect">
            <a:avLst/>
          </a:prstGeom>
        </p:spPr>
        <p:txBody>
          <a:bodyPr vert="horz" lIns="91861" tIns="45930" rIns="91861" bIns="4593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4" y="9446677"/>
            <a:ext cx="2971800" cy="497284"/>
          </a:xfrm>
          <a:prstGeom prst="rect">
            <a:avLst/>
          </a:prstGeom>
        </p:spPr>
        <p:txBody>
          <a:bodyPr vert="horz" lIns="91861" tIns="45930" rIns="91861" bIns="45930" rtlCol="0" anchor="b"/>
          <a:lstStyle>
            <a:lvl1pPr algn="r">
              <a:defRPr sz="1200"/>
            </a:lvl1pPr>
          </a:lstStyle>
          <a:p>
            <a:fld id="{5777BC01-6843-4605-B090-3EA872172D71}" type="slidenum">
              <a:rPr lang="sv-SE" smtClean="0"/>
              <a:t>‹#›</a:t>
            </a:fld>
            <a:endParaRPr lang="sv-SE"/>
          </a:p>
        </p:txBody>
      </p:sp>
    </p:spTree>
    <p:extLst>
      <p:ext uri="{BB962C8B-B14F-4D97-AF65-F5344CB8AC3E}">
        <p14:creationId xmlns:p14="http://schemas.microsoft.com/office/powerpoint/2010/main" val="390169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a:t>
            </a:fld>
            <a:endParaRPr lang="sv-SE" dirty="0"/>
          </a:p>
        </p:txBody>
      </p:sp>
    </p:spTree>
    <p:extLst>
      <p:ext uri="{BB962C8B-B14F-4D97-AF65-F5344CB8AC3E}">
        <p14:creationId xmlns:p14="http://schemas.microsoft.com/office/powerpoint/2010/main" val="187692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10</a:t>
            </a:fld>
            <a:endParaRPr lang="sv-SE"/>
          </a:p>
        </p:txBody>
      </p:sp>
    </p:spTree>
    <p:extLst>
      <p:ext uri="{BB962C8B-B14F-4D97-AF65-F5344CB8AC3E}">
        <p14:creationId xmlns:p14="http://schemas.microsoft.com/office/powerpoint/2010/main" val="407885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11</a:t>
            </a:fld>
            <a:endParaRPr lang="sv-SE"/>
          </a:p>
        </p:txBody>
      </p:sp>
    </p:spTree>
    <p:extLst>
      <p:ext uri="{BB962C8B-B14F-4D97-AF65-F5344CB8AC3E}">
        <p14:creationId xmlns:p14="http://schemas.microsoft.com/office/powerpoint/2010/main" val="238487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12</a:t>
            </a:fld>
            <a:endParaRPr lang="sv-SE"/>
          </a:p>
        </p:txBody>
      </p:sp>
    </p:spTree>
    <p:extLst>
      <p:ext uri="{BB962C8B-B14F-4D97-AF65-F5344CB8AC3E}">
        <p14:creationId xmlns:p14="http://schemas.microsoft.com/office/powerpoint/2010/main" val="79793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13</a:t>
            </a:fld>
            <a:endParaRPr lang="sv-SE"/>
          </a:p>
        </p:txBody>
      </p:sp>
    </p:spTree>
    <p:extLst>
      <p:ext uri="{BB962C8B-B14F-4D97-AF65-F5344CB8AC3E}">
        <p14:creationId xmlns:p14="http://schemas.microsoft.com/office/powerpoint/2010/main" val="2728239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14</a:t>
            </a:fld>
            <a:endParaRPr lang="sv-SE"/>
          </a:p>
        </p:txBody>
      </p:sp>
    </p:spTree>
    <p:extLst>
      <p:ext uri="{BB962C8B-B14F-4D97-AF65-F5344CB8AC3E}">
        <p14:creationId xmlns:p14="http://schemas.microsoft.com/office/powerpoint/2010/main" val="793912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22222"/>
                </a:solidFill>
                <a:effectLst/>
                <a:latin typeface="open sans" panose="020B0606030504020204" pitchFamily="34" charset="0"/>
              </a:rPr>
              <a:t>.</a:t>
            </a:r>
          </a:p>
        </p:txBody>
      </p:sp>
      <p:sp>
        <p:nvSpPr>
          <p:cNvPr id="4" name="Platshållare för bildnummer 3"/>
          <p:cNvSpPr>
            <a:spLocks noGrp="1"/>
          </p:cNvSpPr>
          <p:nvPr>
            <p:ph type="sldNum" sz="quarter" idx="10"/>
          </p:nvPr>
        </p:nvSpPr>
        <p:spPr/>
        <p:txBody>
          <a:bodyPr/>
          <a:lstStyle/>
          <a:p>
            <a:fld id="{5777BC01-6843-4605-B090-3EA872172D71}" type="slidenum">
              <a:rPr lang="sv-SE" smtClean="0"/>
              <a:t>15</a:t>
            </a:fld>
            <a:endParaRPr lang="sv-SE"/>
          </a:p>
        </p:txBody>
      </p:sp>
    </p:spTree>
    <p:extLst>
      <p:ext uri="{BB962C8B-B14F-4D97-AF65-F5344CB8AC3E}">
        <p14:creationId xmlns:p14="http://schemas.microsoft.com/office/powerpoint/2010/main" val="2094635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16</a:t>
            </a:fld>
            <a:endParaRPr lang="sv-SE"/>
          </a:p>
        </p:txBody>
      </p:sp>
    </p:spTree>
    <p:extLst>
      <p:ext uri="{BB962C8B-B14F-4D97-AF65-F5344CB8AC3E}">
        <p14:creationId xmlns:p14="http://schemas.microsoft.com/office/powerpoint/2010/main" val="1518856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17</a:t>
            </a:fld>
            <a:endParaRPr lang="sv-SE"/>
          </a:p>
        </p:txBody>
      </p:sp>
    </p:spTree>
    <p:extLst>
      <p:ext uri="{BB962C8B-B14F-4D97-AF65-F5344CB8AC3E}">
        <p14:creationId xmlns:p14="http://schemas.microsoft.com/office/powerpoint/2010/main" val="130573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18</a:t>
            </a:fld>
            <a:endParaRPr lang="sv-SE"/>
          </a:p>
        </p:txBody>
      </p:sp>
    </p:spTree>
    <p:extLst>
      <p:ext uri="{BB962C8B-B14F-4D97-AF65-F5344CB8AC3E}">
        <p14:creationId xmlns:p14="http://schemas.microsoft.com/office/powerpoint/2010/main" val="4092303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19</a:t>
            </a:fld>
            <a:endParaRPr lang="sv-SE"/>
          </a:p>
        </p:txBody>
      </p:sp>
    </p:spTree>
    <p:extLst>
      <p:ext uri="{BB962C8B-B14F-4D97-AF65-F5344CB8AC3E}">
        <p14:creationId xmlns:p14="http://schemas.microsoft.com/office/powerpoint/2010/main" val="7092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2</a:t>
            </a:fld>
            <a:endParaRPr lang="sv-SE"/>
          </a:p>
        </p:txBody>
      </p:sp>
    </p:spTree>
    <p:extLst>
      <p:ext uri="{BB962C8B-B14F-4D97-AF65-F5344CB8AC3E}">
        <p14:creationId xmlns:p14="http://schemas.microsoft.com/office/powerpoint/2010/main" val="58594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SE" b="0" i="0" noProof="0" dirty="0">
              <a:solidFill>
                <a:srgbClr val="333333"/>
              </a:solidFill>
              <a:effectLst/>
              <a:latin typeface="proxima-nova"/>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20</a:t>
            </a:fld>
            <a:endParaRPr lang="sv-SE"/>
          </a:p>
        </p:txBody>
      </p:sp>
    </p:spTree>
    <p:extLst>
      <p:ext uri="{BB962C8B-B14F-4D97-AF65-F5344CB8AC3E}">
        <p14:creationId xmlns:p14="http://schemas.microsoft.com/office/powerpoint/2010/main" val="27027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SE" b="0" i="0" noProof="0" dirty="0">
              <a:solidFill>
                <a:srgbClr val="333333"/>
              </a:solidFill>
              <a:effectLst/>
              <a:latin typeface="proxima-nova"/>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21</a:t>
            </a:fld>
            <a:endParaRPr lang="sv-SE"/>
          </a:p>
        </p:txBody>
      </p:sp>
    </p:spTree>
    <p:extLst>
      <p:ext uri="{BB962C8B-B14F-4D97-AF65-F5344CB8AC3E}">
        <p14:creationId xmlns:p14="http://schemas.microsoft.com/office/powerpoint/2010/main" val="1729872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22</a:t>
            </a:fld>
            <a:endParaRPr lang="sv-SE"/>
          </a:p>
        </p:txBody>
      </p:sp>
    </p:spTree>
    <p:extLst>
      <p:ext uri="{BB962C8B-B14F-4D97-AF65-F5344CB8AC3E}">
        <p14:creationId xmlns:p14="http://schemas.microsoft.com/office/powerpoint/2010/main" val="1671368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SE" sz="800"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23</a:t>
            </a:fld>
            <a:endParaRPr lang="sv-SE"/>
          </a:p>
        </p:txBody>
      </p:sp>
    </p:spTree>
    <p:extLst>
      <p:ext uri="{BB962C8B-B14F-4D97-AF65-F5344CB8AC3E}">
        <p14:creationId xmlns:p14="http://schemas.microsoft.com/office/powerpoint/2010/main" val="2518013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sz="800"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24</a:t>
            </a:fld>
            <a:endParaRPr lang="sv-SE"/>
          </a:p>
        </p:txBody>
      </p:sp>
    </p:spTree>
    <p:extLst>
      <p:ext uri="{BB962C8B-B14F-4D97-AF65-F5344CB8AC3E}">
        <p14:creationId xmlns:p14="http://schemas.microsoft.com/office/powerpoint/2010/main" val="3097962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sz="800"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25</a:t>
            </a:fld>
            <a:endParaRPr lang="sv-SE"/>
          </a:p>
        </p:txBody>
      </p:sp>
    </p:spTree>
    <p:extLst>
      <p:ext uri="{BB962C8B-B14F-4D97-AF65-F5344CB8AC3E}">
        <p14:creationId xmlns:p14="http://schemas.microsoft.com/office/powerpoint/2010/main" val="1148032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SE" sz="800"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26</a:t>
            </a:fld>
            <a:endParaRPr lang="sv-SE"/>
          </a:p>
        </p:txBody>
      </p:sp>
    </p:spTree>
    <p:extLst>
      <p:ext uri="{BB962C8B-B14F-4D97-AF65-F5344CB8AC3E}">
        <p14:creationId xmlns:p14="http://schemas.microsoft.com/office/powerpoint/2010/main" val="710995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27</a:t>
            </a:fld>
            <a:endParaRPr lang="sv-SE"/>
          </a:p>
        </p:txBody>
      </p:sp>
    </p:spTree>
    <p:extLst>
      <p:ext uri="{BB962C8B-B14F-4D97-AF65-F5344CB8AC3E}">
        <p14:creationId xmlns:p14="http://schemas.microsoft.com/office/powerpoint/2010/main" val="2552345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28</a:t>
            </a:fld>
            <a:endParaRPr lang="sv-SE"/>
          </a:p>
        </p:txBody>
      </p:sp>
    </p:spTree>
    <p:extLst>
      <p:ext uri="{BB962C8B-B14F-4D97-AF65-F5344CB8AC3E}">
        <p14:creationId xmlns:p14="http://schemas.microsoft.com/office/powerpoint/2010/main" val="3531620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29</a:t>
            </a:fld>
            <a:endParaRPr lang="sv-SE"/>
          </a:p>
        </p:txBody>
      </p:sp>
    </p:spTree>
    <p:extLst>
      <p:ext uri="{BB962C8B-B14F-4D97-AF65-F5344CB8AC3E}">
        <p14:creationId xmlns:p14="http://schemas.microsoft.com/office/powerpoint/2010/main" val="421018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89C17-8A07-6091-D702-6961EA7BC62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473D4C1-5DA1-4364-FFCB-F7921030C15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03C5F43-B032-7955-3E97-2FFA19507D20}"/>
              </a:ext>
            </a:extLst>
          </p:cNvPr>
          <p:cNvSpPr>
            <a:spLocks noGrp="1"/>
          </p:cNvSpPr>
          <p:nvPr>
            <p:ph type="body" idx="1"/>
          </p:nvPr>
        </p:nvSpPr>
        <p:spPr/>
        <p:txBody>
          <a:bodyPr/>
          <a:lstStyle/>
          <a:p>
            <a:pPr defTabSz="918606">
              <a:defRPr/>
            </a:pPr>
            <a:endParaRPr lang="sv-FI" dirty="0"/>
          </a:p>
        </p:txBody>
      </p:sp>
      <p:sp>
        <p:nvSpPr>
          <p:cNvPr id="4" name="Platshållare för bildnummer 3">
            <a:extLst>
              <a:ext uri="{FF2B5EF4-FFF2-40B4-BE49-F238E27FC236}">
                <a16:creationId xmlns:a16="http://schemas.microsoft.com/office/drawing/2014/main" id="{2A1ECCD4-F481-6F15-F370-E05704C7E0A4}"/>
              </a:ext>
            </a:extLst>
          </p:cNvPr>
          <p:cNvSpPr>
            <a:spLocks noGrp="1"/>
          </p:cNvSpPr>
          <p:nvPr>
            <p:ph type="sldNum" sz="quarter" idx="10"/>
          </p:nvPr>
        </p:nvSpPr>
        <p:spPr/>
        <p:txBody>
          <a:bodyPr/>
          <a:lstStyle/>
          <a:p>
            <a:fld id="{5777BC01-6843-4605-B090-3EA872172D71}" type="slidenum">
              <a:rPr lang="sv-SE" smtClean="0"/>
              <a:t>3</a:t>
            </a:fld>
            <a:endParaRPr lang="sv-SE"/>
          </a:p>
        </p:txBody>
      </p:sp>
    </p:spTree>
    <p:extLst>
      <p:ext uri="{BB962C8B-B14F-4D97-AF65-F5344CB8AC3E}">
        <p14:creationId xmlns:p14="http://schemas.microsoft.com/office/powerpoint/2010/main" val="1416306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sz="800"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30</a:t>
            </a:fld>
            <a:endParaRPr lang="sv-SE"/>
          </a:p>
        </p:txBody>
      </p:sp>
    </p:spTree>
    <p:extLst>
      <p:ext uri="{BB962C8B-B14F-4D97-AF65-F5344CB8AC3E}">
        <p14:creationId xmlns:p14="http://schemas.microsoft.com/office/powerpoint/2010/main" val="3295056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31</a:t>
            </a:fld>
            <a:endParaRPr lang="sv-SE"/>
          </a:p>
        </p:txBody>
      </p:sp>
    </p:spTree>
    <p:extLst>
      <p:ext uri="{BB962C8B-B14F-4D97-AF65-F5344CB8AC3E}">
        <p14:creationId xmlns:p14="http://schemas.microsoft.com/office/powerpoint/2010/main" val="2721352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sz="800"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32</a:t>
            </a:fld>
            <a:endParaRPr lang="sv-SE"/>
          </a:p>
        </p:txBody>
      </p:sp>
    </p:spTree>
    <p:extLst>
      <p:ext uri="{BB962C8B-B14F-4D97-AF65-F5344CB8AC3E}">
        <p14:creationId xmlns:p14="http://schemas.microsoft.com/office/powerpoint/2010/main" val="129703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E5EE7-925F-0CD5-29A1-C2D130301B6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158A2D-5853-325C-A37D-33448A2053A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334047F-611C-41A7-DA4D-1AB5ECA1F331}"/>
              </a:ext>
            </a:extLst>
          </p:cNvPr>
          <p:cNvSpPr>
            <a:spLocks noGrp="1"/>
          </p:cNvSpPr>
          <p:nvPr>
            <p:ph type="body" idx="1"/>
          </p:nvPr>
        </p:nvSpPr>
        <p:spPr/>
        <p:txBody>
          <a:bodyPr/>
          <a:lstStyle/>
          <a:p>
            <a:pPr defTabSz="918606">
              <a:defRPr/>
            </a:pPr>
            <a:endParaRPr lang="sv-FI" dirty="0"/>
          </a:p>
        </p:txBody>
      </p:sp>
      <p:sp>
        <p:nvSpPr>
          <p:cNvPr id="4" name="Platshållare för bildnummer 3">
            <a:extLst>
              <a:ext uri="{FF2B5EF4-FFF2-40B4-BE49-F238E27FC236}">
                <a16:creationId xmlns:a16="http://schemas.microsoft.com/office/drawing/2014/main" id="{AE8B8567-676F-B500-0DD7-E48964CEAD8E}"/>
              </a:ext>
            </a:extLst>
          </p:cNvPr>
          <p:cNvSpPr>
            <a:spLocks noGrp="1"/>
          </p:cNvSpPr>
          <p:nvPr>
            <p:ph type="sldNum" sz="quarter" idx="10"/>
          </p:nvPr>
        </p:nvSpPr>
        <p:spPr/>
        <p:txBody>
          <a:bodyPr/>
          <a:lstStyle/>
          <a:p>
            <a:fld id="{5777BC01-6843-4605-B090-3EA872172D71}" type="slidenum">
              <a:rPr lang="sv-SE" smtClean="0"/>
              <a:t>33</a:t>
            </a:fld>
            <a:endParaRPr lang="sv-SE"/>
          </a:p>
        </p:txBody>
      </p:sp>
    </p:spTree>
    <p:extLst>
      <p:ext uri="{BB962C8B-B14F-4D97-AF65-F5344CB8AC3E}">
        <p14:creationId xmlns:p14="http://schemas.microsoft.com/office/powerpoint/2010/main" val="2899378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34</a:t>
            </a:fld>
            <a:endParaRPr lang="sv-SE"/>
          </a:p>
        </p:txBody>
      </p:sp>
    </p:spTree>
    <p:extLst>
      <p:ext uri="{BB962C8B-B14F-4D97-AF65-F5344CB8AC3E}">
        <p14:creationId xmlns:p14="http://schemas.microsoft.com/office/powerpoint/2010/main" val="2744410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35</a:t>
            </a:fld>
            <a:endParaRPr lang="sv-SE"/>
          </a:p>
        </p:txBody>
      </p:sp>
    </p:spTree>
    <p:extLst>
      <p:ext uri="{BB962C8B-B14F-4D97-AF65-F5344CB8AC3E}">
        <p14:creationId xmlns:p14="http://schemas.microsoft.com/office/powerpoint/2010/main" val="3920369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36</a:t>
            </a:fld>
            <a:endParaRPr lang="sv-SE"/>
          </a:p>
        </p:txBody>
      </p:sp>
    </p:spTree>
    <p:extLst>
      <p:ext uri="{BB962C8B-B14F-4D97-AF65-F5344CB8AC3E}">
        <p14:creationId xmlns:p14="http://schemas.microsoft.com/office/powerpoint/2010/main" val="1423883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37</a:t>
            </a:fld>
            <a:endParaRPr lang="sv-SE"/>
          </a:p>
        </p:txBody>
      </p:sp>
    </p:spTree>
    <p:extLst>
      <p:ext uri="{BB962C8B-B14F-4D97-AF65-F5344CB8AC3E}">
        <p14:creationId xmlns:p14="http://schemas.microsoft.com/office/powerpoint/2010/main" val="2915697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38</a:t>
            </a:fld>
            <a:endParaRPr lang="sv-SE"/>
          </a:p>
        </p:txBody>
      </p:sp>
    </p:spTree>
    <p:extLst>
      <p:ext uri="{BB962C8B-B14F-4D97-AF65-F5344CB8AC3E}">
        <p14:creationId xmlns:p14="http://schemas.microsoft.com/office/powerpoint/2010/main" val="1611647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SE" b="0" i="0" noProof="0" dirty="0">
              <a:solidFill>
                <a:srgbClr val="333333"/>
              </a:solidFill>
              <a:effectLst/>
              <a:latin typeface="proxima-nova"/>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39</a:t>
            </a:fld>
            <a:endParaRPr lang="sv-SE"/>
          </a:p>
        </p:txBody>
      </p:sp>
    </p:spTree>
    <p:extLst>
      <p:ext uri="{BB962C8B-B14F-4D97-AF65-F5344CB8AC3E}">
        <p14:creationId xmlns:p14="http://schemas.microsoft.com/office/powerpoint/2010/main" val="247810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4</a:t>
            </a:fld>
            <a:endParaRPr lang="sv-SE"/>
          </a:p>
        </p:txBody>
      </p:sp>
    </p:spTree>
    <p:extLst>
      <p:ext uri="{BB962C8B-B14F-4D97-AF65-F5344CB8AC3E}">
        <p14:creationId xmlns:p14="http://schemas.microsoft.com/office/powerpoint/2010/main" val="1261033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SE" b="0" i="0" noProof="0" dirty="0">
              <a:solidFill>
                <a:srgbClr val="333333"/>
              </a:solidFill>
              <a:effectLst/>
              <a:latin typeface="proxima-nova"/>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40</a:t>
            </a:fld>
            <a:endParaRPr lang="sv-SE"/>
          </a:p>
        </p:txBody>
      </p:sp>
    </p:spTree>
    <p:extLst>
      <p:ext uri="{BB962C8B-B14F-4D97-AF65-F5344CB8AC3E}">
        <p14:creationId xmlns:p14="http://schemas.microsoft.com/office/powerpoint/2010/main" val="556396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SE" b="0" i="0" noProof="0" dirty="0">
              <a:solidFill>
                <a:srgbClr val="333333"/>
              </a:solidFill>
              <a:effectLst/>
              <a:latin typeface="proxima-nova"/>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41</a:t>
            </a:fld>
            <a:endParaRPr lang="sv-SE"/>
          </a:p>
        </p:txBody>
      </p:sp>
    </p:spTree>
    <p:extLst>
      <p:ext uri="{BB962C8B-B14F-4D97-AF65-F5344CB8AC3E}">
        <p14:creationId xmlns:p14="http://schemas.microsoft.com/office/powerpoint/2010/main" val="2649023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4477" indent="-344477">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42</a:t>
            </a:fld>
            <a:endParaRPr lang="sv-SE"/>
          </a:p>
        </p:txBody>
      </p:sp>
    </p:spTree>
    <p:extLst>
      <p:ext uri="{BB962C8B-B14F-4D97-AF65-F5344CB8AC3E}">
        <p14:creationId xmlns:p14="http://schemas.microsoft.com/office/powerpoint/2010/main" val="90622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5</a:t>
            </a:fld>
            <a:endParaRPr lang="sv-SE"/>
          </a:p>
        </p:txBody>
      </p:sp>
    </p:spTree>
    <p:extLst>
      <p:ext uri="{BB962C8B-B14F-4D97-AF65-F5344CB8AC3E}">
        <p14:creationId xmlns:p14="http://schemas.microsoft.com/office/powerpoint/2010/main" val="40719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sz="7200" b="0" i="0" dirty="0">
              <a:solidFill>
                <a:srgbClr val="222222"/>
              </a:solidFill>
              <a:effectLst/>
              <a:latin typeface="open sans" panose="020B060603050402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6</a:t>
            </a:fld>
            <a:endParaRPr lang="sv-SE"/>
          </a:p>
        </p:txBody>
      </p:sp>
    </p:spTree>
    <p:extLst>
      <p:ext uri="{BB962C8B-B14F-4D97-AF65-F5344CB8AC3E}">
        <p14:creationId xmlns:p14="http://schemas.microsoft.com/office/powerpoint/2010/main" val="293363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7</a:t>
            </a:fld>
            <a:endParaRPr lang="sv-SE"/>
          </a:p>
        </p:txBody>
      </p:sp>
    </p:spTree>
    <p:extLst>
      <p:ext uri="{BB962C8B-B14F-4D97-AF65-F5344CB8AC3E}">
        <p14:creationId xmlns:p14="http://schemas.microsoft.com/office/powerpoint/2010/main" val="112635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8</a:t>
            </a:fld>
            <a:endParaRPr lang="sv-SE"/>
          </a:p>
        </p:txBody>
      </p:sp>
    </p:spTree>
    <p:extLst>
      <p:ext uri="{BB962C8B-B14F-4D97-AF65-F5344CB8AC3E}">
        <p14:creationId xmlns:p14="http://schemas.microsoft.com/office/powerpoint/2010/main" val="117544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9</a:t>
            </a:fld>
            <a:endParaRPr lang="sv-SE"/>
          </a:p>
        </p:txBody>
      </p:sp>
    </p:spTree>
    <p:extLst>
      <p:ext uri="{BB962C8B-B14F-4D97-AF65-F5344CB8AC3E}">
        <p14:creationId xmlns:p14="http://schemas.microsoft.com/office/powerpoint/2010/main" val="403273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_blå">
    <p:bg>
      <p:bgPr>
        <a:solidFill>
          <a:srgbClr val="262262"/>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1697572"/>
            <a:ext cx="8206597" cy="2059338"/>
          </a:xfrm>
        </p:spPr>
        <p:txBody>
          <a:bodyPr anchor="b">
            <a:noAutofit/>
          </a:bodyPr>
          <a:lstStyle>
            <a:lvl1pPr algn="l">
              <a:lnSpc>
                <a:spcPts val="8000"/>
              </a:lnSpc>
              <a:defRPr sz="8000" spc="-150" baseline="0">
                <a:solidFill>
                  <a:srgbClr val="199CD9"/>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58095394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r>
              <a:rPr lang="sv-SE"/>
              <a:t>Klicka på ikonen för att lägga till en bild</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22327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rgbClr val="20305C"/>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r>
              <a:rPr lang="sv-SE"/>
              <a:t>Redigera format för bakgrundstext</a:t>
            </a:r>
          </a:p>
        </p:txBody>
      </p:sp>
      <p:pic>
        <p:nvPicPr>
          <p:cNvPr id="8" name="Bildobjekt 7">
            <a:hlinkClick r:id="rId2" action="ppaction://hlinksldjump"/>
            <a:extLst>
              <a:ext uri="{FF2B5EF4-FFF2-40B4-BE49-F238E27FC236}">
                <a16:creationId xmlns:a16="http://schemas.microsoft.com/office/drawing/2014/main" id="{2405207A-686B-4280-A519-BF69BE0D48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399533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vslutsbild">
    <p:bg>
      <p:bgPr>
        <a:solidFill>
          <a:srgbClr val="262262"/>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B88CC4-EE60-49E6-9BAA-C69AF81606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257196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95679"/>
            <a:ext cx="9371646" cy="1255857"/>
          </a:xfrm>
        </p:spPr>
        <p:txBody>
          <a:bodyPr anchor="b" anchorCtr="0">
            <a:normAutofit/>
          </a:bodyPr>
          <a:lstStyle>
            <a:lvl1pPr>
              <a:defRPr sz="4000">
                <a:solidFill>
                  <a:schemeClr val="accent1"/>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0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hlinkClick r:id="rId2" action="ppaction://hlinksldjump"/>
            <a:extLst>
              <a:ext uri="{FF2B5EF4-FFF2-40B4-BE49-F238E27FC236}">
                <a16:creationId xmlns:a16="http://schemas.microsoft.com/office/drawing/2014/main" id="{A84AABD9-1448-4DFC-9F69-B2160AE14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95204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0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0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1039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1589396"/>
            <a:ext cx="9371646" cy="662140"/>
          </a:xfrm>
        </p:spPr>
        <p:txBody>
          <a:bodyPr anchor="b" anchorCtr="0">
            <a:normAutofit/>
          </a:bodyPr>
          <a:lstStyle>
            <a:lvl1pPr>
              <a:defRPr sz="4000">
                <a:solidFill>
                  <a:schemeClr val="accent1"/>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0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hlinkClick r:id="rId2" action="ppaction://hlinksldjump"/>
            <a:extLst>
              <a:ext uri="{FF2B5EF4-FFF2-40B4-BE49-F238E27FC236}">
                <a16:creationId xmlns:a16="http://schemas.microsoft.com/office/drawing/2014/main" id="{A84AABD9-1448-4DFC-9F69-B2160AE14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Rubrik 1">
            <a:extLst>
              <a:ext uri="{FF2B5EF4-FFF2-40B4-BE49-F238E27FC236}">
                <a16:creationId xmlns:a16="http://schemas.microsoft.com/office/drawing/2014/main" id="{5B67CE22-473B-6A4E-90B4-85761DAF878E}"/>
              </a:ext>
            </a:extLst>
          </p:cNvPr>
          <p:cNvSpPr txBox="1">
            <a:spLocks/>
          </p:cNvSpPr>
          <p:nvPr userDrawn="1"/>
        </p:nvSpPr>
        <p:spPr>
          <a:xfrm>
            <a:off x="838200" y="856053"/>
            <a:ext cx="9371646" cy="73334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spc="-150" baseline="0">
                <a:solidFill>
                  <a:schemeClr val="accent1"/>
                </a:solidFill>
                <a:latin typeface="Source Sans Pro Semibold" panose="020B0603030403020204" pitchFamily="34" charset="0"/>
                <a:ea typeface="+mj-ea"/>
                <a:cs typeface="+mj-cs"/>
              </a:defRPr>
            </a:lvl1pPr>
          </a:lstStyle>
          <a:p>
            <a:r>
              <a:rPr lang="sv-SE" sz="3200" b="0" i="0" dirty="0">
                <a:latin typeface="Source Sans Pro Light" panose="020B0403030403020204" pitchFamily="34" charset="0"/>
                <a:ea typeface="Source Sans Pro Light" panose="020B0403030403020204" pitchFamily="34" charset="0"/>
              </a:rPr>
              <a:t>Klicka för att skriva </a:t>
            </a:r>
            <a:r>
              <a:rPr lang="sv-SE" sz="3200" b="0" i="0" dirty="0" err="1">
                <a:latin typeface="Source Sans Pro Light" panose="020B0403030403020204" pitchFamily="34" charset="0"/>
                <a:ea typeface="Source Sans Pro Light" panose="020B0403030403020204" pitchFamily="34" charset="0"/>
              </a:rPr>
              <a:t>dårrad</a:t>
            </a:r>
            <a:endParaRPr lang="sv-SE" sz="3200" b="0" i="0"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425340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bild">
    <p:bg>
      <p:bgPr>
        <a:solidFill>
          <a:srgbClr val="262262"/>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a:p>
        </p:txBody>
      </p:sp>
      <p:pic>
        <p:nvPicPr>
          <p:cNvPr id="4" name="Bildobjekt 3">
            <a:hlinkClick r:id="rId2" action="ppaction://hlinksldjump"/>
            <a:extLst>
              <a:ext uri="{FF2B5EF4-FFF2-40B4-BE49-F238E27FC236}">
                <a16:creationId xmlns:a16="http://schemas.microsoft.com/office/drawing/2014/main" id="{6BDCDAAA-750D-42AA-98E5-8271C457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199CD9"/>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sz="2400">
                <a:solidFill>
                  <a:schemeClr val="bg1"/>
                </a:solidFill>
              </a:defRPr>
            </a:lvl1pPr>
          </a:lstStyle>
          <a:p>
            <a:pPr lvl="0"/>
            <a:r>
              <a:rPr lang="sv-SE" dirty="0"/>
              <a:t>Underrubrik</a:t>
            </a:r>
          </a:p>
        </p:txBody>
      </p:sp>
    </p:spTree>
    <p:extLst>
      <p:ext uri="{BB962C8B-B14F-4D97-AF65-F5344CB8AC3E}">
        <p14:creationId xmlns:p14="http://schemas.microsoft.com/office/powerpoint/2010/main" val="402349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vsnittsbild-rubrik-stor">
    <p:bg>
      <p:bgPr>
        <a:solidFill>
          <a:srgbClr val="262262"/>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a:p>
        </p:txBody>
      </p:sp>
      <p:pic>
        <p:nvPicPr>
          <p:cNvPr id="4" name="Bildobjekt 3">
            <a:hlinkClick r:id="rId2" action="ppaction://hlinksldjump"/>
            <a:extLst>
              <a:ext uri="{FF2B5EF4-FFF2-40B4-BE49-F238E27FC236}">
                <a16:creationId xmlns:a16="http://schemas.microsoft.com/office/drawing/2014/main" id="{6BDCDAAA-750D-42AA-98E5-8271C457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8000" spc="-150" baseline="0">
                <a:solidFill>
                  <a:srgbClr val="199CD9"/>
                </a:solidFill>
                <a:latin typeface="Source Sans Pro Semibold" panose="020B0603030403020204" pitchFamily="34" charset="0"/>
              </a:defRPr>
            </a:lvl1pPr>
          </a:lstStyle>
          <a:p>
            <a:r>
              <a:rPr lang="sv-SE" dirty="0"/>
              <a:t>Rubrik stor</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sz="2400">
                <a:solidFill>
                  <a:schemeClr val="bg1"/>
                </a:solidFill>
              </a:defRPr>
            </a:lvl1pPr>
          </a:lstStyle>
          <a:p>
            <a:pPr lvl="0"/>
            <a:r>
              <a:rPr lang="sv-SE" dirty="0"/>
              <a:t>Underrubrik</a:t>
            </a:r>
          </a:p>
        </p:txBody>
      </p:sp>
    </p:spTree>
    <p:extLst>
      <p:ext uri="{BB962C8B-B14F-4D97-AF65-F5344CB8AC3E}">
        <p14:creationId xmlns:p14="http://schemas.microsoft.com/office/powerpoint/2010/main" val="164849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r>
              <a:rPr lang="sv-SE"/>
              <a:t>Klicka på ikonen för att lägga till en bild</a:t>
            </a:r>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0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B7A8CB7-9EA9-405B-9ECF-57257BC6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84470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6858000"/>
          </a:xfrm>
        </p:spPr>
        <p:txBody>
          <a:bodyPr/>
          <a:lstStyle/>
          <a:p>
            <a:r>
              <a:rPr lang="sv-SE"/>
              <a:t>Klicka på ikonen för att lägga till en bild</a:t>
            </a:r>
          </a:p>
        </p:txBody>
      </p:sp>
      <p:sp>
        <p:nvSpPr>
          <p:cNvPr id="2" name="Rubrik 1"/>
          <p:cNvSpPr>
            <a:spLocks noGrp="1"/>
          </p:cNvSpPr>
          <p:nvPr>
            <p:ph type="title" hasCustomPrompt="1"/>
          </p:nvPr>
        </p:nvSpPr>
        <p:spPr>
          <a:xfrm>
            <a:off x="838200" y="1828799"/>
            <a:ext cx="3827745" cy="733343"/>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
        <p:nvSpPr>
          <p:cNvPr id="6" name="Rubrik 1">
            <a:extLst>
              <a:ext uri="{FF2B5EF4-FFF2-40B4-BE49-F238E27FC236}">
                <a16:creationId xmlns:a16="http://schemas.microsoft.com/office/drawing/2014/main" id="{3914BB55-E289-BF43-A8CD-31ACC798B2BA}"/>
              </a:ext>
            </a:extLst>
          </p:cNvPr>
          <p:cNvSpPr txBox="1">
            <a:spLocks/>
          </p:cNvSpPr>
          <p:nvPr userDrawn="1"/>
        </p:nvSpPr>
        <p:spPr>
          <a:xfrm>
            <a:off x="777449" y="1498412"/>
            <a:ext cx="4479758" cy="73334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spc="-150" baseline="0">
                <a:solidFill>
                  <a:schemeClr val="accent1"/>
                </a:solidFill>
                <a:latin typeface="Source Sans Pro Semibold" panose="020B06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sz="3200" b="0" i="0" dirty="0">
                <a:latin typeface="Source Sans Pro Light" panose="020B0403030403020204" pitchFamily="34" charset="0"/>
                <a:ea typeface="Source Sans Pro Light" panose="020B0403030403020204" pitchFamily="34" charset="0"/>
              </a:rPr>
              <a:t>Klicka för att skriva </a:t>
            </a:r>
            <a:r>
              <a:rPr lang="sv-SE" sz="3200" b="0" i="0" dirty="0" err="1">
                <a:latin typeface="Source Sans Pro Light" panose="020B0403030403020204" pitchFamily="34" charset="0"/>
                <a:ea typeface="Source Sans Pro Light" panose="020B0403030403020204" pitchFamily="34" charset="0"/>
              </a:rPr>
              <a:t>dårrad</a:t>
            </a:r>
            <a:endParaRPr lang="sv-SE" sz="3200" b="0" i="0" dirty="0">
              <a:latin typeface="Source Sans Pro Light" panose="020B0403030403020204" pitchFamily="34" charset="0"/>
              <a:ea typeface="Source Sans Pro Light" panose="020B0403030403020204" pitchFamily="34" charset="0"/>
            </a:endParaRPr>
          </a:p>
          <a:p>
            <a:endParaRPr lang="sv-SE" sz="3200" b="0" i="0"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217580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gande bild med text, två rubriknivåer">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6858000"/>
          </a:xfrm>
        </p:spPr>
        <p:txBody>
          <a:bodyPr/>
          <a:lstStyle/>
          <a:p>
            <a:r>
              <a:rPr lang="sv-SE"/>
              <a:t>Klicka på ikonen för att lägga till en bild</a:t>
            </a:r>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91137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8"/>
            <a:ext cx="9371646" cy="1121588"/>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306319"/>
            <a:ext cx="9371646" cy="3870643"/>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3418790755"/>
      </p:ext>
    </p:extLst>
  </p:cSld>
  <p:clrMap bg1="lt1" tx1="dk1" bg2="lt2" tx2="dk2" accent1="accent1" accent2="accent2" accent3="accent3" accent4="accent4" accent5="accent5" accent6="accent6" hlink="hlink" folHlink="folHlink"/>
  <p:sldLayoutIdLst>
    <p:sldLayoutId id="2147483727" r:id="rId1"/>
    <p:sldLayoutId id="2147483878" r:id="rId2"/>
    <p:sldLayoutId id="2147483704" r:id="rId3"/>
    <p:sldLayoutId id="2147483890" r:id="rId4"/>
    <p:sldLayoutId id="2147483659" r:id="rId5"/>
    <p:sldLayoutId id="2147483891" r:id="rId6"/>
    <p:sldLayoutId id="2147483714" r:id="rId7"/>
    <p:sldLayoutId id="2147483889" r:id="rId8"/>
    <p:sldLayoutId id="2147483718" r:id="rId9"/>
    <p:sldLayoutId id="2147483722" r:id="rId10"/>
    <p:sldLayoutId id="2147483724" r:id="rId11"/>
    <p:sldLayoutId id="2147483892" r:id="rId12"/>
  </p:sldLayoutIdLst>
  <p:hf hdr="0" dt="0"/>
  <p:txStyles>
    <p:title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slide" Target="slide6.xml"/><Relationship Id="rId7"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chart" Target="../charts/chart2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microsoft.com/office/2014/relationships/chartEx" Target="../charts/chartEx2.xml"/><Relationship Id="rId18" Type="http://schemas.microsoft.com/office/2014/relationships/chartEx" Target="../charts/chartEx6.xml"/><Relationship Id="rId3" Type="http://schemas.openxmlformats.org/officeDocument/2006/relationships/slide" Target="slide6.xml"/><Relationship Id="rId7" Type="http://schemas.openxmlformats.org/officeDocument/2006/relationships/image" Target="../media/image31.png"/><Relationship Id="rId12" Type="http://schemas.microsoft.com/office/2014/relationships/chartEx" Target="../charts/chartEx4.xml"/><Relationship Id="rId17" Type="http://schemas.openxmlformats.org/officeDocument/2006/relationships/image" Target="../media/image320.png"/><Relationship Id="rId2" Type="http://schemas.openxmlformats.org/officeDocument/2006/relationships/notesSlide" Target="../notesSlides/notesSlide39.xml"/><Relationship Id="rId16" Type="http://schemas.microsoft.com/office/2014/relationships/chartEx" Target="../charts/chartEx5.xml"/><Relationship Id="rId1" Type="http://schemas.openxmlformats.org/officeDocument/2006/relationships/slideLayout" Target="../slideLayouts/slideLayout2.xml"/><Relationship Id="rId11" Type="http://schemas.openxmlformats.org/officeDocument/2006/relationships/image" Target="../media/image200.png"/><Relationship Id="rId5" Type="http://schemas.microsoft.com/office/2014/relationships/chartEx" Target="../charts/chartEx1.xml"/><Relationship Id="rId15" Type="http://schemas.openxmlformats.org/officeDocument/2006/relationships/image" Target="../media/image220.png"/><Relationship Id="rId10" Type="http://schemas.microsoft.com/office/2014/relationships/chartEx" Target="../charts/chartEx3.xml"/><Relationship Id="rId19" Type="http://schemas.openxmlformats.org/officeDocument/2006/relationships/image" Target="../media/image330.png"/><Relationship Id="rId4" Type="http://schemas.openxmlformats.org/officeDocument/2006/relationships/image" Target="../media/image1.png"/><Relationship Id="rId9" Type="http://schemas.openxmlformats.org/officeDocument/2006/relationships/image" Target="../media/image190.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9EA3FBD-2B3C-4ADF-3EB1-45F1367F42FE}"/>
              </a:ext>
            </a:extLst>
          </p:cNvPr>
          <p:cNvSpPr/>
          <p:nvPr/>
        </p:nvSpPr>
        <p:spPr>
          <a:xfrm>
            <a:off x="0" y="5652"/>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p:nvPr>
        </p:nvSpPr>
        <p:spPr>
          <a:xfrm>
            <a:off x="431185" y="1122363"/>
            <a:ext cx="10043903" cy="2980080"/>
          </a:xfrm>
        </p:spPr>
        <p:txBody>
          <a:bodyPr>
            <a:normAutofit/>
          </a:bodyPr>
          <a:lstStyle/>
          <a:p>
            <a:r>
              <a:rPr lang="sv-SE" sz="8000" dirty="0"/>
              <a:t>Näringsliv Uppsala </a:t>
            </a:r>
            <a:br>
              <a:rPr lang="sv-SE" sz="7200" dirty="0"/>
            </a:br>
            <a:r>
              <a:rPr lang="sv-SE" sz="5400" dirty="0">
                <a:solidFill>
                  <a:schemeClr val="bg2"/>
                </a:solidFill>
              </a:rPr>
              <a:t>Näringslivsanalys mars 2024</a:t>
            </a:r>
            <a:endParaRPr lang="sv-SE" dirty="0"/>
          </a:p>
        </p:txBody>
      </p:sp>
      <p:sp>
        <p:nvSpPr>
          <p:cNvPr id="6" name="Platshållare för text 2">
            <a:extLst>
              <a:ext uri="{FF2B5EF4-FFF2-40B4-BE49-F238E27FC236}">
                <a16:creationId xmlns:a16="http://schemas.microsoft.com/office/drawing/2014/main" id="{B7A06049-7028-4898-999C-69BB7B37CC37}"/>
              </a:ext>
            </a:extLst>
          </p:cNvPr>
          <p:cNvSpPr>
            <a:spLocks noGrp="1"/>
          </p:cNvSpPr>
          <p:nvPr>
            <p:ph type="body" sz="quarter" idx="13"/>
          </p:nvPr>
        </p:nvSpPr>
        <p:spPr>
          <a:xfrm>
            <a:off x="444280" y="4456862"/>
            <a:ext cx="8182867" cy="320622"/>
          </a:xfrm>
        </p:spPr>
        <p:txBody>
          <a:bodyPr/>
          <a:lstStyle/>
          <a:p>
            <a:r>
              <a:rPr lang="sv-SE" sz="2000" dirty="0"/>
              <a:t>Avdelningen näringsliv och destination</a:t>
            </a:r>
          </a:p>
        </p:txBody>
      </p:sp>
      <p:sp>
        <p:nvSpPr>
          <p:cNvPr id="7" name="Platshållare för text 4">
            <a:extLst>
              <a:ext uri="{FF2B5EF4-FFF2-40B4-BE49-F238E27FC236}">
                <a16:creationId xmlns:a16="http://schemas.microsoft.com/office/drawing/2014/main" id="{7295613D-2D71-4DDF-A9FE-6B4B65BF57CB}"/>
              </a:ext>
            </a:extLst>
          </p:cNvPr>
          <p:cNvSpPr txBox="1">
            <a:spLocks/>
          </p:cNvSpPr>
          <p:nvPr/>
        </p:nvSpPr>
        <p:spPr>
          <a:xfrm>
            <a:off x="444280" y="5201961"/>
            <a:ext cx="8182867" cy="3677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i="1" dirty="0">
                <a:solidFill>
                  <a:schemeClr val="bg1"/>
                </a:solidFill>
              </a:rPr>
              <a:t>		</a:t>
            </a:r>
          </a:p>
          <a:p>
            <a:endParaRPr lang="sv-SE" sz="2000" i="1" dirty="0">
              <a:solidFill>
                <a:schemeClr val="bg1"/>
              </a:solidFill>
            </a:endParaRPr>
          </a:p>
          <a:p>
            <a:pPr marL="0" indent="0">
              <a:buNone/>
            </a:pPr>
            <a:r>
              <a:rPr lang="sv-SE" sz="1200" i="1" dirty="0" err="1">
                <a:solidFill>
                  <a:schemeClr val="bg1"/>
                </a:solidFill>
              </a:rPr>
              <a:t>Ver</a:t>
            </a:r>
            <a:r>
              <a:rPr lang="sv-SE" sz="1200" i="1" dirty="0">
                <a:solidFill>
                  <a:schemeClr val="bg1"/>
                </a:solidFill>
              </a:rPr>
              <a:t> 2024-03-15</a:t>
            </a:r>
            <a:r>
              <a:rPr lang="sv-SE" sz="2000" i="1" dirty="0">
                <a:solidFill>
                  <a:schemeClr val="bg1"/>
                </a:solidFill>
              </a:rPr>
              <a:t>	</a:t>
            </a:r>
          </a:p>
        </p:txBody>
      </p:sp>
      <p:sp>
        <p:nvSpPr>
          <p:cNvPr id="8" name="Platshållare för text 6">
            <a:extLst>
              <a:ext uri="{FF2B5EF4-FFF2-40B4-BE49-F238E27FC236}">
                <a16:creationId xmlns:a16="http://schemas.microsoft.com/office/drawing/2014/main" id="{B6AC6652-E066-4485-BEF5-144ACE54C3C0}"/>
              </a:ext>
            </a:extLst>
          </p:cNvPr>
          <p:cNvSpPr txBox="1">
            <a:spLocks/>
          </p:cNvSpPr>
          <p:nvPr/>
        </p:nvSpPr>
        <p:spPr>
          <a:xfrm>
            <a:off x="444280" y="4811784"/>
            <a:ext cx="8182867" cy="352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bg1"/>
                </a:solidFill>
              </a:rPr>
              <a:t>Kommunledningskontoret</a:t>
            </a:r>
          </a:p>
        </p:txBody>
      </p:sp>
      <p:pic>
        <p:nvPicPr>
          <p:cNvPr id="5" name="Bildobjekt 4">
            <a:extLst>
              <a:ext uri="{FF2B5EF4-FFF2-40B4-BE49-F238E27FC236}">
                <a16:creationId xmlns:a16="http://schemas.microsoft.com/office/drawing/2014/main" id="{A0646DE9-9AC6-FC07-73A1-77C1FF625573}"/>
              </a:ext>
            </a:extLst>
          </p:cNvPr>
          <p:cNvPicPr>
            <a:picLocks noChangeAspect="1"/>
          </p:cNvPicPr>
          <p:nvPr/>
        </p:nvPicPr>
        <p:blipFill>
          <a:blip r:embed="rId3"/>
          <a:stretch>
            <a:fillRect/>
          </a:stretch>
        </p:blipFill>
        <p:spPr>
          <a:xfrm>
            <a:off x="10242710" y="22845"/>
            <a:ext cx="1848108" cy="838317"/>
          </a:xfrm>
          <a:prstGeom prst="rect">
            <a:avLst/>
          </a:prstGeom>
        </p:spPr>
      </p:pic>
    </p:spTree>
    <p:extLst>
      <p:ext uri="{BB962C8B-B14F-4D97-AF65-F5344CB8AC3E}">
        <p14:creationId xmlns:p14="http://schemas.microsoft.com/office/powerpoint/2010/main" val="28782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10</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Platshållare för innehåll 2">
            <a:extLst>
              <a:ext uri="{FF2B5EF4-FFF2-40B4-BE49-F238E27FC236}">
                <a16:creationId xmlns:a16="http://schemas.microsoft.com/office/drawing/2014/main" id="{FAB5F27E-025E-4FBF-BCA9-57A0D4788BB6}"/>
              </a:ext>
            </a:extLst>
          </p:cNvPr>
          <p:cNvSpPr txBox="1">
            <a:spLocks/>
          </p:cNvSpPr>
          <p:nvPr/>
        </p:nvSpPr>
        <p:spPr>
          <a:xfrm>
            <a:off x="619890" y="5452773"/>
            <a:ext cx="9775967" cy="14052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solidFill>
                  <a:schemeClr val="bg1"/>
                </a:solidFill>
              </a:rPr>
              <a:t>Små och medelstora företag (0-199 anställda) står för merparten av tillväxten, som över tid främst skett inom nytillkomna företag/arbetsställen. I återhämtningen efter pandeminedgången 2020 har dock även storföretagen (200+ anställda) varit mer framträdande</a:t>
            </a:r>
          </a:p>
        </p:txBody>
      </p:sp>
      <p:sp>
        <p:nvSpPr>
          <p:cNvPr id="11" name="textruta 10">
            <a:extLst>
              <a:ext uri="{FF2B5EF4-FFF2-40B4-BE49-F238E27FC236}">
                <a16:creationId xmlns:a16="http://schemas.microsoft.com/office/drawing/2014/main" id="{CB329406-C9AA-443A-8298-6750C527CB8D}"/>
              </a:ext>
            </a:extLst>
          </p:cNvPr>
          <p:cNvSpPr txBox="1"/>
          <p:nvPr/>
        </p:nvSpPr>
        <p:spPr>
          <a:xfrm>
            <a:off x="0" y="6598364"/>
            <a:ext cx="1713931"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4" name="Rubrik 1">
            <a:extLst>
              <a:ext uri="{FF2B5EF4-FFF2-40B4-BE49-F238E27FC236}">
                <a16:creationId xmlns:a16="http://schemas.microsoft.com/office/drawing/2014/main" id="{2B9AF457-BD68-441F-9C3E-D07818C13B44}"/>
              </a:ext>
            </a:extLst>
          </p:cNvPr>
          <p:cNvSpPr txBox="1">
            <a:spLocks/>
          </p:cNvSpPr>
          <p:nvPr/>
        </p:nvSpPr>
        <p:spPr>
          <a:xfrm>
            <a:off x="467809" y="152651"/>
            <a:ext cx="9314144"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Nya jobb </a:t>
            </a:r>
            <a:r>
              <a:rPr lang="sv-SE" sz="5400" dirty="0">
                <a:solidFill>
                  <a:schemeClr val="accent2"/>
                </a:solidFill>
              </a:rPr>
              <a:t>efter företagsstorlek</a:t>
            </a:r>
          </a:p>
        </p:txBody>
      </p:sp>
      <p:graphicFrame>
        <p:nvGraphicFramePr>
          <p:cNvPr id="5" name="Diagram 4">
            <a:extLst>
              <a:ext uri="{FF2B5EF4-FFF2-40B4-BE49-F238E27FC236}">
                <a16:creationId xmlns:a16="http://schemas.microsoft.com/office/drawing/2014/main" id="{4FAE77DA-688C-4E22-BC20-D17D5B23814B}"/>
              </a:ext>
            </a:extLst>
          </p:cNvPr>
          <p:cNvGraphicFramePr>
            <a:graphicFrameLocks/>
          </p:cNvGraphicFramePr>
          <p:nvPr>
            <p:extLst>
              <p:ext uri="{D42A27DB-BD31-4B8C-83A1-F6EECF244321}">
                <p14:modId xmlns:p14="http://schemas.microsoft.com/office/powerpoint/2010/main" val="687532348"/>
              </p:ext>
            </p:extLst>
          </p:nvPr>
        </p:nvGraphicFramePr>
        <p:xfrm>
          <a:off x="619890" y="1405227"/>
          <a:ext cx="6270828" cy="37146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a:extLst>
              <a:ext uri="{FF2B5EF4-FFF2-40B4-BE49-F238E27FC236}">
                <a16:creationId xmlns:a16="http://schemas.microsoft.com/office/drawing/2014/main" id="{5C0F2A34-6D1B-426D-99A5-846054B3D940}"/>
              </a:ext>
            </a:extLst>
          </p:cNvPr>
          <p:cNvGraphicFramePr>
            <a:graphicFrameLocks/>
          </p:cNvGraphicFramePr>
          <p:nvPr>
            <p:extLst>
              <p:ext uri="{D42A27DB-BD31-4B8C-83A1-F6EECF244321}">
                <p14:modId xmlns:p14="http://schemas.microsoft.com/office/powerpoint/2010/main" val="2100569118"/>
              </p:ext>
            </p:extLst>
          </p:nvPr>
        </p:nvGraphicFramePr>
        <p:xfrm>
          <a:off x="6890718" y="1459562"/>
          <a:ext cx="5301282" cy="366031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6678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11</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4" name="Platshållare för innehåll 2">
            <a:extLst>
              <a:ext uri="{FF2B5EF4-FFF2-40B4-BE49-F238E27FC236}">
                <a16:creationId xmlns:a16="http://schemas.microsoft.com/office/drawing/2014/main" id="{4C11DC83-CEB4-463D-B837-E49F39EF6F39}"/>
              </a:ext>
            </a:extLst>
          </p:cNvPr>
          <p:cNvSpPr>
            <a:spLocks noGrp="1"/>
          </p:cNvSpPr>
          <p:nvPr>
            <p:ph idx="1"/>
          </p:nvPr>
        </p:nvSpPr>
        <p:spPr>
          <a:xfrm>
            <a:off x="8542796" y="1926771"/>
            <a:ext cx="2940644" cy="4931230"/>
          </a:xfrm>
        </p:spPr>
        <p:txBody>
          <a:bodyPr/>
          <a:lstStyle/>
          <a:p>
            <a:r>
              <a:rPr lang="sv-SE" sz="1600" dirty="0">
                <a:solidFill>
                  <a:schemeClr val="bg1"/>
                </a:solidFill>
              </a:rPr>
              <a:t>Branscher som tillhör de vardagliga verksamheterna är personalintensiva och skapar många jobb, men präglas av lägre löner</a:t>
            </a:r>
          </a:p>
          <a:p>
            <a:r>
              <a:rPr lang="sv-SE" sz="1600" dirty="0">
                <a:solidFill>
                  <a:schemeClr val="bg1"/>
                </a:solidFill>
              </a:rPr>
              <a:t>Branscher inom exportindustri och affärstjänster skapar färre jobb, men har som regel högre lönenivå</a:t>
            </a: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p:txBody>
      </p:sp>
      <p:sp>
        <p:nvSpPr>
          <p:cNvPr id="13" name="Rubrik 1">
            <a:extLst>
              <a:ext uri="{FF2B5EF4-FFF2-40B4-BE49-F238E27FC236}">
                <a16:creationId xmlns:a16="http://schemas.microsoft.com/office/drawing/2014/main" id="{191A62DF-957B-4EAF-8577-FE761E645472}"/>
              </a:ext>
            </a:extLst>
          </p:cNvPr>
          <p:cNvSpPr txBox="1">
            <a:spLocks/>
          </p:cNvSpPr>
          <p:nvPr/>
        </p:nvSpPr>
        <p:spPr>
          <a:xfrm>
            <a:off x="467809" y="152651"/>
            <a:ext cx="9314144"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Nya jobb </a:t>
            </a:r>
            <a:r>
              <a:rPr lang="sv-SE" sz="5400" dirty="0">
                <a:solidFill>
                  <a:schemeClr val="accent2"/>
                </a:solidFill>
              </a:rPr>
              <a:t>efter lönenivå</a:t>
            </a:r>
          </a:p>
        </p:txBody>
      </p:sp>
      <p:sp>
        <p:nvSpPr>
          <p:cNvPr id="15" name="textruta 14">
            <a:extLst>
              <a:ext uri="{FF2B5EF4-FFF2-40B4-BE49-F238E27FC236}">
                <a16:creationId xmlns:a16="http://schemas.microsoft.com/office/drawing/2014/main" id="{A892D7FA-F8B6-4AF5-97A0-B3B2F53E452D}"/>
              </a:ext>
            </a:extLst>
          </p:cNvPr>
          <p:cNvSpPr txBox="1"/>
          <p:nvPr/>
        </p:nvSpPr>
        <p:spPr>
          <a:xfrm>
            <a:off x="0" y="6598364"/>
            <a:ext cx="2670924"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r>
              <a:rPr lang="sv-FI" sz="1000" dirty="0">
                <a:solidFill>
                  <a:schemeClr val="bg1"/>
                </a:solidFill>
              </a:rPr>
              <a:t> och Tillväxtanalys</a:t>
            </a:r>
          </a:p>
        </p:txBody>
      </p:sp>
      <p:cxnSp>
        <p:nvCxnSpPr>
          <p:cNvPr id="12" name="Rak koppling 11">
            <a:extLst>
              <a:ext uri="{FF2B5EF4-FFF2-40B4-BE49-F238E27FC236}">
                <a16:creationId xmlns:a16="http://schemas.microsoft.com/office/drawing/2014/main" id="{6253F1B9-7778-63D7-44CF-1D48B9A5D78F}"/>
              </a:ext>
            </a:extLst>
          </p:cNvPr>
          <p:cNvCxnSpPr/>
          <p:nvPr/>
        </p:nvCxnSpPr>
        <p:spPr>
          <a:xfrm>
            <a:off x="2764971" y="1393371"/>
            <a:ext cx="0" cy="4517572"/>
          </a:xfrm>
          <a:prstGeom prst="line">
            <a:avLst/>
          </a:prstGeom>
          <a:ln w="6350"/>
        </p:spPr>
        <p:style>
          <a:lnRef idx="1">
            <a:schemeClr val="accent1"/>
          </a:lnRef>
          <a:fillRef idx="0">
            <a:schemeClr val="accent1"/>
          </a:fillRef>
          <a:effectRef idx="0">
            <a:schemeClr val="accent1"/>
          </a:effectRef>
          <a:fontRef idx="minor">
            <a:schemeClr val="tx1"/>
          </a:fontRef>
        </p:style>
      </p:cxnSp>
      <p:graphicFrame>
        <p:nvGraphicFramePr>
          <p:cNvPr id="5" name="Diagram 4">
            <a:extLst>
              <a:ext uri="{FF2B5EF4-FFF2-40B4-BE49-F238E27FC236}">
                <a16:creationId xmlns:a16="http://schemas.microsoft.com/office/drawing/2014/main" id="{B2D3084D-256C-DC7F-95CF-1B3F81B3E38C}"/>
              </a:ext>
            </a:extLst>
          </p:cNvPr>
          <p:cNvGraphicFramePr>
            <a:graphicFrameLocks/>
          </p:cNvGraphicFramePr>
          <p:nvPr>
            <p:extLst>
              <p:ext uri="{D42A27DB-BD31-4B8C-83A1-F6EECF244321}">
                <p14:modId xmlns:p14="http://schemas.microsoft.com/office/powerpoint/2010/main" val="1798059805"/>
              </p:ext>
            </p:extLst>
          </p:nvPr>
        </p:nvGraphicFramePr>
        <p:xfrm>
          <a:off x="-1" y="1192154"/>
          <a:ext cx="8500497" cy="5496663"/>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Rak koppling 5">
            <a:extLst>
              <a:ext uri="{FF2B5EF4-FFF2-40B4-BE49-F238E27FC236}">
                <a16:creationId xmlns:a16="http://schemas.microsoft.com/office/drawing/2014/main" id="{F5D04E64-3771-74FD-5F6D-0809C8FE9B42}"/>
              </a:ext>
            </a:extLst>
          </p:cNvPr>
          <p:cNvCxnSpPr>
            <a:cxnSpLocks/>
          </p:cNvCxnSpPr>
          <p:nvPr/>
        </p:nvCxnSpPr>
        <p:spPr>
          <a:xfrm>
            <a:off x="1230087" y="3722914"/>
            <a:ext cx="63899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8F7C3278-0B6B-6BFA-443E-70AA553F1984}"/>
              </a:ext>
            </a:extLst>
          </p:cNvPr>
          <p:cNvSpPr txBox="1"/>
          <p:nvPr/>
        </p:nvSpPr>
        <p:spPr>
          <a:xfrm>
            <a:off x="2856003" y="5620250"/>
            <a:ext cx="5274201" cy="307777"/>
          </a:xfrm>
          <a:prstGeom prst="rect">
            <a:avLst/>
          </a:prstGeom>
          <a:noFill/>
        </p:spPr>
        <p:txBody>
          <a:bodyPr wrap="none" rtlCol="0">
            <a:spAutoFit/>
          </a:bodyPr>
          <a:lstStyle/>
          <a:p>
            <a:r>
              <a:rPr lang="sv-FI" sz="1400" b="1" dirty="0">
                <a:solidFill>
                  <a:schemeClr val="bg1"/>
                </a:solidFill>
              </a:rPr>
              <a:t>Totalt 13 345 nya jobb 2010-2022 till lägre löner än genomsnittet</a:t>
            </a:r>
          </a:p>
        </p:txBody>
      </p:sp>
      <p:sp>
        <p:nvSpPr>
          <p:cNvPr id="17" name="textruta 16">
            <a:extLst>
              <a:ext uri="{FF2B5EF4-FFF2-40B4-BE49-F238E27FC236}">
                <a16:creationId xmlns:a16="http://schemas.microsoft.com/office/drawing/2014/main" id="{0505731D-8A97-087E-1A02-22E95759B8AE}"/>
              </a:ext>
            </a:extLst>
          </p:cNvPr>
          <p:cNvSpPr txBox="1"/>
          <p:nvPr/>
        </p:nvSpPr>
        <p:spPr>
          <a:xfrm>
            <a:off x="2886460" y="1366260"/>
            <a:ext cx="5235729" cy="307777"/>
          </a:xfrm>
          <a:prstGeom prst="rect">
            <a:avLst/>
          </a:prstGeom>
          <a:noFill/>
        </p:spPr>
        <p:txBody>
          <a:bodyPr wrap="none" rtlCol="0">
            <a:spAutoFit/>
          </a:bodyPr>
          <a:lstStyle/>
          <a:p>
            <a:r>
              <a:rPr lang="sv-FI" sz="1400" b="1" dirty="0">
                <a:solidFill>
                  <a:schemeClr val="bg1"/>
                </a:solidFill>
              </a:rPr>
              <a:t>Totalt 3 073 nya jobb 2010-2022 till högre löner än genomsnittet</a:t>
            </a:r>
          </a:p>
        </p:txBody>
      </p:sp>
      <p:cxnSp>
        <p:nvCxnSpPr>
          <p:cNvPr id="19" name="Rak pilkoppling 18">
            <a:extLst>
              <a:ext uri="{FF2B5EF4-FFF2-40B4-BE49-F238E27FC236}">
                <a16:creationId xmlns:a16="http://schemas.microsoft.com/office/drawing/2014/main" id="{2D7ACEC3-DA26-72AC-9000-CF94294F462B}"/>
              </a:ext>
            </a:extLst>
          </p:cNvPr>
          <p:cNvCxnSpPr>
            <a:cxnSpLocks/>
          </p:cNvCxnSpPr>
          <p:nvPr/>
        </p:nvCxnSpPr>
        <p:spPr>
          <a:xfrm flipV="1">
            <a:off x="7620000" y="1698466"/>
            <a:ext cx="0" cy="188293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33164DE6-4407-C1C8-5989-75CF156C0956}"/>
              </a:ext>
            </a:extLst>
          </p:cNvPr>
          <p:cNvCxnSpPr>
            <a:cxnSpLocks/>
          </p:cNvCxnSpPr>
          <p:nvPr/>
        </p:nvCxnSpPr>
        <p:spPr>
          <a:xfrm>
            <a:off x="7620000" y="3886200"/>
            <a:ext cx="0" cy="17469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71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5400" dirty="0"/>
              <a:t>Konjunkturanalys</a:t>
            </a:r>
            <a:endParaRPr lang="sv-SE" sz="3600"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12</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Tree>
    <p:extLst>
      <p:ext uri="{BB962C8B-B14F-4D97-AF65-F5344CB8AC3E}">
        <p14:creationId xmlns:p14="http://schemas.microsoft.com/office/powerpoint/2010/main" val="69421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5652"/>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p:cNvSpPr>
            <a:spLocks noGrp="1"/>
          </p:cNvSpPr>
          <p:nvPr>
            <p:ph idx="1"/>
          </p:nvPr>
        </p:nvSpPr>
        <p:spPr>
          <a:xfrm>
            <a:off x="7391400" y="1643744"/>
            <a:ext cx="4591050" cy="5200840"/>
          </a:xfrm>
        </p:spPr>
        <p:txBody>
          <a:bodyPr/>
          <a:lstStyle/>
          <a:p>
            <a:r>
              <a:rPr lang="sv-SE" sz="1600" dirty="0">
                <a:solidFill>
                  <a:schemeClr val="bg1"/>
                </a:solidFill>
              </a:rPr>
              <a:t>Avtagande jobbtillväxt under 2023. </a:t>
            </a:r>
          </a:p>
          <a:p>
            <a:r>
              <a:rPr lang="sv-SE" sz="1600" dirty="0">
                <a:solidFill>
                  <a:schemeClr val="bg1"/>
                </a:solidFill>
              </a:rPr>
              <a:t>Den månadsvisa trenden har varit nedåtgående sedan sommaren 2022 och ligger nu klart under målet 2000 nya jobb per år medan 12 månaders glidande medelvärde ligger strax under.</a:t>
            </a:r>
          </a:p>
          <a:p>
            <a:r>
              <a:rPr lang="sv-SE" sz="1600" dirty="0">
                <a:solidFill>
                  <a:schemeClr val="bg1"/>
                </a:solidFill>
              </a:rPr>
              <a:t>Inledningen av 2024 blir fortsatt utmanande, då ekonomin befinner sig i lågkonjunktur/recession. </a:t>
            </a:r>
          </a:p>
          <a:p>
            <a:r>
              <a:rPr lang="sv-SE" sz="1600" dirty="0">
                <a:solidFill>
                  <a:schemeClr val="bg1"/>
                </a:solidFill>
              </a:rPr>
              <a:t>Återhämtningen är till stor del beroende av hur snart inflationen faller under två procent och riksbanken kan börja sänka räntan från dagens nivåer. Även det osäkra geopolitiska läget spelar in.</a:t>
            </a:r>
          </a:p>
          <a:p>
            <a:r>
              <a:rPr lang="sv-SE" sz="1600" dirty="0">
                <a:solidFill>
                  <a:schemeClr val="bg1"/>
                </a:solidFill>
              </a:rPr>
              <a:t>Sysselsättningen i Uppsala har utvecklats i paritet med pendlingsregionen och riket.</a:t>
            </a:r>
          </a:p>
          <a:p>
            <a:endParaRPr lang="sv-SE" sz="1600" dirty="0">
              <a:solidFill>
                <a:schemeClr val="bg1"/>
              </a:solidFill>
            </a:endParaRPr>
          </a:p>
        </p:txBody>
      </p:sp>
      <p:sp>
        <p:nvSpPr>
          <p:cNvPr id="4" name="Platshållare för bildnummer 3"/>
          <p:cNvSpPr>
            <a:spLocks noGrp="1"/>
          </p:cNvSpPr>
          <p:nvPr>
            <p:ph type="sldNum" sz="quarter" idx="12"/>
          </p:nvPr>
        </p:nvSpPr>
        <p:spPr/>
        <p:txBody>
          <a:bodyPr/>
          <a:lstStyle/>
          <a:p>
            <a:fld id="{D02B33C2-54EE-4A44-9B78-6F01870CE737}" type="slidenum">
              <a:rPr lang="sv-SE" smtClean="0"/>
              <a:t>13</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0" name="Rubrik 1">
            <a:extLst>
              <a:ext uri="{FF2B5EF4-FFF2-40B4-BE49-F238E27FC236}">
                <a16:creationId xmlns:a16="http://schemas.microsoft.com/office/drawing/2014/main" id="{6CD13D52-8AD1-46AD-AE73-0511F42873A1}"/>
              </a:ext>
            </a:extLst>
          </p:cNvPr>
          <p:cNvSpPr>
            <a:spLocks noGrp="1"/>
          </p:cNvSpPr>
          <p:nvPr>
            <p:ph type="title"/>
          </p:nvPr>
        </p:nvSpPr>
        <p:spPr>
          <a:xfrm>
            <a:off x="467809" y="152651"/>
            <a:ext cx="8888897" cy="1099930"/>
          </a:xfrm>
        </p:spPr>
        <p:txBody>
          <a:bodyPr>
            <a:noAutofit/>
          </a:bodyPr>
          <a:lstStyle/>
          <a:p>
            <a:pPr>
              <a:lnSpc>
                <a:spcPct val="80000"/>
              </a:lnSpc>
            </a:pPr>
            <a:r>
              <a:rPr lang="sv-SE" sz="5400" dirty="0">
                <a:solidFill>
                  <a:schemeClr val="bg2"/>
                </a:solidFill>
              </a:rPr>
              <a:t>Jobbtillväxt </a:t>
            </a:r>
            <a:r>
              <a:rPr lang="sv-SE" sz="5400" dirty="0">
                <a:solidFill>
                  <a:schemeClr val="accent2"/>
                </a:solidFill>
              </a:rPr>
              <a:t>aktuell trend</a:t>
            </a:r>
          </a:p>
        </p:txBody>
      </p:sp>
      <p:sp>
        <p:nvSpPr>
          <p:cNvPr id="12" name="textruta 11">
            <a:extLst>
              <a:ext uri="{FF2B5EF4-FFF2-40B4-BE49-F238E27FC236}">
                <a16:creationId xmlns:a16="http://schemas.microsoft.com/office/drawing/2014/main" id="{A70FF005-1850-4BC7-9355-78AD37134492}"/>
              </a:ext>
            </a:extLst>
          </p:cNvPr>
          <p:cNvSpPr txBox="1"/>
          <p:nvPr/>
        </p:nvSpPr>
        <p:spPr>
          <a:xfrm>
            <a:off x="0" y="6598364"/>
            <a:ext cx="986167" cy="246221"/>
          </a:xfrm>
          <a:prstGeom prst="rect">
            <a:avLst/>
          </a:prstGeom>
          <a:noFill/>
        </p:spPr>
        <p:txBody>
          <a:bodyPr wrap="none" rtlCol="0">
            <a:spAutoFit/>
          </a:bodyPr>
          <a:lstStyle/>
          <a:p>
            <a:r>
              <a:rPr lang="sv-FI" sz="1000" dirty="0">
                <a:solidFill>
                  <a:schemeClr val="bg1"/>
                </a:solidFill>
              </a:rPr>
              <a:t>Källa: SCB/BAS</a:t>
            </a:r>
          </a:p>
        </p:txBody>
      </p:sp>
      <p:graphicFrame>
        <p:nvGraphicFramePr>
          <p:cNvPr id="2" name="Diagram 1">
            <a:extLst>
              <a:ext uri="{FF2B5EF4-FFF2-40B4-BE49-F238E27FC236}">
                <a16:creationId xmlns:a16="http://schemas.microsoft.com/office/drawing/2014/main" id="{D0663A3F-75DB-E415-6486-D5D372DF28EB}"/>
              </a:ext>
            </a:extLst>
          </p:cNvPr>
          <p:cNvGraphicFramePr>
            <a:graphicFrameLocks/>
          </p:cNvGraphicFramePr>
          <p:nvPr>
            <p:extLst>
              <p:ext uri="{D42A27DB-BD31-4B8C-83A1-F6EECF244321}">
                <p14:modId xmlns:p14="http://schemas.microsoft.com/office/powerpoint/2010/main" val="3710081806"/>
              </p:ext>
            </p:extLst>
          </p:nvPr>
        </p:nvGraphicFramePr>
        <p:xfrm>
          <a:off x="666749" y="1643744"/>
          <a:ext cx="6315075" cy="44141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670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 action="ppaction://noaction"/>
            <a:extLst>
              <a:ext uri="{FF2B5EF4-FFF2-40B4-BE49-F238E27FC236}">
                <a16:creationId xmlns:a16="http://schemas.microsoft.com/office/drawing/2014/main" id="{C56608D4-45BD-4E9A-A842-918112DC5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5" name="Platshållare för innehåll 2">
            <a:extLst>
              <a:ext uri="{FF2B5EF4-FFF2-40B4-BE49-F238E27FC236}">
                <a16:creationId xmlns:a16="http://schemas.microsoft.com/office/drawing/2014/main" id="{406F6B6C-73B1-4801-8DD1-7FF36EE6A25D}"/>
              </a:ext>
            </a:extLst>
          </p:cNvPr>
          <p:cNvSpPr>
            <a:spLocks noGrp="1"/>
          </p:cNvSpPr>
          <p:nvPr>
            <p:ph idx="1"/>
          </p:nvPr>
        </p:nvSpPr>
        <p:spPr>
          <a:xfrm>
            <a:off x="7565571" y="1916793"/>
            <a:ext cx="4093028" cy="4941207"/>
          </a:xfrm>
        </p:spPr>
        <p:txBody>
          <a:bodyPr/>
          <a:lstStyle/>
          <a:p>
            <a:r>
              <a:rPr lang="sv-SE" sz="1600" dirty="0">
                <a:solidFill>
                  <a:schemeClr val="bg1"/>
                </a:solidFill>
              </a:rPr>
              <a:t>Stark avslutning på 2022 följdes av en kraftig nedgång under 2023.</a:t>
            </a:r>
          </a:p>
          <a:p>
            <a:r>
              <a:rPr lang="sv-SE" sz="1600" dirty="0">
                <a:solidFill>
                  <a:schemeClr val="bg1"/>
                </a:solidFill>
              </a:rPr>
              <a:t>Inrikes omsättning minskade med ca 20 procent jämfört 2022. Stigande inflation och ränta har haft en påtagligt negativ effekt på svenskarnas konsumtion. Lägre energipriser har samtidigt minskat omsättningen inom den sektorn jämfört 2022.</a:t>
            </a:r>
          </a:p>
          <a:p>
            <a:r>
              <a:rPr lang="sv-SE" sz="1600" dirty="0">
                <a:solidFill>
                  <a:schemeClr val="bg1"/>
                </a:solidFill>
              </a:rPr>
              <a:t>Exporten mer stabil, men även den minskade med 14 procent jämfört föregående år. Något som samtidigt medfört ett stort tapp inom företagstjänster.</a:t>
            </a:r>
          </a:p>
        </p:txBody>
      </p:sp>
      <p:sp>
        <p:nvSpPr>
          <p:cNvPr id="10" name="Rubrik 1">
            <a:extLst>
              <a:ext uri="{FF2B5EF4-FFF2-40B4-BE49-F238E27FC236}">
                <a16:creationId xmlns:a16="http://schemas.microsoft.com/office/drawing/2014/main" id="{A0FDEE62-DC47-4317-BE88-E3B03B5BA3F1}"/>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Aktivitetsnivån </a:t>
            </a:r>
            <a:r>
              <a:rPr lang="sv-SE" sz="5400" dirty="0">
                <a:solidFill>
                  <a:schemeClr val="accent2"/>
                </a:solidFill>
              </a:rPr>
              <a:t>i näringslivet</a:t>
            </a:r>
          </a:p>
        </p:txBody>
      </p:sp>
      <p:sp>
        <p:nvSpPr>
          <p:cNvPr id="13" name="textruta 12">
            <a:extLst>
              <a:ext uri="{FF2B5EF4-FFF2-40B4-BE49-F238E27FC236}">
                <a16:creationId xmlns:a16="http://schemas.microsoft.com/office/drawing/2014/main" id="{E2E26DF3-6708-476A-B4DF-D3E2A53C26B7}"/>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16" name="Platshållare för bildnummer 3">
            <a:extLst>
              <a:ext uri="{FF2B5EF4-FFF2-40B4-BE49-F238E27FC236}">
                <a16:creationId xmlns:a16="http://schemas.microsoft.com/office/drawing/2014/main" id="{D3A77C0C-B9C8-4870-9CA3-86C7701DD315}"/>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14</a:t>
            </a:fld>
            <a:endParaRPr lang="sv-SE" dirty="0"/>
          </a:p>
        </p:txBody>
      </p:sp>
      <p:graphicFrame>
        <p:nvGraphicFramePr>
          <p:cNvPr id="2" name="Diagram 1">
            <a:extLst>
              <a:ext uri="{FF2B5EF4-FFF2-40B4-BE49-F238E27FC236}">
                <a16:creationId xmlns:a16="http://schemas.microsoft.com/office/drawing/2014/main" id="{BBE6493E-F35C-47B1-B769-44D692408EAC}"/>
              </a:ext>
            </a:extLst>
          </p:cNvPr>
          <p:cNvGraphicFramePr>
            <a:graphicFrameLocks/>
          </p:cNvGraphicFramePr>
          <p:nvPr>
            <p:extLst>
              <p:ext uri="{D42A27DB-BD31-4B8C-83A1-F6EECF244321}">
                <p14:modId xmlns:p14="http://schemas.microsoft.com/office/powerpoint/2010/main" val="3816861136"/>
              </p:ext>
            </p:extLst>
          </p:nvPr>
        </p:nvGraphicFramePr>
        <p:xfrm>
          <a:off x="647700" y="1485900"/>
          <a:ext cx="6305549" cy="4870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097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 action="ppaction://noaction"/>
            <a:extLst>
              <a:ext uri="{FF2B5EF4-FFF2-40B4-BE49-F238E27FC236}">
                <a16:creationId xmlns:a16="http://schemas.microsoft.com/office/drawing/2014/main" id="{C56608D4-45BD-4E9A-A842-918112DC5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6" name="Platshållare för innehåll 2">
            <a:extLst>
              <a:ext uri="{FF2B5EF4-FFF2-40B4-BE49-F238E27FC236}">
                <a16:creationId xmlns:a16="http://schemas.microsoft.com/office/drawing/2014/main" id="{23930766-B9E3-4941-A761-F6FE6B7214C0}"/>
              </a:ext>
            </a:extLst>
          </p:cNvPr>
          <p:cNvSpPr>
            <a:spLocks noGrp="1"/>
          </p:cNvSpPr>
          <p:nvPr>
            <p:ph idx="1"/>
          </p:nvPr>
        </p:nvSpPr>
        <p:spPr>
          <a:xfrm>
            <a:off x="760056" y="5701112"/>
            <a:ext cx="10833230" cy="1099930"/>
          </a:xfrm>
        </p:spPr>
        <p:txBody>
          <a:bodyPr/>
          <a:lstStyle/>
          <a:p>
            <a:r>
              <a:rPr lang="sv-SE" sz="1600" dirty="0">
                <a:solidFill>
                  <a:schemeClr val="bg1"/>
                </a:solidFill>
              </a:rPr>
              <a:t>Konjunkturinstitutets nationella konjunkturbarometer indikerar ett fortsatt negativt stämningsläge, särskilt bland hushållen. Industrin mer stabil medan tjänstesektorn och handeln, men också byggsektorn, visar tecken på återhämtning.</a:t>
            </a:r>
          </a:p>
          <a:p>
            <a:r>
              <a:rPr lang="sv-SE" sz="1600" dirty="0">
                <a:solidFill>
                  <a:schemeClr val="bg1"/>
                </a:solidFill>
              </a:rPr>
              <a:t>Utplanad trend vad gäller lediga platser och arbetssökande i kommunen. Nettotalet (arbetssökande minus lediga platser) pendlar kring historisk normalnivå, dvs den skarpa uppgången under pandemin är utraderad</a:t>
            </a:r>
          </a:p>
        </p:txBody>
      </p:sp>
      <p:sp>
        <p:nvSpPr>
          <p:cNvPr id="8" name="Rubrik 1">
            <a:extLst>
              <a:ext uri="{FF2B5EF4-FFF2-40B4-BE49-F238E27FC236}">
                <a16:creationId xmlns:a16="http://schemas.microsoft.com/office/drawing/2014/main" id="{2E992C6F-CBAD-41B1-A87C-08902D386C3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Konjunktur </a:t>
            </a:r>
            <a:r>
              <a:rPr lang="sv-SE" sz="5400" dirty="0">
                <a:solidFill>
                  <a:schemeClr val="accent2"/>
                </a:solidFill>
              </a:rPr>
              <a:t>indikatorer</a:t>
            </a:r>
          </a:p>
        </p:txBody>
      </p:sp>
      <p:sp>
        <p:nvSpPr>
          <p:cNvPr id="15" name="Platshållare för bildnummer 3">
            <a:extLst>
              <a:ext uri="{FF2B5EF4-FFF2-40B4-BE49-F238E27FC236}">
                <a16:creationId xmlns:a16="http://schemas.microsoft.com/office/drawing/2014/main" id="{0E9E3119-8C69-44BA-AC64-14277BA79AB2}"/>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15</a:t>
            </a:fld>
            <a:endParaRPr lang="sv-SE" dirty="0"/>
          </a:p>
        </p:txBody>
      </p:sp>
      <p:graphicFrame>
        <p:nvGraphicFramePr>
          <p:cNvPr id="2" name="Diagram 1">
            <a:extLst>
              <a:ext uri="{FF2B5EF4-FFF2-40B4-BE49-F238E27FC236}">
                <a16:creationId xmlns:a16="http://schemas.microsoft.com/office/drawing/2014/main" id="{64D45373-1376-42FE-893B-A8EC5E8E71D9}"/>
              </a:ext>
            </a:extLst>
          </p:cNvPr>
          <p:cNvGraphicFramePr>
            <a:graphicFrameLocks/>
          </p:cNvGraphicFramePr>
          <p:nvPr>
            <p:extLst>
              <p:ext uri="{D42A27DB-BD31-4B8C-83A1-F6EECF244321}">
                <p14:modId xmlns:p14="http://schemas.microsoft.com/office/powerpoint/2010/main" val="2785777806"/>
              </p:ext>
            </p:extLst>
          </p:nvPr>
        </p:nvGraphicFramePr>
        <p:xfrm>
          <a:off x="391885" y="1531389"/>
          <a:ext cx="5715001" cy="384615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ruta 12">
            <a:extLst>
              <a:ext uri="{FF2B5EF4-FFF2-40B4-BE49-F238E27FC236}">
                <a16:creationId xmlns:a16="http://schemas.microsoft.com/office/drawing/2014/main" id="{BFC57A81-F85A-4D56-A83F-616C30649E7E}"/>
              </a:ext>
            </a:extLst>
          </p:cNvPr>
          <p:cNvSpPr txBox="1"/>
          <p:nvPr/>
        </p:nvSpPr>
        <p:spPr>
          <a:xfrm>
            <a:off x="760056" y="4427531"/>
            <a:ext cx="615874" cy="246221"/>
          </a:xfrm>
          <a:prstGeom prst="rect">
            <a:avLst/>
          </a:prstGeom>
          <a:noFill/>
        </p:spPr>
        <p:txBody>
          <a:bodyPr wrap="none" rtlCol="0">
            <a:spAutoFit/>
          </a:bodyPr>
          <a:lstStyle/>
          <a:p>
            <a:r>
              <a:rPr lang="sv-FI" sz="1000" dirty="0">
                <a:solidFill>
                  <a:schemeClr val="bg1"/>
                </a:solidFill>
              </a:rPr>
              <a:t>Källa: KI</a:t>
            </a:r>
          </a:p>
        </p:txBody>
      </p:sp>
      <p:graphicFrame>
        <p:nvGraphicFramePr>
          <p:cNvPr id="5" name="Diagram 4">
            <a:extLst>
              <a:ext uri="{FF2B5EF4-FFF2-40B4-BE49-F238E27FC236}">
                <a16:creationId xmlns:a16="http://schemas.microsoft.com/office/drawing/2014/main" id="{49B23B41-AAB1-4A24-A05A-42866DCF13C0}"/>
              </a:ext>
            </a:extLst>
          </p:cNvPr>
          <p:cNvGraphicFramePr>
            <a:graphicFrameLocks/>
          </p:cNvGraphicFramePr>
          <p:nvPr>
            <p:extLst>
              <p:ext uri="{D42A27DB-BD31-4B8C-83A1-F6EECF244321}">
                <p14:modId xmlns:p14="http://schemas.microsoft.com/office/powerpoint/2010/main" val="4283332894"/>
              </p:ext>
            </p:extLst>
          </p:nvPr>
        </p:nvGraphicFramePr>
        <p:xfrm>
          <a:off x="6161374" y="1531389"/>
          <a:ext cx="5715000" cy="4099349"/>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ruta 11">
            <a:extLst>
              <a:ext uri="{FF2B5EF4-FFF2-40B4-BE49-F238E27FC236}">
                <a16:creationId xmlns:a16="http://schemas.microsoft.com/office/drawing/2014/main" id="{7C469084-6781-49E9-BE7C-C7DFDCA2ADA0}"/>
              </a:ext>
            </a:extLst>
          </p:cNvPr>
          <p:cNvSpPr txBox="1"/>
          <p:nvPr/>
        </p:nvSpPr>
        <p:spPr>
          <a:xfrm>
            <a:off x="6667908" y="4424530"/>
            <a:ext cx="1580882" cy="246221"/>
          </a:xfrm>
          <a:prstGeom prst="rect">
            <a:avLst/>
          </a:prstGeom>
          <a:noFill/>
        </p:spPr>
        <p:txBody>
          <a:bodyPr wrap="none" rtlCol="0">
            <a:spAutoFit/>
          </a:bodyPr>
          <a:lstStyle/>
          <a:p>
            <a:r>
              <a:rPr lang="sv-FI" sz="1000" dirty="0">
                <a:solidFill>
                  <a:schemeClr val="bg1"/>
                </a:solidFill>
              </a:rPr>
              <a:t>Källa: Arbetsförmedlingen</a:t>
            </a:r>
          </a:p>
        </p:txBody>
      </p:sp>
    </p:spTree>
    <p:extLst>
      <p:ext uri="{BB962C8B-B14F-4D97-AF65-F5344CB8AC3E}">
        <p14:creationId xmlns:p14="http://schemas.microsoft.com/office/powerpoint/2010/main" val="302333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 action="ppaction://noaction"/>
            <a:extLst>
              <a:ext uri="{FF2B5EF4-FFF2-40B4-BE49-F238E27FC236}">
                <a16:creationId xmlns:a16="http://schemas.microsoft.com/office/drawing/2014/main" id="{C56608D4-45BD-4E9A-A842-918112DC5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6" name="Platshållare för innehåll 2">
            <a:extLst>
              <a:ext uri="{FF2B5EF4-FFF2-40B4-BE49-F238E27FC236}">
                <a16:creationId xmlns:a16="http://schemas.microsoft.com/office/drawing/2014/main" id="{23930766-B9E3-4941-A761-F6FE6B7214C0}"/>
              </a:ext>
            </a:extLst>
          </p:cNvPr>
          <p:cNvSpPr>
            <a:spLocks noGrp="1"/>
          </p:cNvSpPr>
          <p:nvPr>
            <p:ph idx="1"/>
          </p:nvPr>
        </p:nvSpPr>
        <p:spPr>
          <a:xfrm>
            <a:off x="726480" y="5460661"/>
            <a:ext cx="11171665" cy="1286915"/>
          </a:xfrm>
        </p:spPr>
        <p:txBody>
          <a:bodyPr/>
          <a:lstStyle/>
          <a:p>
            <a:r>
              <a:rPr lang="sv-SE" sz="1600" dirty="0">
                <a:solidFill>
                  <a:schemeClr val="bg1"/>
                </a:solidFill>
              </a:rPr>
              <a:t>Pandemin medförde en kraftig ökning i antalet konkurser. Under återhämtningen 2021-2022 föll de tillbaka, men har ökat igen sedan hösten 2022 och framför allt under senare delen av 2023 då antalet berörda anställda nått högre nivåer än under pandemin. Även denna gång är det främst anställda inom vardagliga verksamheter som drabbas, men också inom affärstjänster.</a:t>
            </a:r>
          </a:p>
          <a:p>
            <a:r>
              <a:rPr lang="sv-SE" sz="1600" dirty="0">
                <a:solidFill>
                  <a:schemeClr val="bg1"/>
                </a:solidFill>
              </a:rPr>
              <a:t>De flesta konkurser berör företag med 0 eller få anställda och sker främst inom affärstjänster och vardagliga verksamheter.</a:t>
            </a:r>
          </a:p>
        </p:txBody>
      </p:sp>
      <p:sp>
        <p:nvSpPr>
          <p:cNvPr id="8" name="Rubrik 1">
            <a:extLst>
              <a:ext uri="{FF2B5EF4-FFF2-40B4-BE49-F238E27FC236}">
                <a16:creationId xmlns:a16="http://schemas.microsoft.com/office/drawing/2014/main" id="{2E992C6F-CBAD-41B1-A87C-08902D386C3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Konkurser </a:t>
            </a:r>
            <a:r>
              <a:rPr lang="sv-SE" sz="5400" dirty="0">
                <a:solidFill>
                  <a:schemeClr val="accent2"/>
                </a:solidFill>
              </a:rPr>
              <a:t>i</a:t>
            </a:r>
            <a:r>
              <a:rPr lang="sv-SE" sz="5400" dirty="0">
                <a:solidFill>
                  <a:schemeClr val="bg2"/>
                </a:solidFill>
              </a:rPr>
              <a:t> </a:t>
            </a:r>
            <a:r>
              <a:rPr lang="sv-SE" sz="5400" dirty="0">
                <a:solidFill>
                  <a:schemeClr val="accent2"/>
                </a:solidFill>
              </a:rPr>
              <a:t>rullande årstakt</a:t>
            </a:r>
          </a:p>
        </p:txBody>
      </p:sp>
      <p:sp>
        <p:nvSpPr>
          <p:cNvPr id="14" name="textruta 13">
            <a:extLst>
              <a:ext uri="{FF2B5EF4-FFF2-40B4-BE49-F238E27FC236}">
                <a16:creationId xmlns:a16="http://schemas.microsoft.com/office/drawing/2014/main" id="{A625BB44-9FED-4549-B767-87FF0887E780}"/>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15" name="Platshållare för bildnummer 3">
            <a:extLst>
              <a:ext uri="{FF2B5EF4-FFF2-40B4-BE49-F238E27FC236}">
                <a16:creationId xmlns:a16="http://schemas.microsoft.com/office/drawing/2014/main" id="{0E9E3119-8C69-44BA-AC64-14277BA79AB2}"/>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16</a:t>
            </a:fld>
            <a:endParaRPr lang="sv-SE" dirty="0"/>
          </a:p>
        </p:txBody>
      </p:sp>
      <p:graphicFrame>
        <p:nvGraphicFramePr>
          <p:cNvPr id="3" name="Diagram 2">
            <a:extLst>
              <a:ext uri="{FF2B5EF4-FFF2-40B4-BE49-F238E27FC236}">
                <a16:creationId xmlns:a16="http://schemas.microsoft.com/office/drawing/2014/main" id="{C91CB3D8-CB10-95CF-0415-D76832533F15}"/>
              </a:ext>
            </a:extLst>
          </p:cNvPr>
          <p:cNvGraphicFramePr>
            <a:graphicFrameLocks/>
          </p:cNvGraphicFramePr>
          <p:nvPr>
            <p:extLst>
              <p:ext uri="{D42A27DB-BD31-4B8C-83A1-F6EECF244321}">
                <p14:modId xmlns:p14="http://schemas.microsoft.com/office/powerpoint/2010/main" val="2506767661"/>
              </p:ext>
            </p:extLst>
          </p:nvPr>
        </p:nvGraphicFramePr>
        <p:xfrm>
          <a:off x="579119" y="1252579"/>
          <a:ext cx="5647569" cy="407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94E46623-8E13-5093-ED26-8F39A0E4E84B}"/>
              </a:ext>
            </a:extLst>
          </p:cNvPr>
          <p:cNvGraphicFramePr>
            <a:graphicFrameLocks/>
          </p:cNvGraphicFramePr>
          <p:nvPr>
            <p:extLst>
              <p:ext uri="{D42A27DB-BD31-4B8C-83A1-F6EECF244321}">
                <p14:modId xmlns:p14="http://schemas.microsoft.com/office/powerpoint/2010/main" val="904230781"/>
              </p:ext>
            </p:extLst>
          </p:nvPr>
        </p:nvGraphicFramePr>
        <p:xfrm>
          <a:off x="6574971" y="1252579"/>
          <a:ext cx="5323175" cy="4073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5449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5400" dirty="0"/>
              <a:t>Strukturanalys</a:t>
            </a:r>
            <a:endParaRPr lang="sv-SE" sz="3600"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17</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Tree>
    <p:extLst>
      <p:ext uri="{BB962C8B-B14F-4D97-AF65-F5344CB8AC3E}">
        <p14:creationId xmlns:p14="http://schemas.microsoft.com/office/powerpoint/2010/main" val="181483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20" name="Platshållare för innehåll 2">
            <a:extLst>
              <a:ext uri="{FF2B5EF4-FFF2-40B4-BE49-F238E27FC236}">
                <a16:creationId xmlns:a16="http://schemas.microsoft.com/office/drawing/2014/main" id="{C33220DC-888A-47FE-BD9D-4221268564B6}"/>
              </a:ext>
            </a:extLst>
          </p:cNvPr>
          <p:cNvSpPr>
            <a:spLocks noGrp="1"/>
          </p:cNvSpPr>
          <p:nvPr>
            <p:ph idx="1"/>
          </p:nvPr>
        </p:nvSpPr>
        <p:spPr>
          <a:xfrm>
            <a:off x="956930" y="4625163"/>
            <a:ext cx="10073743" cy="2232837"/>
          </a:xfrm>
        </p:spPr>
        <p:txBody>
          <a:bodyPr/>
          <a:lstStyle/>
          <a:p>
            <a:r>
              <a:rPr lang="sv-SE" sz="1600" dirty="0">
                <a:solidFill>
                  <a:schemeClr val="bg1"/>
                </a:solidFill>
              </a:rPr>
              <a:t>Offentlig sektor står för 40% av jobben i Uppsala jmf 22% i pendlingsregionen och 29% i riket. Ger stabilitet, men också lägre dynamik. </a:t>
            </a:r>
          </a:p>
          <a:p>
            <a:r>
              <a:rPr lang="sv-SE" sz="1600" dirty="0">
                <a:solidFill>
                  <a:schemeClr val="bg1"/>
                </a:solidFill>
              </a:rPr>
              <a:t>Sambanden mellan privat och offentlig sektor har stärkts under 2000-talet och det lokala näringslivet i högre grad blivit skattefinansierat genom driftprivatisering av offentlig verksamhet. </a:t>
            </a:r>
          </a:p>
          <a:p>
            <a:r>
              <a:rPr lang="sv-SE" sz="1600" dirty="0">
                <a:solidFill>
                  <a:schemeClr val="bg1"/>
                </a:solidFill>
              </a:rPr>
              <a:t>Några av kommunens största företag återfinns idag inom vårdsektorn, såsom </a:t>
            </a:r>
            <a:r>
              <a:rPr lang="sv-SE" sz="1600" dirty="0" err="1">
                <a:solidFill>
                  <a:schemeClr val="bg1"/>
                </a:solidFill>
              </a:rPr>
              <a:t>Attendo</a:t>
            </a:r>
            <a:r>
              <a:rPr lang="sv-SE" sz="1600" dirty="0">
                <a:solidFill>
                  <a:schemeClr val="bg1"/>
                </a:solidFill>
              </a:rPr>
              <a:t> och Förenade Care. Tillväxten inom välfärdstjänster har dock mattats av på senare år.</a:t>
            </a:r>
          </a:p>
        </p:txBody>
      </p:sp>
      <p:graphicFrame>
        <p:nvGraphicFramePr>
          <p:cNvPr id="21" name="Diagram 20">
            <a:extLst>
              <a:ext uri="{FF2B5EF4-FFF2-40B4-BE49-F238E27FC236}">
                <a16:creationId xmlns:a16="http://schemas.microsoft.com/office/drawing/2014/main" id="{BB1C9639-C810-4F57-8071-F702F025DC2C}"/>
              </a:ext>
            </a:extLst>
          </p:cNvPr>
          <p:cNvGraphicFramePr>
            <a:graphicFrameLocks/>
          </p:cNvGraphicFramePr>
          <p:nvPr/>
        </p:nvGraphicFramePr>
        <p:xfrm>
          <a:off x="418618" y="1631955"/>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ruta 5">
            <a:extLst>
              <a:ext uri="{FF2B5EF4-FFF2-40B4-BE49-F238E27FC236}">
                <a16:creationId xmlns:a16="http://schemas.microsoft.com/office/drawing/2014/main" id="{EA7DF184-421A-444F-B78C-09F49C246D33}"/>
              </a:ext>
            </a:extLst>
          </p:cNvPr>
          <p:cNvSpPr txBox="1"/>
          <p:nvPr/>
        </p:nvSpPr>
        <p:spPr>
          <a:xfrm>
            <a:off x="2025570" y="2890202"/>
            <a:ext cx="511679" cy="307777"/>
          </a:xfrm>
          <a:prstGeom prst="rect">
            <a:avLst/>
          </a:prstGeom>
          <a:noFill/>
        </p:spPr>
        <p:txBody>
          <a:bodyPr wrap="none" rtlCol="0">
            <a:spAutoFit/>
          </a:bodyPr>
          <a:lstStyle/>
          <a:p>
            <a:r>
              <a:rPr lang="sv-FI" sz="1400" dirty="0"/>
              <a:t>39%</a:t>
            </a:r>
          </a:p>
        </p:txBody>
      </p:sp>
      <p:sp>
        <p:nvSpPr>
          <p:cNvPr id="32" name="textruta 31">
            <a:extLst>
              <a:ext uri="{FF2B5EF4-FFF2-40B4-BE49-F238E27FC236}">
                <a16:creationId xmlns:a16="http://schemas.microsoft.com/office/drawing/2014/main" id="{6053E1DB-AC9B-43A9-B450-C8EE2E3C07B4}"/>
              </a:ext>
            </a:extLst>
          </p:cNvPr>
          <p:cNvSpPr txBox="1"/>
          <p:nvPr/>
        </p:nvSpPr>
        <p:spPr>
          <a:xfrm>
            <a:off x="2865661" y="3197979"/>
            <a:ext cx="511679" cy="307777"/>
          </a:xfrm>
          <a:prstGeom prst="rect">
            <a:avLst/>
          </a:prstGeom>
          <a:noFill/>
        </p:spPr>
        <p:txBody>
          <a:bodyPr wrap="none" rtlCol="0">
            <a:spAutoFit/>
          </a:bodyPr>
          <a:lstStyle/>
          <a:p>
            <a:r>
              <a:rPr lang="sv-FI" sz="1400" dirty="0"/>
              <a:t>61%</a:t>
            </a:r>
          </a:p>
        </p:txBody>
      </p:sp>
      <p:sp>
        <p:nvSpPr>
          <p:cNvPr id="12" name="textruta 11">
            <a:extLst>
              <a:ext uri="{FF2B5EF4-FFF2-40B4-BE49-F238E27FC236}">
                <a16:creationId xmlns:a16="http://schemas.microsoft.com/office/drawing/2014/main" id="{24A60F06-EFA0-491E-8AAC-12E4FFF97634}"/>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13" name="Rubrik 1">
            <a:extLst>
              <a:ext uri="{FF2B5EF4-FFF2-40B4-BE49-F238E27FC236}">
                <a16:creationId xmlns:a16="http://schemas.microsoft.com/office/drawing/2014/main" id="{A98B689B-2B10-4D38-B410-C3442F5D033E}"/>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Privat vs. </a:t>
            </a:r>
            <a:r>
              <a:rPr lang="sv-SE" sz="5400" dirty="0">
                <a:solidFill>
                  <a:schemeClr val="accent2"/>
                </a:solidFill>
              </a:rPr>
              <a:t>offentlig</a:t>
            </a:r>
          </a:p>
        </p:txBody>
      </p:sp>
      <p:sp>
        <p:nvSpPr>
          <p:cNvPr id="14" name="Platshållare för bildnummer 3">
            <a:extLst>
              <a:ext uri="{FF2B5EF4-FFF2-40B4-BE49-F238E27FC236}">
                <a16:creationId xmlns:a16="http://schemas.microsoft.com/office/drawing/2014/main" id="{08B5B5B2-12BB-4B01-A5F1-38E83FF96EA4}"/>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18</a:t>
            </a:fld>
            <a:endParaRPr lang="sv-SE" dirty="0"/>
          </a:p>
        </p:txBody>
      </p:sp>
      <p:graphicFrame>
        <p:nvGraphicFramePr>
          <p:cNvPr id="3" name="Diagram 2">
            <a:extLst>
              <a:ext uri="{FF2B5EF4-FFF2-40B4-BE49-F238E27FC236}">
                <a16:creationId xmlns:a16="http://schemas.microsoft.com/office/drawing/2014/main" id="{F5D78346-55BE-4F09-A95A-D32570C21727}"/>
              </a:ext>
            </a:extLst>
          </p:cNvPr>
          <p:cNvGraphicFramePr>
            <a:graphicFrameLocks/>
          </p:cNvGraphicFramePr>
          <p:nvPr/>
        </p:nvGraphicFramePr>
        <p:xfrm>
          <a:off x="5151661" y="1631955"/>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ruta 35">
            <a:extLst>
              <a:ext uri="{FF2B5EF4-FFF2-40B4-BE49-F238E27FC236}">
                <a16:creationId xmlns:a16="http://schemas.microsoft.com/office/drawing/2014/main" id="{D19AECC3-5FC2-4B92-815A-EB9038A91024}"/>
              </a:ext>
            </a:extLst>
          </p:cNvPr>
          <p:cNvSpPr txBox="1"/>
          <p:nvPr/>
        </p:nvSpPr>
        <p:spPr>
          <a:xfrm>
            <a:off x="7654725" y="3197978"/>
            <a:ext cx="511679" cy="307777"/>
          </a:xfrm>
          <a:prstGeom prst="rect">
            <a:avLst/>
          </a:prstGeom>
          <a:noFill/>
        </p:spPr>
        <p:txBody>
          <a:bodyPr wrap="none" rtlCol="0">
            <a:spAutoFit/>
          </a:bodyPr>
          <a:lstStyle/>
          <a:p>
            <a:r>
              <a:rPr lang="sv-FI" sz="1400" dirty="0"/>
              <a:t>60%</a:t>
            </a:r>
          </a:p>
        </p:txBody>
      </p:sp>
      <p:sp>
        <p:nvSpPr>
          <p:cNvPr id="35" name="textruta 34">
            <a:extLst>
              <a:ext uri="{FF2B5EF4-FFF2-40B4-BE49-F238E27FC236}">
                <a16:creationId xmlns:a16="http://schemas.microsoft.com/office/drawing/2014/main" id="{6809BD4C-C4A1-40FF-AC47-513D5F8C28B6}"/>
              </a:ext>
            </a:extLst>
          </p:cNvPr>
          <p:cNvSpPr txBox="1"/>
          <p:nvPr/>
        </p:nvSpPr>
        <p:spPr>
          <a:xfrm>
            <a:off x="6830993" y="2849666"/>
            <a:ext cx="511679" cy="307777"/>
          </a:xfrm>
          <a:prstGeom prst="rect">
            <a:avLst/>
          </a:prstGeom>
          <a:noFill/>
        </p:spPr>
        <p:txBody>
          <a:bodyPr wrap="none" rtlCol="0">
            <a:spAutoFit/>
          </a:bodyPr>
          <a:lstStyle/>
          <a:p>
            <a:r>
              <a:rPr lang="sv-FI" sz="1400" dirty="0"/>
              <a:t>40%</a:t>
            </a:r>
          </a:p>
        </p:txBody>
      </p:sp>
    </p:spTree>
    <p:extLst>
      <p:ext uri="{BB962C8B-B14F-4D97-AF65-F5344CB8AC3E}">
        <p14:creationId xmlns:p14="http://schemas.microsoft.com/office/powerpoint/2010/main" val="3679465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19</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28" name="textruta 27">
            <a:extLst>
              <a:ext uri="{FF2B5EF4-FFF2-40B4-BE49-F238E27FC236}">
                <a16:creationId xmlns:a16="http://schemas.microsoft.com/office/drawing/2014/main" id="{730EA1CF-0BCC-4118-8035-B6852592A0D2}"/>
              </a:ext>
            </a:extLst>
          </p:cNvPr>
          <p:cNvSpPr txBox="1"/>
          <p:nvPr/>
        </p:nvSpPr>
        <p:spPr>
          <a:xfrm>
            <a:off x="4067724" y="1292342"/>
            <a:ext cx="2959465" cy="1015663"/>
          </a:xfrm>
          <a:prstGeom prst="rect">
            <a:avLst/>
          </a:prstGeom>
          <a:noFill/>
        </p:spPr>
        <p:txBody>
          <a:bodyPr wrap="none" rtlCol="0">
            <a:spAutoFit/>
          </a:bodyPr>
          <a:lstStyle/>
          <a:p>
            <a:pPr algn="ctr"/>
            <a:r>
              <a:rPr lang="sv-FI" sz="4000" b="1" dirty="0">
                <a:solidFill>
                  <a:schemeClr val="bg1"/>
                </a:solidFill>
              </a:rPr>
              <a:t>118 895</a:t>
            </a:r>
          </a:p>
          <a:p>
            <a:pPr algn="ctr"/>
            <a:r>
              <a:rPr lang="sv-FI" sz="2000" b="1" dirty="0">
                <a:solidFill>
                  <a:schemeClr val="bg1"/>
                </a:solidFill>
              </a:rPr>
              <a:t>Arbetstillfällen nov 2023</a:t>
            </a:r>
          </a:p>
        </p:txBody>
      </p:sp>
      <p:sp>
        <p:nvSpPr>
          <p:cNvPr id="29" name="textruta 28">
            <a:extLst>
              <a:ext uri="{FF2B5EF4-FFF2-40B4-BE49-F238E27FC236}">
                <a16:creationId xmlns:a16="http://schemas.microsoft.com/office/drawing/2014/main" id="{FB484A1E-3109-4D51-B0E0-7FBEC56CDB3A}"/>
              </a:ext>
            </a:extLst>
          </p:cNvPr>
          <p:cNvSpPr txBox="1"/>
          <p:nvPr/>
        </p:nvSpPr>
        <p:spPr>
          <a:xfrm>
            <a:off x="2500419" y="2964082"/>
            <a:ext cx="1507144" cy="646331"/>
          </a:xfrm>
          <a:prstGeom prst="rect">
            <a:avLst/>
          </a:prstGeom>
          <a:noFill/>
        </p:spPr>
        <p:txBody>
          <a:bodyPr wrap="none" rtlCol="0">
            <a:spAutoFit/>
          </a:bodyPr>
          <a:lstStyle/>
          <a:p>
            <a:pPr algn="ctr"/>
            <a:r>
              <a:rPr lang="sv-FI" b="1" dirty="0">
                <a:solidFill>
                  <a:schemeClr val="bg1"/>
                </a:solidFill>
              </a:rPr>
              <a:t>71 500 (60%)</a:t>
            </a:r>
          </a:p>
          <a:p>
            <a:pPr algn="ctr"/>
            <a:r>
              <a:rPr lang="sv-FI" b="1" dirty="0">
                <a:solidFill>
                  <a:schemeClr val="bg1"/>
                </a:solidFill>
              </a:rPr>
              <a:t>privat sektor</a:t>
            </a:r>
          </a:p>
        </p:txBody>
      </p:sp>
      <p:sp>
        <p:nvSpPr>
          <p:cNvPr id="30" name="textruta 29">
            <a:extLst>
              <a:ext uri="{FF2B5EF4-FFF2-40B4-BE49-F238E27FC236}">
                <a16:creationId xmlns:a16="http://schemas.microsoft.com/office/drawing/2014/main" id="{4CE9C824-0841-4621-BF8A-7C04F1120956}"/>
              </a:ext>
            </a:extLst>
          </p:cNvPr>
          <p:cNvSpPr txBox="1"/>
          <p:nvPr/>
        </p:nvSpPr>
        <p:spPr>
          <a:xfrm>
            <a:off x="7294366" y="2966889"/>
            <a:ext cx="1649811" cy="646331"/>
          </a:xfrm>
          <a:prstGeom prst="rect">
            <a:avLst/>
          </a:prstGeom>
          <a:noFill/>
        </p:spPr>
        <p:txBody>
          <a:bodyPr wrap="none" rtlCol="0">
            <a:spAutoFit/>
          </a:bodyPr>
          <a:lstStyle/>
          <a:p>
            <a:pPr algn="ctr"/>
            <a:r>
              <a:rPr lang="sv-FI" dirty="0">
                <a:solidFill>
                  <a:schemeClr val="bg1"/>
                </a:solidFill>
              </a:rPr>
              <a:t>47 395 (40%)</a:t>
            </a:r>
          </a:p>
          <a:p>
            <a:pPr algn="ctr"/>
            <a:r>
              <a:rPr lang="sv-FI" dirty="0">
                <a:solidFill>
                  <a:schemeClr val="bg1"/>
                </a:solidFill>
              </a:rPr>
              <a:t>offentlig sektor</a:t>
            </a:r>
          </a:p>
        </p:txBody>
      </p:sp>
      <p:cxnSp>
        <p:nvCxnSpPr>
          <p:cNvPr id="37" name="Rak koppling 36">
            <a:extLst>
              <a:ext uri="{FF2B5EF4-FFF2-40B4-BE49-F238E27FC236}">
                <a16:creationId xmlns:a16="http://schemas.microsoft.com/office/drawing/2014/main" id="{4DDC5C18-E0E4-457C-96BA-58775BB45238}"/>
              </a:ext>
            </a:extLst>
          </p:cNvPr>
          <p:cNvCxnSpPr>
            <a:stCxn id="28" idx="2"/>
            <a:endCxn id="29" idx="3"/>
          </p:cNvCxnSpPr>
          <p:nvPr/>
        </p:nvCxnSpPr>
        <p:spPr>
          <a:xfrm flipH="1">
            <a:off x="4007563" y="2308005"/>
            <a:ext cx="1539894" cy="9792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2A97519B-AE45-4F79-B2E2-A7BCC7DE5FE9}"/>
              </a:ext>
            </a:extLst>
          </p:cNvPr>
          <p:cNvCxnSpPr>
            <a:stCxn id="28" idx="2"/>
            <a:endCxn id="30" idx="1"/>
          </p:cNvCxnSpPr>
          <p:nvPr/>
        </p:nvCxnSpPr>
        <p:spPr>
          <a:xfrm>
            <a:off x="5547457" y="2308005"/>
            <a:ext cx="1746909" cy="982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ubrik 1">
            <a:extLst>
              <a:ext uri="{FF2B5EF4-FFF2-40B4-BE49-F238E27FC236}">
                <a16:creationId xmlns:a16="http://schemas.microsoft.com/office/drawing/2014/main" id="{E5669948-B35A-4A1A-824C-E8BD9AE3894F}"/>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Arbetstillfällen </a:t>
            </a:r>
            <a:r>
              <a:rPr lang="sv-SE" sz="5400" dirty="0">
                <a:solidFill>
                  <a:schemeClr val="accent2"/>
                </a:solidFill>
              </a:rPr>
              <a:t>2023 (prel.)</a:t>
            </a:r>
          </a:p>
        </p:txBody>
      </p:sp>
      <p:sp>
        <p:nvSpPr>
          <p:cNvPr id="21" name="textruta 20">
            <a:extLst>
              <a:ext uri="{FF2B5EF4-FFF2-40B4-BE49-F238E27FC236}">
                <a16:creationId xmlns:a16="http://schemas.microsoft.com/office/drawing/2014/main" id="{217F2ECD-12D7-45C1-8E35-90326F756B80}"/>
              </a:ext>
            </a:extLst>
          </p:cNvPr>
          <p:cNvSpPr txBox="1"/>
          <p:nvPr/>
        </p:nvSpPr>
        <p:spPr>
          <a:xfrm>
            <a:off x="-1266032" y="5860301"/>
            <a:ext cx="726481" cy="246221"/>
          </a:xfrm>
          <a:prstGeom prst="rect">
            <a:avLst/>
          </a:prstGeom>
          <a:noFill/>
        </p:spPr>
        <p:txBody>
          <a:bodyPr wrap="none" rtlCol="0">
            <a:spAutoFit/>
          </a:bodyPr>
          <a:lstStyle/>
          <a:p>
            <a:r>
              <a:rPr lang="sv-FI" sz="1000" dirty="0">
                <a:solidFill>
                  <a:schemeClr val="bg1"/>
                </a:solidFill>
              </a:rPr>
              <a:t>Källa: SCB</a:t>
            </a:r>
          </a:p>
        </p:txBody>
      </p:sp>
      <p:sp>
        <p:nvSpPr>
          <p:cNvPr id="46" name="textruta 45">
            <a:extLst>
              <a:ext uri="{FF2B5EF4-FFF2-40B4-BE49-F238E27FC236}">
                <a16:creationId xmlns:a16="http://schemas.microsoft.com/office/drawing/2014/main" id="{7BACC7E5-1A82-452B-8760-117835CCC3A6}"/>
              </a:ext>
            </a:extLst>
          </p:cNvPr>
          <p:cNvSpPr txBox="1"/>
          <p:nvPr/>
        </p:nvSpPr>
        <p:spPr>
          <a:xfrm>
            <a:off x="6809456" y="3476504"/>
            <a:ext cx="2619628" cy="954107"/>
          </a:xfrm>
          <a:prstGeom prst="rect">
            <a:avLst/>
          </a:prstGeom>
          <a:noFill/>
        </p:spPr>
        <p:txBody>
          <a:bodyPr wrap="none" rtlCol="0">
            <a:spAutoFit/>
          </a:bodyPr>
          <a:lstStyle/>
          <a:p>
            <a:pPr algn="ctr"/>
            <a:r>
              <a:rPr lang="sv-FI" sz="1400" i="1" dirty="0">
                <a:solidFill>
                  <a:schemeClr val="bg1"/>
                </a:solidFill>
              </a:rPr>
              <a:t>varav</a:t>
            </a:r>
          </a:p>
          <a:p>
            <a:pPr algn="ctr"/>
            <a:r>
              <a:rPr lang="sv-FI" sz="1400" i="1" dirty="0">
                <a:solidFill>
                  <a:schemeClr val="bg1"/>
                </a:solidFill>
              </a:rPr>
              <a:t>37 % inom kommunal förvaltning</a:t>
            </a:r>
          </a:p>
          <a:p>
            <a:pPr algn="ctr"/>
            <a:r>
              <a:rPr lang="sv-FI" sz="1400" i="1" dirty="0">
                <a:solidFill>
                  <a:schemeClr val="bg1"/>
                </a:solidFill>
              </a:rPr>
              <a:t>27 % inom regional förvaltning</a:t>
            </a:r>
          </a:p>
          <a:p>
            <a:pPr algn="ctr"/>
            <a:r>
              <a:rPr lang="sv-FI" sz="1400" i="1" dirty="0">
                <a:solidFill>
                  <a:schemeClr val="bg1"/>
                </a:solidFill>
              </a:rPr>
              <a:t>37 % inom statlig förvaltning</a:t>
            </a:r>
          </a:p>
        </p:txBody>
      </p:sp>
      <p:sp>
        <p:nvSpPr>
          <p:cNvPr id="52" name="textruta 51">
            <a:extLst>
              <a:ext uri="{FF2B5EF4-FFF2-40B4-BE49-F238E27FC236}">
                <a16:creationId xmlns:a16="http://schemas.microsoft.com/office/drawing/2014/main" id="{3C51B7AE-283C-480C-893A-6699418A911B}"/>
              </a:ext>
            </a:extLst>
          </p:cNvPr>
          <p:cNvSpPr txBox="1"/>
          <p:nvPr/>
        </p:nvSpPr>
        <p:spPr>
          <a:xfrm>
            <a:off x="2879628" y="5304935"/>
            <a:ext cx="1568058" cy="646331"/>
          </a:xfrm>
          <a:prstGeom prst="rect">
            <a:avLst/>
          </a:prstGeom>
          <a:noFill/>
        </p:spPr>
        <p:txBody>
          <a:bodyPr wrap="none" rtlCol="0">
            <a:spAutoFit/>
          </a:bodyPr>
          <a:lstStyle/>
          <a:p>
            <a:pPr algn="ctr"/>
            <a:r>
              <a:rPr lang="sv-FI" dirty="0">
                <a:solidFill>
                  <a:schemeClr val="bg1"/>
                </a:solidFill>
              </a:rPr>
              <a:t>7 660 (6,4 %)</a:t>
            </a:r>
          </a:p>
          <a:p>
            <a:pPr algn="ctr"/>
            <a:r>
              <a:rPr lang="sv-FI" dirty="0">
                <a:solidFill>
                  <a:schemeClr val="bg1"/>
                </a:solidFill>
              </a:rPr>
              <a:t>Exportindustri</a:t>
            </a:r>
          </a:p>
        </p:txBody>
      </p:sp>
      <p:sp>
        <p:nvSpPr>
          <p:cNvPr id="53" name="textruta 52">
            <a:extLst>
              <a:ext uri="{FF2B5EF4-FFF2-40B4-BE49-F238E27FC236}">
                <a16:creationId xmlns:a16="http://schemas.microsoft.com/office/drawing/2014/main" id="{D1639653-F25B-4110-91BD-120C35FBDCA9}"/>
              </a:ext>
            </a:extLst>
          </p:cNvPr>
          <p:cNvSpPr txBox="1"/>
          <p:nvPr/>
        </p:nvSpPr>
        <p:spPr>
          <a:xfrm>
            <a:off x="6410669" y="5304935"/>
            <a:ext cx="2589170" cy="646331"/>
          </a:xfrm>
          <a:prstGeom prst="rect">
            <a:avLst/>
          </a:prstGeom>
          <a:noFill/>
        </p:spPr>
        <p:txBody>
          <a:bodyPr wrap="none" rtlCol="0">
            <a:spAutoFit/>
          </a:bodyPr>
          <a:lstStyle/>
          <a:p>
            <a:pPr algn="ctr"/>
            <a:r>
              <a:rPr lang="sv-FI" dirty="0">
                <a:solidFill>
                  <a:schemeClr val="bg1"/>
                </a:solidFill>
              </a:rPr>
              <a:t>86 268 (72,6 %)</a:t>
            </a:r>
          </a:p>
          <a:p>
            <a:pPr algn="ctr"/>
            <a:r>
              <a:rPr lang="sv-FI" dirty="0">
                <a:solidFill>
                  <a:schemeClr val="bg1"/>
                </a:solidFill>
              </a:rPr>
              <a:t>Vardagliga verksamheter</a:t>
            </a:r>
          </a:p>
        </p:txBody>
      </p:sp>
      <p:cxnSp>
        <p:nvCxnSpPr>
          <p:cNvPr id="54" name="Rak koppling 53">
            <a:extLst>
              <a:ext uri="{FF2B5EF4-FFF2-40B4-BE49-F238E27FC236}">
                <a16:creationId xmlns:a16="http://schemas.microsoft.com/office/drawing/2014/main" id="{08BD4BE0-8130-47D4-910B-8C57EA417FF5}"/>
              </a:ext>
            </a:extLst>
          </p:cNvPr>
          <p:cNvCxnSpPr>
            <a:cxnSpLocks/>
          </p:cNvCxnSpPr>
          <p:nvPr/>
        </p:nvCxnSpPr>
        <p:spPr>
          <a:xfrm flipH="1">
            <a:off x="4066663" y="4480474"/>
            <a:ext cx="1486044"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C611CF64-3C66-4FAF-B02B-C63831E8ED5E}"/>
              </a:ext>
            </a:extLst>
          </p:cNvPr>
          <p:cNvCxnSpPr>
            <a:cxnSpLocks/>
          </p:cNvCxnSpPr>
          <p:nvPr/>
        </p:nvCxnSpPr>
        <p:spPr>
          <a:xfrm>
            <a:off x="5552707" y="4480474"/>
            <a:ext cx="1516536"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ruta 55">
            <a:extLst>
              <a:ext uri="{FF2B5EF4-FFF2-40B4-BE49-F238E27FC236}">
                <a16:creationId xmlns:a16="http://schemas.microsoft.com/office/drawing/2014/main" id="{7A6A05C7-47B5-4D78-9AE6-5002FDA70521}"/>
              </a:ext>
            </a:extLst>
          </p:cNvPr>
          <p:cNvSpPr txBox="1"/>
          <p:nvPr/>
        </p:nvSpPr>
        <p:spPr>
          <a:xfrm>
            <a:off x="4791916" y="5304935"/>
            <a:ext cx="1521570" cy="646331"/>
          </a:xfrm>
          <a:prstGeom prst="rect">
            <a:avLst/>
          </a:prstGeom>
          <a:noFill/>
        </p:spPr>
        <p:txBody>
          <a:bodyPr wrap="none" rtlCol="0">
            <a:spAutoFit/>
          </a:bodyPr>
          <a:lstStyle/>
          <a:p>
            <a:pPr algn="ctr"/>
            <a:r>
              <a:rPr lang="sv-FI" dirty="0">
                <a:solidFill>
                  <a:schemeClr val="bg1"/>
                </a:solidFill>
              </a:rPr>
              <a:t>24 967 (21 %)</a:t>
            </a:r>
          </a:p>
          <a:p>
            <a:pPr algn="ctr"/>
            <a:r>
              <a:rPr lang="sv-FI" dirty="0">
                <a:solidFill>
                  <a:schemeClr val="bg1"/>
                </a:solidFill>
              </a:rPr>
              <a:t>Affärstjänster</a:t>
            </a:r>
          </a:p>
        </p:txBody>
      </p:sp>
      <p:cxnSp>
        <p:nvCxnSpPr>
          <p:cNvPr id="57" name="Rak koppling 56">
            <a:extLst>
              <a:ext uri="{FF2B5EF4-FFF2-40B4-BE49-F238E27FC236}">
                <a16:creationId xmlns:a16="http://schemas.microsoft.com/office/drawing/2014/main" id="{E87CF0AF-7A57-4B44-B501-1BDE77762983}"/>
              </a:ext>
            </a:extLst>
          </p:cNvPr>
          <p:cNvCxnSpPr/>
          <p:nvPr/>
        </p:nvCxnSpPr>
        <p:spPr>
          <a:xfrm>
            <a:off x="6555949" y="521324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64B45608-DF7E-4E0D-A732-67CB14B7FDD8}"/>
              </a:ext>
            </a:extLst>
          </p:cNvPr>
          <p:cNvCxnSpPr>
            <a:cxnSpLocks/>
          </p:cNvCxnSpPr>
          <p:nvPr/>
        </p:nvCxnSpPr>
        <p:spPr>
          <a:xfrm>
            <a:off x="5552707" y="4480474"/>
            <a:ext cx="0"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ruta 58">
            <a:extLst>
              <a:ext uri="{FF2B5EF4-FFF2-40B4-BE49-F238E27FC236}">
                <a16:creationId xmlns:a16="http://schemas.microsoft.com/office/drawing/2014/main" id="{28586AE6-DC42-48CB-9A41-C93F2EB8BCA2}"/>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61" name="Platshållare för innehåll 2">
            <a:extLst>
              <a:ext uri="{FF2B5EF4-FFF2-40B4-BE49-F238E27FC236}">
                <a16:creationId xmlns:a16="http://schemas.microsoft.com/office/drawing/2014/main" id="{F79B68F5-FDB6-4D15-BAD7-8BB2D7F5BD20}"/>
              </a:ext>
            </a:extLst>
          </p:cNvPr>
          <p:cNvSpPr>
            <a:spLocks noGrp="1"/>
          </p:cNvSpPr>
          <p:nvPr>
            <p:ph idx="1"/>
          </p:nvPr>
        </p:nvSpPr>
        <p:spPr>
          <a:xfrm>
            <a:off x="9913994" y="1869646"/>
            <a:ext cx="2103327" cy="4236876"/>
          </a:xfrm>
        </p:spPr>
        <p:txBody>
          <a:bodyPr/>
          <a:lstStyle/>
          <a:p>
            <a:r>
              <a:rPr lang="sv-SE" sz="1600" dirty="0">
                <a:solidFill>
                  <a:schemeClr val="bg1"/>
                </a:solidFill>
              </a:rPr>
              <a:t>Ingen nämnvärd strukturförändring inom Uppsalas näringsliv det senaste decenniet. </a:t>
            </a:r>
          </a:p>
          <a:p>
            <a:r>
              <a:rPr lang="sv-SE" sz="1600" dirty="0">
                <a:solidFill>
                  <a:schemeClr val="bg1"/>
                </a:solidFill>
              </a:rPr>
              <a:t>Den lokala marknaden (befolkningstillväxten)  och exportindustrin (Life Science) är fortsatt de främsta drivkrafterna.</a:t>
            </a:r>
          </a:p>
          <a:p>
            <a:r>
              <a:rPr lang="sv-SE" sz="1600" dirty="0">
                <a:solidFill>
                  <a:schemeClr val="bg1"/>
                </a:solidFill>
              </a:rPr>
              <a:t>Andelen offentligt sysselsatta är fortsatt hög. Många statliga jobb i kommunen (universitet och myndigheter)</a:t>
            </a:r>
          </a:p>
        </p:txBody>
      </p:sp>
      <p:cxnSp>
        <p:nvCxnSpPr>
          <p:cNvPr id="8" name="Rak koppling 7">
            <a:extLst>
              <a:ext uri="{FF2B5EF4-FFF2-40B4-BE49-F238E27FC236}">
                <a16:creationId xmlns:a16="http://schemas.microsoft.com/office/drawing/2014/main" id="{47FEEF1C-E32C-85EB-E053-373B85F2A85F}"/>
              </a:ext>
            </a:extLst>
          </p:cNvPr>
          <p:cNvCxnSpPr>
            <a:cxnSpLocks/>
            <a:stCxn id="28" idx="2"/>
          </p:cNvCxnSpPr>
          <p:nvPr/>
        </p:nvCxnSpPr>
        <p:spPr>
          <a:xfrm>
            <a:off x="5547457" y="2308005"/>
            <a:ext cx="0" cy="21724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54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Platshållare för innehåll 2">
            <a:extLst>
              <a:ext uri="{FF2B5EF4-FFF2-40B4-BE49-F238E27FC236}">
                <a16:creationId xmlns:a16="http://schemas.microsoft.com/office/drawing/2014/main" id="{0A2460BD-A228-44A3-B424-2EEB4FDBF457}"/>
              </a:ext>
            </a:extLst>
          </p:cNvPr>
          <p:cNvSpPr txBox="1">
            <a:spLocks/>
          </p:cNvSpPr>
          <p:nvPr/>
        </p:nvSpPr>
        <p:spPr>
          <a:xfrm>
            <a:off x="555172" y="1405232"/>
            <a:ext cx="10874828" cy="5452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None/>
            </a:pPr>
            <a:r>
              <a:rPr lang="sv-SE" sz="1600" dirty="0">
                <a:solidFill>
                  <a:schemeClr val="bg1"/>
                </a:solidFill>
              </a:rPr>
              <a:t>Preliminärt 1 348 nya jobb år 2023 innebär en avmattad tillväxt jämfört den starka återhämtningen efter pandemin. I snitt har det skapats 2 013  nya jobb per år 2010-2023, vilket är i nivå med det långsiktiga målet om 2000 nya jobb per år. Av de nya jobben har 65% tillkommit i privat sektor.</a:t>
            </a:r>
          </a:p>
          <a:p>
            <a:pPr marL="0" indent="0">
              <a:spcBef>
                <a:spcPts val="600"/>
              </a:spcBef>
              <a:spcAft>
                <a:spcPts val="1800"/>
              </a:spcAft>
              <a:buNone/>
            </a:pPr>
            <a:r>
              <a:rPr lang="sv-SE" sz="1600" dirty="0">
                <a:solidFill>
                  <a:schemeClr val="bg1"/>
                </a:solidFill>
              </a:rPr>
              <a:t>Den månadsvisa trenden har varit nedåtgående sedan sommaren 2022 och ligger nu klart under målet. Inledningen av 2024 blir fortsatt utmanande, då ekonomin befinner sig i lågkonjunktur. I slutet av 2023 berördes fler anställda av konkurser än under pandemin.</a:t>
            </a:r>
          </a:p>
          <a:p>
            <a:pPr marL="0" indent="0">
              <a:spcBef>
                <a:spcPts val="600"/>
              </a:spcBef>
              <a:spcAft>
                <a:spcPts val="1800"/>
              </a:spcAft>
              <a:buNone/>
            </a:pPr>
            <a:r>
              <a:rPr lang="sv-SE" sz="1600" dirty="0">
                <a:solidFill>
                  <a:schemeClr val="bg1"/>
                </a:solidFill>
              </a:rPr>
              <a:t>Antalet förvärvsarbetande (</a:t>
            </a:r>
            <a:r>
              <a:rPr lang="sv-SE" sz="1600" dirty="0" err="1">
                <a:solidFill>
                  <a:schemeClr val="bg1"/>
                </a:solidFill>
              </a:rPr>
              <a:t>nattbef</a:t>
            </a:r>
            <a:r>
              <a:rPr lang="sv-SE" sz="1600" dirty="0">
                <a:solidFill>
                  <a:schemeClr val="bg1"/>
                </a:solidFill>
              </a:rPr>
              <a:t> 15-74 år) har ökat snabbare än antalet arbetstillfällen (</a:t>
            </a:r>
            <a:r>
              <a:rPr lang="sv-SE" sz="1600" dirty="0" err="1">
                <a:solidFill>
                  <a:schemeClr val="bg1"/>
                </a:solidFill>
              </a:rPr>
              <a:t>dagbef</a:t>
            </a:r>
            <a:r>
              <a:rPr lang="sv-SE" sz="1600" dirty="0">
                <a:solidFill>
                  <a:schemeClr val="bg1"/>
                </a:solidFill>
              </a:rPr>
              <a:t>), vilket medfört att nettoutpendlingen från kommunen överstiger 5 000 individer. Ett ökat distansarbete är sannolikt en bidragande orsak.</a:t>
            </a:r>
          </a:p>
          <a:p>
            <a:pPr marL="0" indent="0">
              <a:spcBef>
                <a:spcPts val="600"/>
              </a:spcBef>
              <a:spcAft>
                <a:spcPts val="1800"/>
              </a:spcAft>
              <a:buNone/>
            </a:pPr>
            <a:r>
              <a:rPr lang="sv-SE" sz="1600" dirty="0">
                <a:solidFill>
                  <a:schemeClr val="bg1"/>
                </a:solidFill>
              </a:rPr>
              <a:t>54 558 anställda i 13 379 aktiebolag verksamma i Uppsala år 2022. Ökat med 16 412 anställda 2010-2022 (+2,8% per år) och 2 410 år 2022 (4,6%). Omsättningstillväxt +6,8%/år 2010-2022 och 12,6% år 2022.</a:t>
            </a:r>
          </a:p>
          <a:p>
            <a:pPr lvl="1">
              <a:spcBef>
                <a:spcPts val="600"/>
              </a:spcBef>
              <a:spcAft>
                <a:spcPts val="1800"/>
              </a:spcAft>
              <a:buFont typeface="Wingdings" panose="05000000000000000000" pitchFamily="2" charset="2"/>
              <a:buChar char="Ø"/>
            </a:pPr>
            <a:r>
              <a:rPr lang="sv-SE" sz="1400" dirty="0">
                <a:solidFill>
                  <a:schemeClr val="bg1"/>
                </a:solidFill>
              </a:rPr>
              <a:t>62% av de nya jobben i näringslivet 2020-2022  kan relateras till exportindustri och affärstjänster, jämfört 32% 2010-2019.. Exportindikatorn för de 10 största Life Science bolagen visar dock en relativt kraftig minskning under 2023.</a:t>
            </a:r>
          </a:p>
          <a:p>
            <a:pPr lvl="1">
              <a:spcBef>
                <a:spcPts val="600"/>
              </a:spcBef>
              <a:spcAft>
                <a:spcPts val="1800"/>
              </a:spcAft>
              <a:buFont typeface="Wingdings" panose="05000000000000000000" pitchFamily="2" charset="2"/>
              <a:buChar char="Ø"/>
            </a:pPr>
            <a:r>
              <a:rPr lang="sv-SE" sz="1400" dirty="0">
                <a:solidFill>
                  <a:schemeClr val="bg1"/>
                </a:solidFill>
              </a:rPr>
              <a:t>Besöksnäringen har till fullo återhämtat sig efter den kraftiga nedgången under pandemin och omsättningen låg på all-time-high 2022</a:t>
            </a:r>
          </a:p>
          <a:p>
            <a:pPr lvl="1">
              <a:spcBef>
                <a:spcPts val="600"/>
              </a:spcBef>
              <a:spcAft>
                <a:spcPts val="1800"/>
              </a:spcAft>
              <a:buFont typeface="Wingdings" panose="05000000000000000000" pitchFamily="2" charset="2"/>
              <a:buChar char="Ø"/>
            </a:pPr>
            <a:r>
              <a:rPr lang="sv-SE" sz="1400" dirty="0">
                <a:solidFill>
                  <a:schemeClr val="bg1"/>
                </a:solidFill>
              </a:rPr>
              <a:t>Vardagliga verksamheter fortsätter växa till följd av en fortsatt hög befolkningstillväxt, samtidig som inflation och stigande ränta slagit hårt mot hushållen och byggsektorn.</a:t>
            </a: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endParaRPr lang="sv-SE" sz="1600" dirty="0">
              <a:solidFill>
                <a:schemeClr val="bg1"/>
              </a:solidFill>
            </a:endParaRPr>
          </a:p>
        </p:txBody>
      </p:sp>
      <p:sp>
        <p:nvSpPr>
          <p:cNvPr id="11" name="Rubrik 1">
            <a:extLst>
              <a:ext uri="{FF2B5EF4-FFF2-40B4-BE49-F238E27FC236}">
                <a16:creationId xmlns:a16="http://schemas.microsoft.com/office/drawing/2014/main" id="{1E20D106-1229-4A10-82F8-7A797CBA0E24}"/>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I </a:t>
            </a:r>
            <a:r>
              <a:rPr lang="sv-SE" sz="5400" dirty="0">
                <a:solidFill>
                  <a:schemeClr val="accent2"/>
                </a:solidFill>
              </a:rPr>
              <a:t>korthet</a:t>
            </a:r>
          </a:p>
        </p:txBody>
      </p:sp>
    </p:spTree>
    <p:extLst>
      <p:ext uri="{BB962C8B-B14F-4D97-AF65-F5344CB8AC3E}">
        <p14:creationId xmlns:p14="http://schemas.microsoft.com/office/powerpoint/2010/main" val="404372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20</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30" name="textruta 29">
            <a:extLst>
              <a:ext uri="{FF2B5EF4-FFF2-40B4-BE49-F238E27FC236}">
                <a16:creationId xmlns:a16="http://schemas.microsoft.com/office/drawing/2014/main" id="{62532540-5B14-49F4-8095-B1668C4DBB5D}"/>
              </a:ext>
            </a:extLst>
          </p:cNvPr>
          <p:cNvSpPr txBox="1"/>
          <p:nvPr/>
        </p:nvSpPr>
        <p:spPr>
          <a:xfrm>
            <a:off x="4618284" y="1436189"/>
            <a:ext cx="1912704" cy="1015663"/>
          </a:xfrm>
          <a:prstGeom prst="rect">
            <a:avLst/>
          </a:prstGeom>
          <a:noFill/>
        </p:spPr>
        <p:txBody>
          <a:bodyPr wrap="none" rtlCol="0">
            <a:spAutoFit/>
          </a:bodyPr>
          <a:lstStyle/>
          <a:p>
            <a:pPr algn="ctr"/>
            <a:r>
              <a:rPr lang="sv-FI" sz="4000" b="1" dirty="0">
                <a:solidFill>
                  <a:schemeClr val="bg1"/>
                </a:solidFill>
              </a:rPr>
              <a:t>245 329</a:t>
            </a:r>
          </a:p>
          <a:p>
            <a:pPr algn="ctr"/>
            <a:r>
              <a:rPr lang="sv-FI" sz="2000" b="1" dirty="0">
                <a:solidFill>
                  <a:schemeClr val="bg1"/>
                </a:solidFill>
              </a:rPr>
              <a:t>Invånare</a:t>
            </a:r>
          </a:p>
        </p:txBody>
      </p:sp>
      <p:sp>
        <p:nvSpPr>
          <p:cNvPr id="31" name="textruta 30">
            <a:extLst>
              <a:ext uri="{FF2B5EF4-FFF2-40B4-BE49-F238E27FC236}">
                <a16:creationId xmlns:a16="http://schemas.microsoft.com/office/drawing/2014/main" id="{462BF078-8A47-4357-AB71-FEA4C0ABDEB7}"/>
              </a:ext>
            </a:extLst>
          </p:cNvPr>
          <p:cNvSpPr txBox="1"/>
          <p:nvPr/>
        </p:nvSpPr>
        <p:spPr>
          <a:xfrm>
            <a:off x="3384530" y="2526508"/>
            <a:ext cx="1609736" cy="646331"/>
          </a:xfrm>
          <a:prstGeom prst="rect">
            <a:avLst/>
          </a:prstGeom>
          <a:noFill/>
        </p:spPr>
        <p:txBody>
          <a:bodyPr wrap="none" rtlCol="0">
            <a:spAutoFit/>
          </a:bodyPr>
          <a:lstStyle/>
          <a:p>
            <a:pPr algn="ctr"/>
            <a:r>
              <a:rPr lang="sv-FI" b="1" dirty="0">
                <a:solidFill>
                  <a:schemeClr val="bg1"/>
                </a:solidFill>
              </a:rPr>
              <a:t>183 922 (75%)</a:t>
            </a:r>
          </a:p>
          <a:p>
            <a:pPr algn="ctr"/>
            <a:r>
              <a:rPr lang="sv-FI" b="1" dirty="0">
                <a:solidFill>
                  <a:schemeClr val="bg1"/>
                </a:solidFill>
              </a:rPr>
              <a:t>15-74 år</a:t>
            </a:r>
          </a:p>
        </p:txBody>
      </p:sp>
      <p:sp>
        <p:nvSpPr>
          <p:cNvPr id="32" name="textruta 31">
            <a:extLst>
              <a:ext uri="{FF2B5EF4-FFF2-40B4-BE49-F238E27FC236}">
                <a16:creationId xmlns:a16="http://schemas.microsoft.com/office/drawing/2014/main" id="{1A293450-5F23-46E4-B3BC-FC255CB994A0}"/>
              </a:ext>
            </a:extLst>
          </p:cNvPr>
          <p:cNvSpPr txBox="1"/>
          <p:nvPr/>
        </p:nvSpPr>
        <p:spPr>
          <a:xfrm>
            <a:off x="6084472" y="2522109"/>
            <a:ext cx="1540806" cy="646331"/>
          </a:xfrm>
          <a:prstGeom prst="rect">
            <a:avLst/>
          </a:prstGeom>
          <a:noFill/>
        </p:spPr>
        <p:txBody>
          <a:bodyPr wrap="none" rtlCol="0">
            <a:spAutoFit/>
          </a:bodyPr>
          <a:lstStyle/>
          <a:p>
            <a:pPr algn="ctr"/>
            <a:r>
              <a:rPr lang="sv-FI" dirty="0">
                <a:solidFill>
                  <a:schemeClr val="bg1"/>
                </a:solidFill>
              </a:rPr>
              <a:t>61 407 (25%)</a:t>
            </a:r>
          </a:p>
          <a:p>
            <a:pPr algn="ctr"/>
            <a:r>
              <a:rPr lang="sv-FI" dirty="0">
                <a:solidFill>
                  <a:schemeClr val="bg1"/>
                </a:solidFill>
              </a:rPr>
              <a:t>0-14 år, 75+ år</a:t>
            </a:r>
          </a:p>
        </p:txBody>
      </p:sp>
      <p:sp>
        <p:nvSpPr>
          <p:cNvPr id="34" name="textruta 33">
            <a:extLst>
              <a:ext uri="{FF2B5EF4-FFF2-40B4-BE49-F238E27FC236}">
                <a16:creationId xmlns:a16="http://schemas.microsoft.com/office/drawing/2014/main" id="{C994E43C-F595-4CCA-B1A0-678D4AEA6903}"/>
              </a:ext>
            </a:extLst>
          </p:cNvPr>
          <p:cNvSpPr txBox="1"/>
          <p:nvPr/>
        </p:nvSpPr>
        <p:spPr>
          <a:xfrm>
            <a:off x="1702254" y="5418595"/>
            <a:ext cx="1858202" cy="646331"/>
          </a:xfrm>
          <a:prstGeom prst="rect">
            <a:avLst/>
          </a:prstGeom>
          <a:noFill/>
        </p:spPr>
        <p:txBody>
          <a:bodyPr wrap="none" rtlCol="0">
            <a:spAutoFit/>
          </a:bodyPr>
          <a:lstStyle/>
          <a:p>
            <a:pPr algn="r"/>
            <a:r>
              <a:rPr lang="sv-FI" dirty="0">
                <a:solidFill>
                  <a:schemeClr val="bg1"/>
                </a:solidFill>
              </a:rPr>
              <a:t>6 580</a:t>
            </a:r>
          </a:p>
          <a:p>
            <a:pPr algn="r"/>
            <a:r>
              <a:rPr lang="sv-FI" dirty="0" err="1">
                <a:solidFill>
                  <a:schemeClr val="bg1"/>
                </a:solidFill>
              </a:rPr>
              <a:t>NettoUTpendling</a:t>
            </a:r>
            <a:endParaRPr lang="sv-FI" dirty="0">
              <a:solidFill>
                <a:schemeClr val="bg1"/>
              </a:solidFill>
            </a:endParaRPr>
          </a:p>
        </p:txBody>
      </p:sp>
      <p:sp>
        <p:nvSpPr>
          <p:cNvPr id="35" name="textruta 34">
            <a:extLst>
              <a:ext uri="{FF2B5EF4-FFF2-40B4-BE49-F238E27FC236}">
                <a16:creationId xmlns:a16="http://schemas.microsoft.com/office/drawing/2014/main" id="{A4F2BF86-A64F-43C8-A8D5-E0755F4411C4}"/>
              </a:ext>
            </a:extLst>
          </p:cNvPr>
          <p:cNvSpPr txBox="1"/>
          <p:nvPr/>
        </p:nvSpPr>
        <p:spPr>
          <a:xfrm>
            <a:off x="5793291" y="4396080"/>
            <a:ext cx="1204176" cy="646331"/>
          </a:xfrm>
          <a:prstGeom prst="rect">
            <a:avLst/>
          </a:prstGeom>
          <a:noFill/>
        </p:spPr>
        <p:txBody>
          <a:bodyPr wrap="none" rtlCol="0">
            <a:spAutoFit/>
          </a:bodyPr>
          <a:lstStyle/>
          <a:p>
            <a:r>
              <a:rPr lang="sv-FI" dirty="0">
                <a:solidFill>
                  <a:schemeClr val="bg1"/>
                </a:solidFill>
              </a:rPr>
              <a:t>7 482(6%)</a:t>
            </a:r>
          </a:p>
          <a:p>
            <a:r>
              <a:rPr lang="sv-FI" dirty="0">
                <a:solidFill>
                  <a:schemeClr val="bg1"/>
                </a:solidFill>
              </a:rPr>
              <a:t>Arbetslösa</a:t>
            </a:r>
          </a:p>
        </p:txBody>
      </p:sp>
      <p:cxnSp>
        <p:nvCxnSpPr>
          <p:cNvPr id="36" name="Rak koppling 35">
            <a:extLst>
              <a:ext uri="{FF2B5EF4-FFF2-40B4-BE49-F238E27FC236}">
                <a16:creationId xmlns:a16="http://schemas.microsoft.com/office/drawing/2014/main" id="{0C656759-FFC3-47F8-A521-8E82E30C3320}"/>
              </a:ext>
            </a:extLst>
          </p:cNvPr>
          <p:cNvCxnSpPr>
            <a:cxnSpLocks/>
            <a:stCxn id="30" idx="2"/>
            <a:endCxn id="31" idx="3"/>
          </p:cNvCxnSpPr>
          <p:nvPr/>
        </p:nvCxnSpPr>
        <p:spPr>
          <a:xfrm flipH="1">
            <a:off x="4994266" y="2451852"/>
            <a:ext cx="580370" cy="3978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D8B1ED44-6E7F-4426-B0EC-336995A605C0}"/>
              </a:ext>
            </a:extLst>
          </p:cNvPr>
          <p:cNvCxnSpPr>
            <a:stCxn id="30" idx="2"/>
            <a:endCxn id="32" idx="1"/>
          </p:cNvCxnSpPr>
          <p:nvPr/>
        </p:nvCxnSpPr>
        <p:spPr>
          <a:xfrm>
            <a:off x="5574636" y="2451852"/>
            <a:ext cx="509836" cy="3934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ruta 40">
            <a:extLst>
              <a:ext uri="{FF2B5EF4-FFF2-40B4-BE49-F238E27FC236}">
                <a16:creationId xmlns:a16="http://schemas.microsoft.com/office/drawing/2014/main" id="{857751D7-5787-46F1-BAB8-9156A64771E0}"/>
              </a:ext>
            </a:extLst>
          </p:cNvPr>
          <p:cNvSpPr txBox="1"/>
          <p:nvPr/>
        </p:nvSpPr>
        <p:spPr>
          <a:xfrm>
            <a:off x="4444272" y="5458440"/>
            <a:ext cx="3041218" cy="646331"/>
          </a:xfrm>
          <a:prstGeom prst="rect">
            <a:avLst/>
          </a:prstGeom>
          <a:noFill/>
        </p:spPr>
        <p:txBody>
          <a:bodyPr wrap="none" rtlCol="0">
            <a:spAutoFit/>
          </a:bodyPr>
          <a:lstStyle/>
          <a:p>
            <a:r>
              <a:rPr lang="sv-FI" b="1" dirty="0">
                <a:solidFill>
                  <a:schemeClr val="bg1"/>
                </a:solidFill>
              </a:rPr>
              <a:t>118 895</a:t>
            </a:r>
          </a:p>
          <a:p>
            <a:pPr algn="ctr"/>
            <a:r>
              <a:rPr lang="sv-FI" b="1" dirty="0">
                <a:solidFill>
                  <a:schemeClr val="bg1"/>
                </a:solidFill>
              </a:rPr>
              <a:t>Arbetstillfällen i kommunen</a:t>
            </a:r>
          </a:p>
        </p:txBody>
      </p:sp>
      <p:sp>
        <p:nvSpPr>
          <p:cNvPr id="44" name="textruta 43">
            <a:extLst>
              <a:ext uri="{FF2B5EF4-FFF2-40B4-BE49-F238E27FC236}">
                <a16:creationId xmlns:a16="http://schemas.microsoft.com/office/drawing/2014/main" id="{9D8577F4-7BE8-416F-B127-CAE538769D2C}"/>
              </a:ext>
            </a:extLst>
          </p:cNvPr>
          <p:cNvSpPr txBox="1"/>
          <p:nvPr/>
        </p:nvSpPr>
        <p:spPr>
          <a:xfrm>
            <a:off x="1837715" y="3411616"/>
            <a:ext cx="1824538" cy="646331"/>
          </a:xfrm>
          <a:prstGeom prst="rect">
            <a:avLst/>
          </a:prstGeom>
          <a:noFill/>
        </p:spPr>
        <p:txBody>
          <a:bodyPr wrap="none" rtlCol="0">
            <a:spAutoFit/>
          </a:bodyPr>
          <a:lstStyle/>
          <a:p>
            <a:pPr algn="r"/>
            <a:r>
              <a:rPr lang="sv-FI" dirty="0">
                <a:solidFill>
                  <a:schemeClr val="bg1"/>
                </a:solidFill>
              </a:rPr>
              <a:t>50 965 (28%)</a:t>
            </a:r>
          </a:p>
          <a:p>
            <a:pPr algn="r"/>
            <a:r>
              <a:rPr lang="sv-FI" dirty="0">
                <a:solidFill>
                  <a:schemeClr val="bg1"/>
                </a:solidFill>
              </a:rPr>
              <a:t>Ej i arbetskraften</a:t>
            </a:r>
          </a:p>
        </p:txBody>
      </p:sp>
      <p:sp>
        <p:nvSpPr>
          <p:cNvPr id="47" name="textruta 46">
            <a:extLst>
              <a:ext uri="{FF2B5EF4-FFF2-40B4-BE49-F238E27FC236}">
                <a16:creationId xmlns:a16="http://schemas.microsoft.com/office/drawing/2014/main" id="{2FCA635F-846F-4796-99D0-922AE2984285}"/>
              </a:ext>
            </a:extLst>
          </p:cNvPr>
          <p:cNvSpPr txBox="1"/>
          <p:nvPr/>
        </p:nvSpPr>
        <p:spPr>
          <a:xfrm>
            <a:off x="4579488" y="3411616"/>
            <a:ext cx="1715534" cy="646331"/>
          </a:xfrm>
          <a:prstGeom prst="rect">
            <a:avLst/>
          </a:prstGeom>
          <a:noFill/>
        </p:spPr>
        <p:txBody>
          <a:bodyPr wrap="none" rtlCol="0">
            <a:spAutoFit/>
          </a:bodyPr>
          <a:lstStyle/>
          <a:p>
            <a:r>
              <a:rPr lang="sv-FI" b="1" dirty="0">
                <a:solidFill>
                  <a:schemeClr val="bg1"/>
                </a:solidFill>
              </a:rPr>
              <a:t>132 957 (72%)</a:t>
            </a:r>
          </a:p>
          <a:p>
            <a:r>
              <a:rPr lang="sv-FI" b="1" dirty="0">
                <a:solidFill>
                  <a:schemeClr val="bg1"/>
                </a:solidFill>
              </a:rPr>
              <a:t>I arbetskraften</a:t>
            </a:r>
          </a:p>
        </p:txBody>
      </p:sp>
      <p:sp>
        <p:nvSpPr>
          <p:cNvPr id="54" name="textruta 53">
            <a:extLst>
              <a:ext uri="{FF2B5EF4-FFF2-40B4-BE49-F238E27FC236}">
                <a16:creationId xmlns:a16="http://schemas.microsoft.com/office/drawing/2014/main" id="{43BDE5FC-EB16-401F-B449-5F51D07AE359}"/>
              </a:ext>
            </a:extLst>
          </p:cNvPr>
          <p:cNvSpPr txBox="1"/>
          <p:nvPr/>
        </p:nvSpPr>
        <p:spPr>
          <a:xfrm>
            <a:off x="2794060" y="4386032"/>
            <a:ext cx="2141933" cy="646331"/>
          </a:xfrm>
          <a:prstGeom prst="rect">
            <a:avLst/>
          </a:prstGeom>
          <a:noFill/>
        </p:spPr>
        <p:txBody>
          <a:bodyPr wrap="none" rtlCol="0">
            <a:spAutoFit/>
          </a:bodyPr>
          <a:lstStyle/>
          <a:p>
            <a:pPr algn="r"/>
            <a:r>
              <a:rPr lang="sv-FI" b="1" dirty="0">
                <a:solidFill>
                  <a:schemeClr val="bg1"/>
                </a:solidFill>
              </a:rPr>
              <a:t>125 475 (94%)</a:t>
            </a:r>
          </a:p>
          <a:p>
            <a:pPr algn="r"/>
            <a:r>
              <a:rPr lang="sv-FI" b="1" dirty="0">
                <a:solidFill>
                  <a:schemeClr val="bg1"/>
                </a:solidFill>
              </a:rPr>
              <a:t>Förvärvsarbetande</a:t>
            </a:r>
          </a:p>
        </p:txBody>
      </p:sp>
      <p:cxnSp>
        <p:nvCxnSpPr>
          <p:cNvPr id="64" name="Rak koppling 63">
            <a:extLst>
              <a:ext uri="{FF2B5EF4-FFF2-40B4-BE49-F238E27FC236}">
                <a16:creationId xmlns:a16="http://schemas.microsoft.com/office/drawing/2014/main" id="{E6BD5E78-902F-4BD0-BD99-946C9D6D4852}"/>
              </a:ext>
            </a:extLst>
          </p:cNvPr>
          <p:cNvCxnSpPr>
            <a:cxnSpLocks/>
          </p:cNvCxnSpPr>
          <p:nvPr/>
        </p:nvCxnSpPr>
        <p:spPr>
          <a:xfrm flipH="1">
            <a:off x="3599578" y="3168440"/>
            <a:ext cx="484989" cy="3978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Rak koppling 64">
            <a:extLst>
              <a:ext uri="{FF2B5EF4-FFF2-40B4-BE49-F238E27FC236}">
                <a16:creationId xmlns:a16="http://schemas.microsoft.com/office/drawing/2014/main" id="{550FA3C6-060E-4D63-B6E9-BD904D8877C2}"/>
              </a:ext>
            </a:extLst>
          </p:cNvPr>
          <p:cNvCxnSpPr/>
          <p:nvPr/>
        </p:nvCxnSpPr>
        <p:spPr>
          <a:xfrm>
            <a:off x="4084567" y="3168440"/>
            <a:ext cx="484989" cy="3934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Rak koppling 65">
            <a:extLst>
              <a:ext uri="{FF2B5EF4-FFF2-40B4-BE49-F238E27FC236}">
                <a16:creationId xmlns:a16="http://schemas.microsoft.com/office/drawing/2014/main" id="{A937D47C-6D40-4164-846F-65F8A95C3CE8}"/>
              </a:ext>
            </a:extLst>
          </p:cNvPr>
          <p:cNvCxnSpPr>
            <a:cxnSpLocks/>
          </p:cNvCxnSpPr>
          <p:nvPr/>
        </p:nvCxnSpPr>
        <p:spPr>
          <a:xfrm flipH="1">
            <a:off x="4847152" y="4003634"/>
            <a:ext cx="484989" cy="3978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Rak koppling 66">
            <a:extLst>
              <a:ext uri="{FF2B5EF4-FFF2-40B4-BE49-F238E27FC236}">
                <a16:creationId xmlns:a16="http://schemas.microsoft.com/office/drawing/2014/main" id="{CD0381C9-F47D-4CDD-86D8-A959AF3CE655}"/>
              </a:ext>
            </a:extLst>
          </p:cNvPr>
          <p:cNvCxnSpPr/>
          <p:nvPr/>
        </p:nvCxnSpPr>
        <p:spPr>
          <a:xfrm>
            <a:off x="5332141" y="4003634"/>
            <a:ext cx="484989" cy="3934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Rak koppling 67">
            <a:extLst>
              <a:ext uri="{FF2B5EF4-FFF2-40B4-BE49-F238E27FC236}">
                <a16:creationId xmlns:a16="http://schemas.microsoft.com/office/drawing/2014/main" id="{FA736C40-7007-48DC-84EB-FD3F4F6C2867}"/>
              </a:ext>
            </a:extLst>
          </p:cNvPr>
          <p:cNvCxnSpPr>
            <a:cxnSpLocks/>
          </p:cNvCxnSpPr>
          <p:nvPr/>
        </p:nvCxnSpPr>
        <p:spPr>
          <a:xfrm flipH="1">
            <a:off x="3474294" y="5057142"/>
            <a:ext cx="484989" cy="3978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Rak koppling 68">
            <a:extLst>
              <a:ext uri="{FF2B5EF4-FFF2-40B4-BE49-F238E27FC236}">
                <a16:creationId xmlns:a16="http://schemas.microsoft.com/office/drawing/2014/main" id="{B10532B8-E61B-43EF-B907-A067FDB441A1}"/>
              </a:ext>
            </a:extLst>
          </p:cNvPr>
          <p:cNvCxnSpPr/>
          <p:nvPr/>
        </p:nvCxnSpPr>
        <p:spPr>
          <a:xfrm>
            <a:off x="3959283" y="5057142"/>
            <a:ext cx="484989" cy="3934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Platshållare för innehåll 2">
            <a:extLst>
              <a:ext uri="{FF2B5EF4-FFF2-40B4-BE49-F238E27FC236}">
                <a16:creationId xmlns:a16="http://schemas.microsoft.com/office/drawing/2014/main" id="{4A963ED7-D9F0-4408-BC9D-2C36A493C729}"/>
              </a:ext>
            </a:extLst>
          </p:cNvPr>
          <p:cNvSpPr>
            <a:spLocks noGrp="1"/>
          </p:cNvSpPr>
          <p:nvPr>
            <p:ph idx="1"/>
          </p:nvPr>
        </p:nvSpPr>
        <p:spPr>
          <a:xfrm>
            <a:off x="8402725" y="2212361"/>
            <a:ext cx="3194019" cy="4645640"/>
          </a:xfrm>
        </p:spPr>
        <p:txBody>
          <a:bodyPr/>
          <a:lstStyle/>
          <a:p>
            <a:r>
              <a:rPr lang="sv-SE" sz="1600" dirty="0">
                <a:solidFill>
                  <a:schemeClr val="bg1"/>
                </a:solidFill>
              </a:rPr>
              <a:t>Uppsala har en jämförelsevis ung och växande befolkning som, tillsammans med en ökad sysselsättningsgrad bland äldre, skapat utrymme för jobbtillväxt.</a:t>
            </a:r>
          </a:p>
          <a:p>
            <a:r>
              <a:rPr lang="sv-SE" sz="1600" dirty="0">
                <a:solidFill>
                  <a:schemeClr val="bg1"/>
                </a:solidFill>
              </a:rPr>
              <a:t>Nettoutpendlingen till andra kommuner har ökat kraftigt sedan pandemin och hänger troligtvis samman med att fler arbetar på distans, vilket även den starka befolkningsutvecklingen relativt Stockholm tyder på. </a:t>
            </a:r>
          </a:p>
          <a:p>
            <a:endParaRPr lang="sv-SE" sz="1600" dirty="0">
              <a:solidFill>
                <a:schemeClr val="bg1"/>
              </a:solidFill>
            </a:endParaRPr>
          </a:p>
          <a:p>
            <a:endParaRPr lang="sv-SE" sz="1600" dirty="0">
              <a:solidFill>
                <a:schemeClr val="bg1"/>
              </a:solidFill>
            </a:endParaRPr>
          </a:p>
        </p:txBody>
      </p:sp>
      <p:sp>
        <p:nvSpPr>
          <p:cNvPr id="38" name="Rubrik 1">
            <a:extLst>
              <a:ext uri="{FF2B5EF4-FFF2-40B4-BE49-F238E27FC236}">
                <a16:creationId xmlns:a16="http://schemas.microsoft.com/office/drawing/2014/main" id="{7EA8BE65-F9DD-4797-B781-8F87F6BC49C7}"/>
              </a:ext>
            </a:extLst>
          </p:cNvPr>
          <p:cNvSpPr txBox="1">
            <a:spLocks/>
          </p:cNvSpPr>
          <p:nvPr/>
        </p:nvSpPr>
        <p:spPr>
          <a:xfrm>
            <a:off x="467809" y="152651"/>
            <a:ext cx="9314144"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Kompetens</a:t>
            </a:r>
            <a:r>
              <a:rPr lang="sv-SE" sz="5400" dirty="0">
                <a:solidFill>
                  <a:schemeClr val="accent2"/>
                </a:solidFill>
              </a:rPr>
              <a:t> försörjning 2023</a:t>
            </a:r>
          </a:p>
        </p:txBody>
      </p:sp>
    </p:spTree>
    <p:extLst>
      <p:ext uri="{BB962C8B-B14F-4D97-AF65-F5344CB8AC3E}">
        <p14:creationId xmlns:p14="http://schemas.microsoft.com/office/powerpoint/2010/main" val="334848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9" name="Rubrik 1">
            <a:extLst>
              <a:ext uri="{FF2B5EF4-FFF2-40B4-BE49-F238E27FC236}">
                <a16:creationId xmlns:a16="http://schemas.microsoft.com/office/drawing/2014/main" id="{095AE946-A722-492E-A16A-797E47D54183}"/>
              </a:ext>
            </a:extLst>
          </p:cNvPr>
          <p:cNvSpPr txBox="1">
            <a:spLocks/>
          </p:cNvSpPr>
          <p:nvPr/>
        </p:nvSpPr>
        <p:spPr>
          <a:xfrm>
            <a:off x="467809" y="152651"/>
            <a:ext cx="9314144" cy="798819"/>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Företagande </a:t>
            </a:r>
            <a:r>
              <a:rPr lang="sv-SE" sz="5400" dirty="0">
                <a:solidFill>
                  <a:srgbClr val="199CD9"/>
                </a:solidFill>
              </a:rPr>
              <a:t>efter</a:t>
            </a:r>
            <a:r>
              <a:rPr lang="sv-SE" sz="5400" dirty="0">
                <a:solidFill>
                  <a:schemeClr val="bg2"/>
                </a:solidFill>
              </a:rPr>
              <a:t> </a:t>
            </a:r>
            <a:r>
              <a:rPr lang="sv-SE" sz="5400" dirty="0">
                <a:solidFill>
                  <a:schemeClr val="accent2"/>
                </a:solidFill>
              </a:rPr>
              <a:t>kön</a:t>
            </a:r>
          </a:p>
        </p:txBody>
      </p:sp>
      <p:sp>
        <p:nvSpPr>
          <p:cNvPr id="22" name="Platshållare för innehåll 2">
            <a:extLst>
              <a:ext uri="{FF2B5EF4-FFF2-40B4-BE49-F238E27FC236}">
                <a16:creationId xmlns:a16="http://schemas.microsoft.com/office/drawing/2014/main" id="{4C3E32FA-BB68-4B07-9A81-1E904357A5C2}"/>
              </a:ext>
            </a:extLst>
          </p:cNvPr>
          <p:cNvSpPr>
            <a:spLocks noGrp="1"/>
          </p:cNvSpPr>
          <p:nvPr>
            <p:ph idx="1"/>
          </p:nvPr>
        </p:nvSpPr>
        <p:spPr>
          <a:xfrm>
            <a:off x="8868862" y="1917358"/>
            <a:ext cx="2865938" cy="4158342"/>
          </a:xfrm>
        </p:spPr>
        <p:txBody>
          <a:bodyPr/>
          <a:lstStyle/>
          <a:p>
            <a:r>
              <a:rPr lang="sv-SE" sz="1600" dirty="0">
                <a:solidFill>
                  <a:schemeClr val="bg1"/>
                </a:solidFill>
              </a:rPr>
              <a:t>Andelen företagare av den sysselsatta nattbefolkningen 15-74 år ligger på 8,2 procent, jämfört 10,3 procent i riket (2022).</a:t>
            </a:r>
          </a:p>
          <a:p>
            <a:r>
              <a:rPr lang="sv-SE" sz="1600" dirty="0">
                <a:solidFill>
                  <a:schemeClr val="bg1"/>
                </a:solidFill>
              </a:rPr>
              <a:t>Mer än två tredjedelar av företagarna är män.</a:t>
            </a:r>
          </a:p>
          <a:p>
            <a:r>
              <a:rPr lang="sv-SE" sz="1600" dirty="0">
                <a:solidFill>
                  <a:schemeClr val="bg1"/>
                </a:solidFill>
              </a:rPr>
              <a:t>Både männens och kvinnornas företagande har minskat de senaste åren, sett till andel av sysselsättningen</a:t>
            </a:r>
          </a:p>
          <a:p>
            <a:r>
              <a:rPr lang="sv-SE" sz="1600" dirty="0">
                <a:solidFill>
                  <a:schemeClr val="bg1"/>
                </a:solidFill>
              </a:rPr>
              <a:t>Nyföretagandet låg år 2022 på 10,4 per 1000 </a:t>
            </a:r>
            <a:r>
              <a:rPr lang="sv-SE" sz="1600" dirty="0" err="1">
                <a:solidFill>
                  <a:schemeClr val="bg1"/>
                </a:solidFill>
              </a:rPr>
              <a:t>inv</a:t>
            </a:r>
            <a:r>
              <a:rPr lang="sv-SE" sz="1600" dirty="0">
                <a:solidFill>
                  <a:schemeClr val="bg1"/>
                </a:solidFill>
              </a:rPr>
              <a:t> 16-64 år och därmed under riksgenomsnittet (11,5).</a:t>
            </a:r>
          </a:p>
          <a:p>
            <a:endParaRPr lang="sv-SE" sz="1600" dirty="0">
              <a:solidFill>
                <a:schemeClr val="bg1"/>
              </a:solidFill>
            </a:endParaRPr>
          </a:p>
          <a:p>
            <a:endParaRPr lang="sv-SE" sz="1600" dirty="0">
              <a:solidFill>
                <a:schemeClr val="bg1"/>
              </a:solidFill>
            </a:endParaRPr>
          </a:p>
        </p:txBody>
      </p:sp>
      <p:sp>
        <p:nvSpPr>
          <p:cNvPr id="8" name="textruta 7">
            <a:extLst>
              <a:ext uri="{FF2B5EF4-FFF2-40B4-BE49-F238E27FC236}">
                <a16:creationId xmlns:a16="http://schemas.microsoft.com/office/drawing/2014/main" id="{E3C14D26-5382-4526-BC1F-636CB58B8B8F}"/>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graphicFrame>
        <p:nvGraphicFramePr>
          <p:cNvPr id="4" name="Diagram 3">
            <a:extLst>
              <a:ext uri="{FF2B5EF4-FFF2-40B4-BE49-F238E27FC236}">
                <a16:creationId xmlns:a16="http://schemas.microsoft.com/office/drawing/2014/main" id="{868C1365-D3A9-2427-84E6-10727961926C}"/>
              </a:ext>
            </a:extLst>
          </p:cNvPr>
          <p:cNvGraphicFramePr>
            <a:graphicFrameLocks/>
          </p:cNvGraphicFramePr>
          <p:nvPr/>
        </p:nvGraphicFramePr>
        <p:xfrm>
          <a:off x="568394" y="1408111"/>
          <a:ext cx="7883035" cy="51768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474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20" name="Platshållare för innehåll 2">
            <a:extLst>
              <a:ext uri="{FF2B5EF4-FFF2-40B4-BE49-F238E27FC236}">
                <a16:creationId xmlns:a16="http://schemas.microsoft.com/office/drawing/2014/main" id="{C33220DC-888A-47FE-BD9D-4221268564B6}"/>
              </a:ext>
            </a:extLst>
          </p:cNvPr>
          <p:cNvSpPr>
            <a:spLocks noGrp="1"/>
          </p:cNvSpPr>
          <p:nvPr>
            <p:ph idx="1"/>
          </p:nvPr>
        </p:nvSpPr>
        <p:spPr>
          <a:xfrm>
            <a:off x="726481" y="4967157"/>
            <a:ext cx="9394222" cy="1508097"/>
          </a:xfrm>
        </p:spPr>
        <p:txBody>
          <a:bodyPr/>
          <a:lstStyle/>
          <a:p>
            <a:r>
              <a:rPr lang="sv-SE" sz="1600" b="1" dirty="0">
                <a:solidFill>
                  <a:schemeClr val="bg1"/>
                </a:solidFill>
              </a:rPr>
              <a:t>Life Science</a:t>
            </a:r>
            <a:r>
              <a:rPr lang="sv-SE" sz="1600" dirty="0">
                <a:solidFill>
                  <a:schemeClr val="bg1"/>
                </a:solidFill>
              </a:rPr>
              <a:t>. Tillverkning av läkemedel med angränsande verksamheter inom vetenskaplig forskning och utveckling, hälso- och sjukvård samt teknisk provning. Inom dessa verksamheter finns över 20 % av jobben i Uppsala men mindre än 10 % i riket.</a:t>
            </a:r>
          </a:p>
          <a:p>
            <a:r>
              <a:rPr lang="sv-SE" sz="1600" b="1" dirty="0">
                <a:solidFill>
                  <a:schemeClr val="bg1"/>
                </a:solidFill>
              </a:rPr>
              <a:t>Utbildning</a:t>
            </a:r>
            <a:r>
              <a:rPr lang="sv-SE" sz="1600" dirty="0">
                <a:solidFill>
                  <a:schemeClr val="bg1"/>
                </a:solidFill>
              </a:rPr>
              <a:t>.  Står för 14,4 % av sysselsättningen i Uppsala jämfört 10,4 % i riket.</a:t>
            </a:r>
          </a:p>
        </p:txBody>
      </p:sp>
      <p:sp>
        <p:nvSpPr>
          <p:cNvPr id="12" name="textruta 11">
            <a:extLst>
              <a:ext uri="{FF2B5EF4-FFF2-40B4-BE49-F238E27FC236}">
                <a16:creationId xmlns:a16="http://schemas.microsoft.com/office/drawing/2014/main" id="{24A60F06-EFA0-491E-8AAC-12E4FFF97634}"/>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14" name="Platshållare för bildnummer 3">
            <a:extLst>
              <a:ext uri="{FF2B5EF4-FFF2-40B4-BE49-F238E27FC236}">
                <a16:creationId xmlns:a16="http://schemas.microsoft.com/office/drawing/2014/main" id="{08B5B5B2-12BB-4B01-A5F1-38E83FF96EA4}"/>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22</a:t>
            </a:fld>
            <a:endParaRPr lang="sv-SE" dirty="0"/>
          </a:p>
        </p:txBody>
      </p:sp>
      <p:sp>
        <p:nvSpPr>
          <p:cNvPr id="15" name="Rubrik 1">
            <a:extLst>
              <a:ext uri="{FF2B5EF4-FFF2-40B4-BE49-F238E27FC236}">
                <a16:creationId xmlns:a16="http://schemas.microsoft.com/office/drawing/2014/main" id="{0D5D6174-7F6A-4782-AFF8-B76B8F0A7070}"/>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Uppsalas </a:t>
            </a:r>
            <a:r>
              <a:rPr lang="sv-SE" sz="5400" dirty="0">
                <a:solidFill>
                  <a:schemeClr val="accent2"/>
                </a:solidFill>
              </a:rPr>
              <a:t>specialisering 2022</a:t>
            </a:r>
          </a:p>
        </p:txBody>
      </p:sp>
      <p:pic>
        <p:nvPicPr>
          <p:cNvPr id="4" name="Bildobjekt 3">
            <a:extLst>
              <a:ext uri="{FF2B5EF4-FFF2-40B4-BE49-F238E27FC236}">
                <a16:creationId xmlns:a16="http://schemas.microsoft.com/office/drawing/2014/main" id="{FCAFF4C3-6FBD-7351-CE70-9F74F3F8C5EE}"/>
              </a:ext>
            </a:extLst>
          </p:cNvPr>
          <p:cNvPicPr>
            <a:picLocks noChangeAspect="1"/>
          </p:cNvPicPr>
          <p:nvPr/>
        </p:nvPicPr>
        <p:blipFill>
          <a:blip r:embed="rId5"/>
          <a:stretch>
            <a:fillRect/>
          </a:stretch>
        </p:blipFill>
        <p:spPr>
          <a:xfrm>
            <a:off x="813569" y="1328781"/>
            <a:ext cx="8308662" cy="3396362"/>
          </a:xfrm>
          <a:prstGeom prst="rect">
            <a:avLst/>
          </a:prstGeom>
        </p:spPr>
      </p:pic>
    </p:spTree>
    <p:extLst>
      <p:ext uri="{BB962C8B-B14F-4D97-AF65-F5344CB8AC3E}">
        <p14:creationId xmlns:p14="http://schemas.microsoft.com/office/powerpoint/2010/main" val="3528609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499"/>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Rubrik 1">
            <a:extLst>
              <a:ext uri="{FF2B5EF4-FFF2-40B4-BE49-F238E27FC236}">
                <a16:creationId xmlns:a16="http://schemas.microsoft.com/office/drawing/2014/main" id="{AB8D1FA2-EA4D-4856-91F6-CDDFBED27186}"/>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Aktiebolagen </a:t>
            </a:r>
            <a:r>
              <a:rPr lang="sv-SE" sz="5400" dirty="0">
                <a:solidFill>
                  <a:schemeClr val="accent2"/>
                </a:solidFill>
              </a:rPr>
              <a:t>2010-2022</a:t>
            </a:r>
          </a:p>
        </p:txBody>
      </p:sp>
      <p:sp>
        <p:nvSpPr>
          <p:cNvPr id="15" name="Platshållare för bildnummer 3">
            <a:extLst>
              <a:ext uri="{FF2B5EF4-FFF2-40B4-BE49-F238E27FC236}">
                <a16:creationId xmlns:a16="http://schemas.microsoft.com/office/drawing/2014/main" id="{4FB45DB0-2FBD-449A-B99A-65AA99584C82}"/>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23</a:t>
            </a:fld>
            <a:endParaRPr lang="sv-SE" dirty="0"/>
          </a:p>
        </p:txBody>
      </p:sp>
      <p:sp>
        <p:nvSpPr>
          <p:cNvPr id="16" name="Platshållare för innehåll 2">
            <a:extLst>
              <a:ext uri="{FF2B5EF4-FFF2-40B4-BE49-F238E27FC236}">
                <a16:creationId xmlns:a16="http://schemas.microsoft.com/office/drawing/2014/main" id="{F986EF19-2B00-435E-80FA-66A22C6942F5}"/>
              </a:ext>
            </a:extLst>
          </p:cNvPr>
          <p:cNvSpPr>
            <a:spLocks noGrp="1"/>
          </p:cNvSpPr>
          <p:nvPr>
            <p:ph idx="1"/>
          </p:nvPr>
        </p:nvSpPr>
        <p:spPr>
          <a:xfrm>
            <a:off x="9688286" y="1812877"/>
            <a:ext cx="2503714" cy="3312724"/>
          </a:xfrm>
        </p:spPr>
        <p:txBody>
          <a:bodyPr/>
          <a:lstStyle/>
          <a:p>
            <a:r>
              <a:rPr lang="sv-SE" sz="1600" dirty="0">
                <a:solidFill>
                  <a:schemeClr val="bg1"/>
                </a:solidFill>
              </a:rPr>
              <a:t>Stark omsättningstillväxt 2021-2022, pådrivet av exportindustrin och en svag krona. Antalet anställda och antalet företag utvecklas mer i linje med trend. Detsamma gäller löneutvecklingen, förutom inom exportindustrin där den låg still under 2022.</a:t>
            </a:r>
          </a:p>
        </p:txBody>
      </p:sp>
      <p:sp>
        <p:nvSpPr>
          <p:cNvPr id="10" name="textruta 9">
            <a:extLst>
              <a:ext uri="{FF2B5EF4-FFF2-40B4-BE49-F238E27FC236}">
                <a16:creationId xmlns:a16="http://schemas.microsoft.com/office/drawing/2014/main" id="{0523F3A2-340E-467B-808B-A7ACA90BD0DA}"/>
              </a:ext>
            </a:extLst>
          </p:cNvPr>
          <p:cNvSpPr txBox="1"/>
          <p:nvPr/>
        </p:nvSpPr>
        <p:spPr>
          <a:xfrm>
            <a:off x="5136366" y="1535878"/>
            <a:ext cx="365806" cy="276999"/>
          </a:xfrm>
          <a:prstGeom prst="rect">
            <a:avLst/>
          </a:prstGeom>
          <a:noFill/>
        </p:spPr>
        <p:txBody>
          <a:bodyPr wrap="none" rtlCol="0">
            <a:spAutoFit/>
          </a:bodyPr>
          <a:lstStyle/>
          <a:p>
            <a:r>
              <a:rPr lang="sv-FI" sz="1200" dirty="0">
                <a:solidFill>
                  <a:schemeClr val="bg1"/>
                </a:solidFill>
              </a:rPr>
              <a:t>tkr</a:t>
            </a:r>
          </a:p>
        </p:txBody>
      </p:sp>
      <p:sp>
        <p:nvSpPr>
          <p:cNvPr id="2" name="textruta 1">
            <a:extLst>
              <a:ext uri="{FF2B5EF4-FFF2-40B4-BE49-F238E27FC236}">
                <a16:creationId xmlns:a16="http://schemas.microsoft.com/office/drawing/2014/main" id="{5CDFE900-95A6-4E68-B1C1-41787973FEBB}"/>
              </a:ext>
            </a:extLst>
          </p:cNvPr>
          <p:cNvSpPr txBox="1"/>
          <p:nvPr/>
        </p:nvSpPr>
        <p:spPr>
          <a:xfrm>
            <a:off x="293854" y="1535878"/>
            <a:ext cx="365806" cy="276999"/>
          </a:xfrm>
          <a:prstGeom prst="rect">
            <a:avLst/>
          </a:prstGeom>
          <a:noFill/>
        </p:spPr>
        <p:txBody>
          <a:bodyPr wrap="none" rtlCol="0">
            <a:spAutoFit/>
          </a:bodyPr>
          <a:lstStyle/>
          <a:p>
            <a:r>
              <a:rPr lang="sv-FI" sz="1200" dirty="0">
                <a:solidFill>
                  <a:schemeClr val="bg1"/>
                </a:solidFill>
              </a:rPr>
              <a:t>tkr</a:t>
            </a:r>
          </a:p>
        </p:txBody>
      </p:sp>
      <p:sp>
        <p:nvSpPr>
          <p:cNvPr id="14" name="textruta 13">
            <a:extLst>
              <a:ext uri="{FF2B5EF4-FFF2-40B4-BE49-F238E27FC236}">
                <a16:creationId xmlns:a16="http://schemas.microsoft.com/office/drawing/2014/main" id="{2FB91A12-93EB-46E5-A44E-418B7ED3A1B2}"/>
              </a:ext>
            </a:extLst>
          </p:cNvPr>
          <p:cNvSpPr txBox="1"/>
          <p:nvPr/>
        </p:nvSpPr>
        <p:spPr>
          <a:xfrm>
            <a:off x="4134327" y="4173632"/>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graphicFrame>
        <p:nvGraphicFramePr>
          <p:cNvPr id="11" name="Diagram 10">
            <a:extLst>
              <a:ext uri="{FF2B5EF4-FFF2-40B4-BE49-F238E27FC236}">
                <a16:creationId xmlns:a16="http://schemas.microsoft.com/office/drawing/2014/main" id="{4A5E3644-095A-44CB-A998-3FB6DF0D7EA0}"/>
              </a:ext>
            </a:extLst>
          </p:cNvPr>
          <p:cNvGraphicFramePr>
            <a:graphicFrameLocks/>
          </p:cNvGraphicFramePr>
          <p:nvPr>
            <p:extLst>
              <p:ext uri="{D42A27DB-BD31-4B8C-83A1-F6EECF244321}">
                <p14:modId xmlns:p14="http://schemas.microsoft.com/office/powerpoint/2010/main" val="594080395"/>
              </p:ext>
            </p:extLst>
          </p:nvPr>
        </p:nvGraphicFramePr>
        <p:xfrm>
          <a:off x="63428" y="4123383"/>
          <a:ext cx="4941953" cy="25980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Diagram 17">
            <a:extLst>
              <a:ext uri="{FF2B5EF4-FFF2-40B4-BE49-F238E27FC236}">
                <a16:creationId xmlns:a16="http://schemas.microsoft.com/office/drawing/2014/main" id="{76F48DB3-DE7A-418B-A272-79B5DBA892BB}"/>
              </a:ext>
            </a:extLst>
          </p:cNvPr>
          <p:cNvGraphicFramePr>
            <a:graphicFrameLocks/>
          </p:cNvGraphicFramePr>
          <p:nvPr>
            <p:extLst>
              <p:ext uri="{D42A27DB-BD31-4B8C-83A1-F6EECF244321}">
                <p14:modId xmlns:p14="http://schemas.microsoft.com/office/powerpoint/2010/main" val="1778257366"/>
              </p:ext>
            </p:extLst>
          </p:nvPr>
        </p:nvGraphicFramePr>
        <p:xfrm>
          <a:off x="5005380" y="1388926"/>
          <a:ext cx="4682905" cy="27241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iagram 2">
            <a:extLst>
              <a:ext uri="{FF2B5EF4-FFF2-40B4-BE49-F238E27FC236}">
                <a16:creationId xmlns:a16="http://schemas.microsoft.com/office/drawing/2014/main" id="{E7CE8A9C-3936-465E-AEC5-687214DB27D2}"/>
              </a:ext>
            </a:extLst>
          </p:cNvPr>
          <p:cNvGraphicFramePr>
            <a:graphicFrameLocks/>
          </p:cNvGraphicFramePr>
          <p:nvPr>
            <p:extLst>
              <p:ext uri="{D42A27DB-BD31-4B8C-83A1-F6EECF244321}">
                <p14:modId xmlns:p14="http://schemas.microsoft.com/office/powerpoint/2010/main" val="495441103"/>
              </p:ext>
            </p:extLst>
          </p:nvPr>
        </p:nvGraphicFramePr>
        <p:xfrm>
          <a:off x="5005380" y="4173631"/>
          <a:ext cx="4888129" cy="25478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Diagram 3">
            <a:extLst>
              <a:ext uri="{FF2B5EF4-FFF2-40B4-BE49-F238E27FC236}">
                <a16:creationId xmlns:a16="http://schemas.microsoft.com/office/drawing/2014/main" id="{6C798CFA-6432-4272-8AEF-D53959FEA7C6}"/>
              </a:ext>
            </a:extLst>
          </p:cNvPr>
          <p:cNvGraphicFramePr>
            <a:graphicFrameLocks/>
          </p:cNvGraphicFramePr>
          <p:nvPr>
            <p:extLst>
              <p:ext uri="{D42A27DB-BD31-4B8C-83A1-F6EECF244321}">
                <p14:modId xmlns:p14="http://schemas.microsoft.com/office/powerpoint/2010/main" val="3344748401"/>
              </p:ext>
            </p:extLst>
          </p:nvPr>
        </p:nvGraphicFramePr>
        <p:xfrm>
          <a:off x="0" y="1388926"/>
          <a:ext cx="5005380" cy="278470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03802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a:hlinkClick r:id="rId3" action="ppaction://hlinksldjump"/>
            <a:extLst>
              <a:ext uri="{FF2B5EF4-FFF2-40B4-BE49-F238E27FC236}">
                <a16:creationId xmlns:a16="http://schemas.microsoft.com/office/drawing/2014/main" id="{E2113A1B-283C-4D61-8D00-F9925CA4E1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6" name="Platshållare för innehåll 2">
            <a:extLst>
              <a:ext uri="{FF2B5EF4-FFF2-40B4-BE49-F238E27FC236}">
                <a16:creationId xmlns:a16="http://schemas.microsoft.com/office/drawing/2014/main" id="{F2D0881A-586E-4F4D-B8B6-015696FEC5C2}"/>
              </a:ext>
            </a:extLst>
          </p:cNvPr>
          <p:cNvSpPr>
            <a:spLocks noGrp="1"/>
          </p:cNvSpPr>
          <p:nvPr>
            <p:ph idx="1"/>
          </p:nvPr>
        </p:nvSpPr>
        <p:spPr>
          <a:xfrm>
            <a:off x="8756299" y="2590801"/>
            <a:ext cx="3269122" cy="3765550"/>
          </a:xfrm>
        </p:spPr>
        <p:txBody>
          <a:bodyPr/>
          <a:lstStyle/>
          <a:p>
            <a:r>
              <a:rPr lang="sv-SE" sz="1600" dirty="0">
                <a:solidFill>
                  <a:schemeClr val="bg1"/>
                </a:solidFill>
              </a:rPr>
              <a:t>De vardagliga verksamheterna följer i stort befolkningsutvecklingen och har över tid haft en stabil tillväxt </a:t>
            </a:r>
          </a:p>
          <a:p>
            <a:r>
              <a:rPr lang="sv-SE" sz="1600" dirty="0">
                <a:solidFill>
                  <a:schemeClr val="bg1"/>
                </a:solidFill>
              </a:rPr>
              <a:t>Affärstjänsterna följer med viss fördröjning exportindustrin, som utvecklats starkt, framför allt den senare delen av 2010-talet och 2021-2022. </a:t>
            </a:r>
          </a:p>
          <a:p>
            <a:r>
              <a:rPr lang="sv-SE" sz="1600" dirty="0">
                <a:solidFill>
                  <a:schemeClr val="bg1"/>
                </a:solidFill>
              </a:rPr>
              <a:t>Toppen av näringslivspyramiden har blivit viktigare för näringslivets tillväxt på senare år och stod för 55% av näringslivets omsättning samt 46% av de anställda år 2022.</a:t>
            </a:r>
          </a:p>
        </p:txBody>
      </p:sp>
      <p:sp>
        <p:nvSpPr>
          <p:cNvPr id="8" name="Platshållare för bildnummer 3">
            <a:extLst>
              <a:ext uri="{FF2B5EF4-FFF2-40B4-BE49-F238E27FC236}">
                <a16:creationId xmlns:a16="http://schemas.microsoft.com/office/drawing/2014/main" id="{12427FCD-4B22-4AB7-AEDD-CD7EB22AB58E}"/>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24</a:t>
            </a:fld>
            <a:endParaRPr lang="sv-SE" dirty="0"/>
          </a:p>
        </p:txBody>
      </p:sp>
      <p:sp>
        <p:nvSpPr>
          <p:cNvPr id="9" name="Rubrik 1">
            <a:extLst>
              <a:ext uri="{FF2B5EF4-FFF2-40B4-BE49-F238E27FC236}">
                <a16:creationId xmlns:a16="http://schemas.microsoft.com/office/drawing/2014/main" id="{1804FE7B-C731-40DA-9D59-307926F8EE1A}"/>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Aktiebolagen </a:t>
            </a:r>
            <a:r>
              <a:rPr lang="sv-SE" sz="5400" dirty="0">
                <a:solidFill>
                  <a:schemeClr val="accent2"/>
                </a:solidFill>
              </a:rPr>
              <a:t>2008-2022</a:t>
            </a:r>
          </a:p>
        </p:txBody>
      </p:sp>
      <p:sp>
        <p:nvSpPr>
          <p:cNvPr id="10" name="textruta 9">
            <a:extLst>
              <a:ext uri="{FF2B5EF4-FFF2-40B4-BE49-F238E27FC236}">
                <a16:creationId xmlns:a16="http://schemas.microsoft.com/office/drawing/2014/main" id="{CD35EFBE-CA0E-46C8-B955-298827C39744}"/>
              </a:ext>
            </a:extLst>
          </p:cNvPr>
          <p:cNvSpPr txBox="1"/>
          <p:nvPr/>
        </p:nvSpPr>
        <p:spPr>
          <a:xfrm>
            <a:off x="0" y="6598364"/>
            <a:ext cx="2154757"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r>
              <a:rPr lang="sv-FI" sz="1000" dirty="0">
                <a:solidFill>
                  <a:schemeClr val="bg1"/>
                </a:solidFill>
              </a:rPr>
              <a:t> och SCB</a:t>
            </a:r>
          </a:p>
        </p:txBody>
      </p:sp>
      <p:graphicFrame>
        <p:nvGraphicFramePr>
          <p:cNvPr id="2" name="Diagram 1">
            <a:extLst>
              <a:ext uri="{FF2B5EF4-FFF2-40B4-BE49-F238E27FC236}">
                <a16:creationId xmlns:a16="http://schemas.microsoft.com/office/drawing/2014/main" id="{8FAD18D2-6A34-4BEF-BD5A-0FE1F11C6236}"/>
              </a:ext>
            </a:extLst>
          </p:cNvPr>
          <p:cNvGraphicFramePr>
            <a:graphicFrameLocks/>
          </p:cNvGraphicFramePr>
          <p:nvPr>
            <p:extLst>
              <p:ext uri="{D42A27DB-BD31-4B8C-83A1-F6EECF244321}">
                <p14:modId xmlns:p14="http://schemas.microsoft.com/office/powerpoint/2010/main" val="1060432589"/>
              </p:ext>
            </p:extLst>
          </p:nvPr>
        </p:nvGraphicFramePr>
        <p:xfrm>
          <a:off x="467809" y="1545770"/>
          <a:ext cx="8033934" cy="49312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2431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a:hlinkClick r:id="rId3" action="ppaction://hlinksldjump"/>
            <a:extLst>
              <a:ext uri="{FF2B5EF4-FFF2-40B4-BE49-F238E27FC236}">
                <a16:creationId xmlns:a16="http://schemas.microsoft.com/office/drawing/2014/main" id="{E2113A1B-283C-4D61-8D00-F9925CA4E1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9" name="Platshållare för innehåll 2">
            <a:extLst>
              <a:ext uri="{FF2B5EF4-FFF2-40B4-BE49-F238E27FC236}">
                <a16:creationId xmlns:a16="http://schemas.microsoft.com/office/drawing/2014/main" id="{340F4A4B-211D-42DA-B566-F9A546B81A31}"/>
              </a:ext>
            </a:extLst>
          </p:cNvPr>
          <p:cNvSpPr>
            <a:spLocks noGrp="1"/>
          </p:cNvSpPr>
          <p:nvPr>
            <p:ph idx="1"/>
          </p:nvPr>
        </p:nvSpPr>
        <p:spPr>
          <a:xfrm>
            <a:off x="653143" y="5644196"/>
            <a:ext cx="11027227" cy="1099930"/>
          </a:xfrm>
        </p:spPr>
        <p:txBody>
          <a:bodyPr/>
          <a:lstStyle/>
          <a:p>
            <a:r>
              <a:rPr lang="sv-SE" sz="1600" dirty="0">
                <a:solidFill>
                  <a:schemeClr val="bg1"/>
                </a:solidFill>
              </a:rPr>
              <a:t>När exportindustrin ökar med 10% i omsättning kan omsättningen inom affärstjänster förväntas öka med nästan lika mycket</a:t>
            </a:r>
          </a:p>
          <a:p>
            <a:r>
              <a:rPr lang="sv-SE" sz="1600" dirty="0">
                <a:solidFill>
                  <a:schemeClr val="bg1"/>
                </a:solidFill>
              </a:rPr>
              <a:t>När befolkningen ökar med 10% har kan omsättningen inom vardagliga verksamheter förväntas öka med ca 30% . 2008 till 2022 har omsättningen inom vardagliga verksamheter ökat med ca 850 000 kronor per ny invånare.</a:t>
            </a:r>
          </a:p>
        </p:txBody>
      </p:sp>
      <p:sp>
        <p:nvSpPr>
          <p:cNvPr id="10" name="Platshållare för bildnummer 3">
            <a:extLst>
              <a:ext uri="{FF2B5EF4-FFF2-40B4-BE49-F238E27FC236}">
                <a16:creationId xmlns:a16="http://schemas.microsoft.com/office/drawing/2014/main" id="{9C6A006A-4051-4D68-A563-711E1120C611}"/>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25</a:t>
            </a:fld>
            <a:endParaRPr lang="sv-SE" dirty="0"/>
          </a:p>
        </p:txBody>
      </p:sp>
      <p:sp>
        <p:nvSpPr>
          <p:cNvPr id="11" name="textruta 10">
            <a:extLst>
              <a:ext uri="{FF2B5EF4-FFF2-40B4-BE49-F238E27FC236}">
                <a16:creationId xmlns:a16="http://schemas.microsoft.com/office/drawing/2014/main" id="{5636D1C5-662D-4C3F-8B70-D96AC50CBC0E}"/>
              </a:ext>
            </a:extLst>
          </p:cNvPr>
          <p:cNvSpPr txBox="1"/>
          <p:nvPr/>
        </p:nvSpPr>
        <p:spPr>
          <a:xfrm>
            <a:off x="0" y="6598364"/>
            <a:ext cx="2225289"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r>
              <a:rPr lang="sv-FI" sz="1000" dirty="0">
                <a:solidFill>
                  <a:schemeClr val="bg1"/>
                </a:solidFill>
              </a:rPr>
              <a:t> samt SCB</a:t>
            </a:r>
          </a:p>
        </p:txBody>
      </p:sp>
      <p:sp>
        <p:nvSpPr>
          <p:cNvPr id="13" name="Rubrik 1">
            <a:extLst>
              <a:ext uri="{FF2B5EF4-FFF2-40B4-BE49-F238E27FC236}">
                <a16:creationId xmlns:a16="http://schemas.microsoft.com/office/drawing/2014/main" id="{255C5516-9778-4278-81A3-AC2FD5C8A32A}"/>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Starka </a:t>
            </a:r>
            <a:r>
              <a:rPr lang="sv-SE" sz="5400" dirty="0">
                <a:solidFill>
                  <a:schemeClr val="accent2"/>
                </a:solidFill>
              </a:rPr>
              <a:t>samband</a:t>
            </a:r>
          </a:p>
        </p:txBody>
      </p:sp>
      <p:graphicFrame>
        <p:nvGraphicFramePr>
          <p:cNvPr id="4" name="Diagram 3">
            <a:extLst>
              <a:ext uri="{FF2B5EF4-FFF2-40B4-BE49-F238E27FC236}">
                <a16:creationId xmlns:a16="http://schemas.microsoft.com/office/drawing/2014/main" id="{3C231583-8E53-45AA-8428-C43EDCBC5B71}"/>
              </a:ext>
            </a:extLst>
          </p:cNvPr>
          <p:cNvGraphicFramePr>
            <a:graphicFrameLocks/>
          </p:cNvGraphicFramePr>
          <p:nvPr>
            <p:extLst>
              <p:ext uri="{D42A27DB-BD31-4B8C-83A1-F6EECF244321}">
                <p14:modId xmlns:p14="http://schemas.microsoft.com/office/powerpoint/2010/main" val="3543303266"/>
              </p:ext>
            </p:extLst>
          </p:nvPr>
        </p:nvGraphicFramePr>
        <p:xfrm>
          <a:off x="467809" y="1545499"/>
          <a:ext cx="4746448" cy="39839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C118A8F3-FC60-4FDF-80D9-81EBF47B4ADC}"/>
              </a:ext>
            </a:extLst>
          </p:cNvPr>
          <p:cNvGraphicFramePr>
            <a:graphicFrameLocks/>
          </p:cNvGraphicFramePr>
          <p:nvPr>
            <p:extLst>
              <p:ext uri="{D42A27DB-BD31-4B8C-83A1-F6EECF244321}">
                <p14:modId xmlns:p14="http://schemas.microsoft.com/office/powerpoint/2010/main" val="2851898333"/>
              </p:ext>
            </p:extLst>
          </p:nvPr>
        </p:nvGraphicFramePr>
        <p:xfrm>
          <a:off x="6095999" y="1545499"/>
          <a:ext cx="4746447" cy="398394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44918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8" name="Platshållare för innehåll 2">
            <a:extLst>
              <a:ext uri="{FF2B5EF4-FFF2-40B4-BE49-F238E27FC236}">
                <a16:creationId xmlns:a16="http://schemas.microsoft.com/office/drawing/2014/main" id="{FB42617E-DBAC-4DCD-AC7E-88D563BAC554}"/>
              </a:ext>
            </a:extLst>
          </p:cNvPr>
          <p:cNvSpPr>
            <a:spLocks noGrp="1"/>
          </p:cNvSpPr>
          <p:nvPr>
            <p:ph idx="1"/>
          </p:nvPr>
        </p:nvSpPr>
        <p:spPr>
          <a:xfrm>
            <a:off x="844141" y="5151906"/>
            <a:ext cx="11013742" cy="1553443"/>
          </a:xfrm>
        </p:spPr>
        <p:txBody>
          <a:bodyPr/>
          <a:lstStyle/>
          <a:p>
            <a:r>
              <a:rPr lang="sv-SE" sz="1600" dirty="0">
                <a:solidFill>
                  <a:schemeClr val="bg1"/>
                </a:solidFill>
              </a:rPr>
              <a:t>De vardagliga verksamheterna dominerar, framför allt i anställda.</a:t>
            </a:r>
          </a:p>
          <a:p>
            <a:r>
              <a:rPr lang="sv-SE" sz="1600" dirty="0">
                <a:solidFill>
                  <a:schemeClr val="bg1"/>
                </a:solidFill>
              </a:rPr>
              <a:t>Inom affärstjänster skapas såväl många nya jobb som företag.</a:t>
            </a:r>
          </a:p>
          <a:p>
            <a:r>
              <a:rPr lang="sv-SE" sz="1600" dirty="0">
                <a:solidFill>
                  <a:schemeClr val="bg1"/>
                </a:solidFill>
              </a:rPr>
              <a:t>Exportindustrin genererar ekonomisk aktivitet (omsättning), men inte så många nya jobb och företag.</a:t>
            </a:r>
          </a:p>
        </p:txBody>
      </p:sp>
      <p:sp>
        <p:nvSpPr>
          <p:cNvPr id="13" name="Platshållare för bildnummer 3">
            <a:extLst>
              <a:ext uri="{FF2B5EF4-FFF2-40B4-BE49-F238E27FC236}">
                <a16:creationId xmlns:a16="http://schemas.microsoft.com/office/drawing/2014/main" id="{826193C6-014F-46AB-AEE3-EBD1AC18D366}"/>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26</a:t>
            </a:fld>
            <a:endParaRPr lang="sv-SE" dirty="0"/>
          </a:p>
        </p:txBody>
      </p:sp>
      <p:sp>
        <p:nvSpPr>
          <p:cNvPr id="14" name="Rubrik 1">
            <a:extLst>
              <a:ext uri="{FF2B5EF4-FFF2-40B4-BE49-F238E27FC236}">
                <a16:creationId xmlns:a16="http://schemas.microsoft.com/office/drawing/2014/main" id="{96EC1357-F8FA-4303-A81E-9415281B247E}"/>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Fördelning </a:t>
            </a:r>
            <a:r>
              <a:rPr lang="sv-SE" sz="5400" dirty="0">
                <a:solidFill>
                  <a:schemeClr val="accent2"/>
                </a:solidFill>
              </a:rPr>
              <a:t>per</a:t>
            </a:r>
            <a:r>
              <a:rPr lang="sv-SE" sz="5400" dirty="0">
                <a:solidFill>
                  <a:schemeClr val="bg2"/>
                </a:solidFill>
              </a:rPr>
              <a:t> </a:t>
            </a:r>
            <a:r>
              <a:rPr lang="sv-SE" sz="5400" dirty="0">
                <a:solidFill>
                  <a:schemeClr val="accent2"/>
                </a:solidFill>
              </a:rPr>
              <a:t>sektor</a:t>
            </a:r>
          </a:p>
        </p:txBody>
      </p:sp>
      <p:sp>
        <p:nvSpPr>
          <p:cNvPr id="15" name="textruta 14">
            <a:extLst>
              <a:ext uri="{FF2B5EF4-FFF2-40B4-BE49-F238E27FC236}">
                <a16:creationId xmlns:a16="http://schemas.microsoft.com/office/drawing/2014/main" id="{454A1635-290E-4E23-AA8F-448348217F79}"/>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graphicFrame>
        <p:nvGraphicFramePr>
          <p:cNvPr id="3" name="Diagram 2">
            <a:extLst>
              <a:ext uri="{FF2B5EF4-FFF2-40B4-BE49-F238E27FC236}">
                <a16:creationId xmlns:a16="http://schemas.microsoft.com/office/drawing/2014/main" id="{EA97B5AC-E9B3-4CA7-B9F6-B4E48940700A}"/>
              </a:ext>
            </a:extLst>
          </p:cNvPr>
          <p:cNvGraphicFramePr>
            <a:graphicFrameLocks/>
          </p:cNvGraphicFramePr>
          <p:nvPr>
            <p:extLst>
              <p:ext uri="{D42A27DB-BD31-4B8C-83A1-F6EECF244321}">
                <p14:modId xmlns:p14="http://schemas.microsoft.com/office/powerpoint/2010/main" val="3878067873"/>
              </p:ext>
            </p:extLst>
          </p:nvPr>
        </p:nvGraphicFramePr>
        <p:xfrm>
          <a:off x="544286" y="1582119"/>
          <a:ext cx="5410201" cy="3240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AC9892F6-F6B8-4F5C-8C64-15B08B24CF7F}"/>
              </a:ext>
            </a:extLst>
          </p:cNvPr>
          <p:cNvGraphicFramePr>
            <a:graphicFrameLocks/>
          </p:cNvGraphicFramePr>
          <p:nvPr>
            <p:extLst>
              <p:ext uri="{D42A27DB-BD31-4B8C-83A1-F6EECF244321}">
                <p14:modId xmlns:p14="http://schemas.microsoft.com/office/powerpoint/2010/main" val="922097953"/>
              </p:ext>
            </p:extLst>
          </p:nvPr>
        </p:nvGraphicFramePr>
        <p:xfrm>
          <a:off x="6368143" y="1582118"/>
          <a:ext cx="5276864" cy="3240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86769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27</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Platshållare för innehåll 2">
            <a:extLst>
              <a:ext uri="{FF2B5EF4-FFF2-40B4-BE49-F238E27FC236}">
                <a16:creationId xmlns:a16="http://schemas.microsoft.com/office/drawing/2014/main" id="{8B631D45-A791-42D1-B292-701BB092EDE9}"/>
              </a:ext>
            </a:extLst>
          </p:cNvPr>
          <p:cNvSpPr>
            <a:spLocks noGrp="1"/>
          </p:cNvSpPr>
          <p:nvPr>
            <p:ph idx="1"/>
          </p:nvPr>
        </p:nvSpPr>
        <p:spPr>
          <a:xfrm>
            <a:off x="9046029" y="1252581"/>
            <a:ext cx="2971800" cy="5235305"/>
          </a:xfrm>
        </p:spPr>
        <p:txBody>
          <a:bodyPr/>
          <a:lstStyle/>
          <a:p>
            <a:r>
              <a:rPr lang="sv-SE" sz="1600" dirty="0">
                <a:solidFill>
                  <a:schemeClr val="bg1"/>
                </a:solidFill>
              </a:rPr>
              <a:t>De 20 största företagen stod för 16% av antalet anställda i näringslivet (aktiebolagen) 2022, och 21% av jobbtillväxten 2021-2022. </a:t>
            </a:r>
          </a:p>
          <a:p>
            <a:r>
              <a:rPr lang="sv-SE" sz="1600" dirty="0" err="1">
                <a:solidFill>
                  <a:schemeClr val="bg1"/>
                </a:solidFill>
              </a:rPr>
              <a:t>Cytiva</a:t>
            </a:r>
            <a:r>
              <a:rPr lang="sv-SE" sz="1600" dirty="0">
                <a:solidFill>
                  <a:schemeClr val="bg1"/>
                </a:solidFill>
              </a:rPr>
              <a:t> och </a:t>
            </a:r>
            <a:r>
              <a:rPr lang="sv-SE" sz="1600" dirty="0" err="1">
                <a:solidFill>
                  <a:schemeClr val="bg1"/>
                </a:solidFill>
              </a:rPr>
              <a:t>Olink</a:t>
            </a:r>
            <a:r>
              <a:rPr lang="sv-SE" sz="1600" dirty="0">
                <a:solidFill>
                  <a:schemeClr val="bg1"/>
                </a:solidFill>
              </a:rPr>
              <a:t> </a:t>
            </a:r>
            <a:r>
              <a:rPr lang="sv-SE" sz="1600" dirty="0" err="1">
                <a:solidFill>
                  <a:schemeClr val="bg1"/>
                </a:solidFill>
              </a:rPr>
              <a:t>Proteomics</a:t>
            </a:r>
            <a:r>
              <a:rPr lang="sv-SE" sz="1600" dirty="0">
                <a:solidFill>
                  <a:schemeClr val="bg1"/>
                </a:solidFill>
              </a:rPr>
              <a:t>, båda inom Life Science, visade tresiffrig tillväxt.</a:t>
            </a:r>
          </a:p>
          <a:p>
            <a:r>
              <a:rPr lang="sv-SE" sz="1600" dirty="0">
                <a:solidFill>
                  <a:schemeClr val="bg1"/>
                </a:solidFill>
              </a:rPr>
              <a:t>Ett nytt storföretag tillkom 2022, </a:t>
            </a:r>
            <a:r>
              <a:rPr lang="sv-SE" sz="1600" dirty="0" err="1">
                <a:solidFill>
                  <a:schemeClr val="bg1"/>
                </a:solidFill>
              </a:rPr>
              <a:t>Keolis</a:t>
            </a:r>
            <a:r>
              <a:rPr lang="sv-SE" sz="1600" dirty="0">
                <a:solidFill>
                  <a:schemeClr val="bg1"/>
                </a:solidFill>
              </a:rPr>
              <a:t> Sverige AB som tog över regiontrafiken efter den tidigare entreprenören, </a:t>
            </a:r>
            <a:r>
              <a:rPr lang="sv-SE" sz="1600" dirty="0" err="1">
                <a:solidFill>
                  <a:schemeClr val="bg1"/>
                </a:solidFill>
              </a:rPr>
              <a:t>Nobina</a:t>
            </a:r>
            <a:r>
              <a:rPr lang="sv-SE" sz="1600" dirty="0">
                <a:solidFill>
                  <a:schemeClr val="bg1"/>
                </a:solidFill>
              </a:rPr>
              <a:t> AB.</a:t>
            </a:r>
          </a:p>
          <a:p>
            <a:pPr>
              <a:spcBef>
                <a:spcPts val="0"/>
              </a:spcBef>
            </a:pPr>
            <a:endParaRPr lang="sv-SE" sz="1600" dirty="0">
              <a:solidFill>
                <a:schemeClr val="bg1"/>
              </a:solidFill>
            </a:endParaRPr>
          </a:p>
          <a:p>
            <a:pPr>
              <a:spcBef>
                <a:spcPts val="0"/>
              </a:spcBef>
            </a:pPr>
            <a:r>
              <a:rPr lang="sv-SE" sz="1600" dirty="0">
                <a:solidFill>
                  <a:schemeClr val="bg1"/>
                </a:solidFill>
              </a:rPr>
              <a:t>Stora offentliga arbetsgivare:</a:t>
            </a:r>
          </a:p>
          <a:p>
            <a:pPr>
              <a:spcBef>
                <a:spcPts val="0"/>
              </a:spcBef>
              <a:spcAft>
                <a:spcPts val="0"/>
              </a:spcAft>
            </a:pPr>
            <a:r>
              <a:rPr lang="sv-SE" sz="1600" dirty="0">
                <a:solidFill>
                  <a:schemeClr val="bg1"/>
                </a:solidFill>
              </a:rPr>
              <a:t>Uppsala kommun ca 18 000</a:t>
            </a:r>
          </a:p>
          <a:p>
            <a:pPr>
              <a:spcBef>
                <a:spcPts val="0"/>
              </a:spcBef>
              <a:spcAft>
                <a:spcPts val="0"/>
              </a:spcAft>
            </a:pPr>
            <a:r>
              <a:rPr lang="sv-SE" sz="1600" dirty="0">
                <a:solidFill>
                  <a:schemeClr val="bg1"/>
                </a:solidFill>
              </a:rPr>
              <a:t>Region Uppsala ca 9 500</a:t>
            </a:r>
          </a:p>
          <a:p>
            <a:pPr>
              <a:spcBef>
                <a:spcPts val="0"/>
              </a:spcBef>
              <a:spcAft>
                <a:spcPts val="0"/>
              </a:spcAft>
            </a:pPr>
            <a:r>
              <a:rPr lang="sv-SE" sz="1600" dirty="0">
                <a:solidFill>
                  <a:schemeClr val="bg1"/>
                </a:solidFill>
              </a:rPr>
              <a:t>Uppsala universitet: ca 7 700</a:t>
            </a:r>
          </a:p>
          <a:p>
            <a:pPr>
              <a:spcBef>
                <a:spcPts val="0"/>
              </a:spcBef>
              <a:spcAft>
                <a:spcPts val="0"/>
              </a:spcAft>
            </a:pPr>
            <a:r>
              <a:rPr lang="sv-SE" sz="1600" dirty="0">
                <a:solidFill>
                  <a:schemeClr val="bg1"/>
                </a:solidFill>
              </a:rPr>
              <a:t>SLU ca 1 100</a:t>
            </a:r>
          </a:p>
          <a:p>
            <a:pPr>
              <a:spcBef>
                <a:spcPts val="0"/>
              </a:spcBef>
              <a:spcAft>
                <a:spcPts val="0"/>
              </a:spcAft>
            </a:pPr>
            <a:r>
              <a:rPr lang="sv-SE" sz="1600" dirty="0">
                <a:solidFill>
                  <a:schemeClr val="bg1"/>
                </a:solidFill>
              </a:rPr>
              <a:t>Läkemedelsverket ca 800</a:t>
            </a:r>
          </a:p>
          <a:p>
            <a:pPr>
              <a:spcBef>
                <a:spcPts val="0"/>
              </a:spcBef>
              <a:spcAft>
                <a:spcPts val="0"/>
              </a:spcAft>
            </a:pPr>
            <a:r>
              <a:rPr lang="sv-SE" sz="1600" dirty="0">
                <a:solidFill>
                  <a:schemeClr val="bg1"/>
                </a:solidFill>
              </a:rPr>
              <a:t>Livsmedelsverket ca 330 </a:t>
            </a:r>
          </a:p>
          <a:p>
            <a:pPr>
              <a:spcBef>
                <a:spcPts val="0"/>
              </a:spcBef>
              <a:spcAft>
                <a:spcPts val="0"/>
              </a:spcAft>
            </a:pPr>
            <a:r>
              <a:rPr lang="sv-SE" sz="1600" dirty="0">
                <a:solidFill>
                  <a:schemeClr val="bg1"/>
                </a:solidFill>
              </a:rPr>
              <a:t>Länsstyrelsen ca 220</a:t>
            </a:r>
          </a:p>
          <a:p>
            <a:endParaRPr lang="sv-SE" sz="1600" dirty="0">
              <a:solidFill>
                <a:schemeClr val="bg1"/>
              </a:solidFill>
            </a:endParaRPr>
          </a:p>
          <a:p>
            <a:endParaRPr lang="sv-SE" sz="1600" dirty="0">
              <a:solidFill>
                <a:schemeClr val="bg1"/>
              </a:solidFill>
            </a:endParaRPr>
          </a:p>
        </p:txBody>
      </p:sp>
      <p:sp>
        <p:nvSpPr>
          <p:cNvPr id="10" name="Rubrik 1">
            <a:extLst>
              <a:ext uri="{FF2B5EF4-FFF2-40B4-BE49-F238E27FC236}">
                <a16:creationId xmlns:a16="http://schemas.microsoft.com/office/drawing/2014/main" id="{6E37D7D1-B8B4-4E57-984B-0804F7D14C2F}"/>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Största </a:t>
            </a:r>
            <a:r>
              <a:rPr lang="sv-SE" sz="5400" dirty="0">
                <a:solidFill>
                  <a:schemeClr val="accent2"/>
                </a:solidFill>
              </a:rPr>
              <a:t>arbetsgivarna</a:t>
            </a:r>
          </a:p>
        </p:txBody>
      </p:sp>
      <p:sp>
        <p:nvSpPr>
          <p:cNvPr id="11" name="textruta 10">
            <a:extLst>
              <a:ext uri="{FF2B5EF4-FFF2-40B4-BE49-F238E27FC236}">
                <a16:creationId xmlns:a16="http://schemas.microsoft.com/office/drawing/2014/main" id="{02671B8D-9829-4CE5-AF8E-127FF591E760}"/>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pic>
        <p:nvPicPr>
          <p:cNvPr id="6" name="Bildobjekt 5">
            <a:extLst>
              <a:ext uri="{FF2B5EF4-FFF2-40B4-BE49-F238E27FC236}">
                <a16:creationId xmlns:a16="http://schemas.microsoft.com/office/drawing/2014/main" id="{7172A45F-BA3B-2371-F115-08CFB53BACB9}"/>
              </a:ext>
            </a:extLst>
          </p:cNvPr>
          <p:cNvPicPr>
            <a:picLocks noChangeAspect="1"/>
          </p:cNvPicPr>
          <p:nvPr/>
        </p:nvPicPr>
        <p:blipFill>
          <a:blip r:embed="rId5"/>
          <a:stretch>
            <a:fillRect/>
          </a:stretch>
        </p:blipFill>
        <p:spPr>
          <a:xfrm>
            <a:off x="621156" y="1336522"/>
            <a:ext cx="8194421" cy="5019827"/>
          </a:xfrm>
          <a:prstGeom prst="rect">
            <a:avLst/>
          </a:prstGeom>
        </p:spPr>
      </p:pic>
    </p:spTree>
    <p:extLst>
      <p:ext uri="{BB962C8B-B14F-4D97-AF65-F5344CB8AC3E}">
        <p14:creationId xmlns:p14="http://schemas.microsoft.com/office/powerpoint/2010/main" val="575165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8646" y="10673"/>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9" name="Platshållare för innehåll 2">
            <a:extLst>
              <a:ext uri="{FF2B5EF4-FFF2-40B4-BE49-F238E27FC236}">
                <a16:creationId xmlns:a16="http://schemas.microsoft.com/office/drawing/2014/main" id="{76062650-083B-4E82-A0D9-864804C0B2E3}"/>
              </a:ext>
            </a:extLst>
          </p:cNvPr>
          <p:cNvSpPr>
            <a:spLocks noGrp="1"/>
          </p:cNvSpPr>
          <p:nvPr>
            <p:ph idx="1"/>
          </p:nvPr>
        </p:nvSpPr>
        <p:spPr>
          <a:xfrm>
            <a:off x="936170" y="4371044"/>
            <a:ext cx="10047516" cy="2203232"/>
          </a:xfrm>
        </p:spPr>
        <p:txBody>
          <a:bodyPr/>
          <a:lstStyle/>
          <a:p>
            <a:r>
              <a:rPr lang="sv-SE" sz="1600" dirty="0">
                <a:solidFill>
                  <a:schemeClr val="bg1"/>
                </a:solidFill>
              </a:rPr>
              <a:t>Stark utveckling 2022. Positiv trend inom flera delbranscher, framför allt Life Science som ökade med 13%. </a:t>
            </a:r>
          </a:p>
          <a:p>
            <a:r>
              <a:rPr lang="sv-SE" sz="1600" dirty="0">
                <a:solidFill>
                  <a:schemeClr val="bg1"/>
                </a:solidFill>
              </a:rPr>
              <a:t>Inte bara export, även hemmamarknaden har betydelse. Utöver arbetstillfällen i de egna organisationerna tillkommer fler genom upphandlingar/leverantörskedjor. </a:t>
            </a:r>
          </a:p>
          <a:p>
            <a:r>
              <a:rPr lang="sv-SE" sz="1600" dirty="0">
                <a:solidFill>
                  <a:schemeClr val="bg1"/>
                </a:solidFill>
              </a:rPr>
              <a:t>Hög omsättning per anställd och välbetalda jobb, framför allt inom Life Science som utgör drygt 70 procent av den lokala exportindustrin och som stått </a:t>
            </a:r>
            <a:r>
              <a:rPr lang="sv-FI" sz="1600" dirty="0">
                <a:solidFill>
                  <a:schemeClr val="bg1"/>
                </a:solidFill>
              </a:rPr>
              <a:t>för över 90 procent av exportindustrins omsättningstillväxt och drygt 70 procent av jobbtillväxten 2010-2022. </a:t>
            </a:r>
          </a:p>
        </p:txBody>
      </p:sp>
      <p:sp>
        <p:nvSpPr>
          <p:cNvPr id="20" name="Rektangel 19">
            <a:extLst>
              <a:ext uri="{FF2B5EF4-FFF2-40B4-BE49-F238E27FC236}">
                <a16:creationId xmlns:a16="http://schemas.microsoft.com/office/drawing/2014/main" id="{14B17C8B-9501-42D0-B718-C034088C6546}"/>
              </a:ext>
            </a:extLst>
          </p:cNvPr>
          <p:cNvSpPr/>
          <p:nvPr/>
        </p:nvSpPr>
        <p:spPr>
          <a:xfrm>
            <a:off x="838197" y="1665014"/>
            <a:ext cx="10371670" cy="2369880"/>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FI" sz="2000" u="sng" dirty="0">
                <a:solidFill>
                  <a:schemeClr val="bg2"/>
                </a:solidFill>
              </a:rPr>
              <a:t>Delbransch	       Anställda 2022	Förändring 2021-2022	 Trend 2010-2020</a:t>
            </a:r>
            <a:endParaRPr lang="sv-FI" u="sng" dirty="0">
              <a:solidFill>
                <a:schemeClr val="bg2"/>
              </a:solidFill>
            </a:endParaRP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Life science		</a:t>
            </a:r>
            <a:r>
              <a:rPr lang="sv-SE" sz="1600" dirty="0">
                <a:solidFill>
                  <a:schemeClr val="bg2"/>
                </a:solidFill>
                <a:latin typeface="Source Sans Pro"/>
              </a:rPr>
              <a:t>5 888</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692</a:t>
            </a: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Elektronikindustri		   504			  24</a:t>
            </a:r>
            <a:endParaRPr lang="sv-SE" sz="1600" dirty="0">
              <a:solidFill>
                <a:srgbClr val="FF0000"/>
              </a:solidFill>
              <a:latin typeface="Source Sans Pro"/>
            </a:endParaRP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Livsmedelsindustri		   336			  </a:t>
            </a:r>
            <a:r>
              <a:rPr lang="sv-SE" sz="1600" dirty="0">
                <a:solidFill>
                  <a:schemeClr val="bg2"/>
                </a:solidFill>
                <a:latin typeface="Source Sans Pro"/>
              </a:rPr>
              <a:t>27</a:t>
            </a: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Metallvaruindustri</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299		</a:t>
            </a:r>
            <a:r>
              <a:rPr lang="sv-SE" sz="1600" dirty="0">
                <a:solidFill>
                  <a:schemeClr val="bg2"/>
                </a:solidFill>
                <a:latin typeface="Source Sans Pro"/>
              </a:rPr>
              <a:t>	  49</a:t>
            </a:r>
            <a:endParaRPr kumimoji="0" lang="sv-SE" sz="1600" b="0" i="0" u="none" strike="noStrike" kern="1200" cap="none" spc="0" normalizeH="0" baseline="0" noProof="0" dirty="0">
              <a:ln>
                <a:noFill/>
              </a:ln>
              <a:solidFill>
                <a:schemeClr val="bg2"/>
              </a:solidFill>
              <a:effectLst/>
              <a:uLnTx/>
              <a:uFillTx/>
              <a:latin typeface="Source Sans Pro"/>
              <a:ea typeface="+mn-ea"/>
              <a:cs typeface="+mn-cs"/>
            </a:endParaRP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Verkstadsindustri		   309			</a:t>
            </a:r>
            <a:r>
              <a:rPr lang="sv-SE" sz="1600" dirty="0">
                <a:solidFill>
                  <a:srgbClr val="FF0000"/>
                </a:solidFill>
                <a:latin typeface="Source Sans Pro"/>
              </a:rPr>
              <a:t> </a:t>
            </a:r>
            <a:r>
              <a:rPr lang="sv-SE" sz="1600" dirty="0">
                <a:solidFill>
                  <a:schemeClr val="bg2"/>
                </a:solidFill>
                <a:latin typeface="Source Sans Pro"/>
              </a:rPr>
              <a:t> 28</a:t>
            </a:r>
            <a:endParaRPr kumimoji="0" lang="sv-SE" sz="1600" b="0" i="0" u="none" strike="noStrike" kern="1200" cap="none" spc="0" normalizeH="0" baseline="0" noProof="0" dirty="0">
              <a:ln>
                <a:noFill/>
              </a:ln>
              <a:solidFill>
                <a:schemeClr val="bg2"/>
              </a:solidFill>
              <a:effectLst/>
              <a:uLnTx/>
              <a:uFillTx/>
              <a:latin typeface="Source Sans Pro"/>
              <a:ea typeface="+mn-ea"/>
              <a:cs typeface="+mn-cs"/>
            </a:endParaRP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Övrig industri		   260			  </a:t>
            </a:r>
            <a:r>
              <a:rPr lang="sv-SE" sz="1600" dirty="0">
                <a:solidFill>
                  <a:srgbClr val="FF0000"/>
                </a:solidFill>
                <a:latin typeface="Source Sans Pro"/>
              </a:rPr>
              <a:t> -8</a:t>
            </a: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Areella näringar		   676 			  61</a:t>
            </a:r>
          </a:p>
          <a:p>
            <a:pPr>
              <a:defRPr/>
            </a:pPr>
            <a:r>
              <a:rPr lang="sv-SE" sz="1600" dirty="0">
                <a:solidFill>
                  <a:schemeClr val="bg2"/>
                </a:solidFill>
                <a:latin typeface="Source Sans Pro"/>
              </a:rPr>
              <a:t>Totalt	</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8 272</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873</a:t>
            </a:r>
            <a:endParaRPr lang="sv-SE" sz="1600" dirty="0">
              <a:solidFill>
                <a:schemeClr val="bg2"/>
              </a:solidFill>
              <a:latin typeface="Source Sans Pro"/>
            </a:endParaRPr>
          </a:p>
        </p:txBody>
      </p:sp>
      <p:sp>
        <p:nvSpPr>
          <p:cNvPr id="13" name="Platshållare för bildnummer 3">
            <a:extLst>
              <a:ext uri="{FF2B5EF4-FFF2-40B4-BE49-F238E27FC236}">
                <a16:creationId xmlns:a16="http://schemas.microsoft.com/office/drawing/2014/main" id="{4A774FE9-8919-4BD0-B83B-621B86F426B6}"/>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28</a:t>
            </a:fld>
            <a:endParaRPr lang="sv-SE" dirty="0"/>
          </a:p>
        </p:txBody>
      </p:sp>
      <p:sp>
        <p:nvSpPr>
          <p:cNvPr id="16" name="Rubrik 1">
            <a:extLst>
              <a:ext uri="{FF2B5EF4-FFF2-40B4-BE49-F238E27FC236}">
                <a16:creationId xmlns:a16="http://schemas.microsoft.com/office/drawing/2014/main" id="{8A9B29C6-0F26-4E6E-94D0-DD2A673BA12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Export </a:t>
            </a:r>
            <a:r>
              <a:rPr lang="sv-SE" sz="5400" dirty="0">
                <a:solidFill>
                  <a:schemeClr val="accent2"/>
                </a:solidFill>
              </a:rPr>
              <a:t>industri</a:t>
            </a:r>
          </a:p>
        </p:txBody>
      </p:sp>
      <p:sp>
        <p:nvSpPr>
          <p:cNvPr id="23" name="textruta 22">
            <a:extLst>
              <a:ext uri="{FF2B5EF4-FFF2-40B4-BE49-F238E27FC236}">
                <a16:creationId xmlns:a16="http://schemas.microsoft.com/office/drawing/2014/main" id="{A8084475-ED3A-4D6A-8782-895EF9CAAB7D}"/>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0" name="Likbent triangel 9">
            <a:extLst>
              <a:ext uri="{FF2B5EF4-FFF2-40B4-BE49-F238E27FC236}">
                <a16:creationId xmlns:a16="http://schemas.microsoft.com/office/drawing/2014/main" id="{58FEDFF2-24E6-443A-B170-65481910E206}"/>
              </a:ext>
            </a:extLst>
          </p:cNvPr>
          <p:cNvSpPr/>
          <p:nvPr/>
        </p:nvSpPr>
        <p:spPr>
          <a:xfrm rot="10800000">
            <a:off x="8984925" y="2596907"/>
            <a:ext cx="741212" cy="134453"/>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1" name="Likbent triangel 10">
            <a:extLst>
              <a:ext uri="{FF2B5EF4-FFF2-40B4-BE49-F238E27FC236}">
                <a16:creationId xmlns:a16="http://schemas.microsoft.com/office/drawing/2014/main" id="{95D8F0DC-9279-4252-9534-52F79D2E8FFF}"/>
              </a:ext>
            </a:extLst>
          </p:cNvPr>
          <p:cNvSpPr/>
          <p:nvPr/>
        </p:nvSpPr>
        <p:spPr>
          <a:xfrm>
            <a:off x="8968749" y="2079716"/>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4" name="Likbent triangel 13">
            <a:extLst>
              <a:ext uri="{FF2B5EF4-FFF2-40B4-BE49-F238E27FC236}">
                <a16:creationId xmlns:a16="http://schemas.microsoft.com/office/drawing/2014/main" id="{FE71FC7A-7FB8-4EBB-BA60-31F9C18F92C8}"/>
              </a:ext>
            </a:extLst>
          </p:cNvPr>
          <p:cNvSpPr/>
          <p:nvPr/>
        </p:nvSpPr>
        <p:spPr>
          <a:xfrm>
            <a:off x="8968749" y="2346082"/>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5" name="Likbent triangel 14">
            <a:extLst>
              <a:ext uri="{FF2B5EF4-FFF2-40B4-BE49-F238E27FC236}">
                <a16:creationId xmlns:a16="http://schemas.microsoft.com/office/drawing/2014/main" id="{FEA4D26E-59C6-4D97-A4F6-531EBDB6217D}"/>
              </a:ext>
            </a:extLst>
          </p:cNvPr>
          <p:cNvSpPr/>
          <p:nvPr/>
        </p:nvSpPr>
        <p:spPr>
          <a:xfrm>
            <a:off x="8968749" y="2815937"/>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7" name="Rektangel 16">
            <a:extLst>
              <a:ext uri="{FF2B5EF4-FFF2-40B4-BE49-F238E27FC236}">
                <a16:creationId xmlns:a16="http://schemas.microsoft.com/office/drawing/2014/main" id="{C0B857F4-CDE9-4700-AA24-465E15DE11CF}"/>
              </a:ext>
            </a:extLst>
          </p:cNvPr>
          <p:cNvSpPr/>
          <p:nvPr/>
        </p:nvSpPr>
        <p:spPr>
          <a:xfrm>
            <a:off x="9086111" y="3328935"/>
            <a:ext cx="538841" cy="1107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8" name="Likbent triangel 17">
            <a:extLst>
              <a:ext uri="{FF2B5EF4-FFF2-40B4-BE49-F238E27FC236}">
                <a16:creationId xmlns:a16="http://schemas.microsoft.com/office/drawing/2014/main" id="{D2FD2CE1-D5B2-46FD-B174-97F88AC62E3A}"/>
              </a:ext>
            </a:extLst>
          </p:cNvPr>
          <p:cNvSpPr/>
          <p:nvPr/>
        </p:nvSpPr>
        <p:spPr>
          <a:xfrm>
            <a:off x="8968749" y="3541627"/>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1" name="Likbent triangel 20">
            <a:extLst>
              <a:ext uri="{FF2B5EF4-FFF2-40B4-BE49-F238E27FC236}">
                <a16:creationId xmlns:a16="http://schemas.microsoft.com/office/drawing/2014/main" id="{D017C4B6-9354-406D-A6C7-AB06FCE1B023}"/>
              </a:ext>
            </a:extLst>
          </p:cNvPr>
          <p:cNvSpPr/>
          <p:nvPr/>
        </p:nvSpPr>
        <p:spPr>
          <a:xfrm>
            <a:off x="8968749" y="3791018"/>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 name="Likbent triangel 1">
            <a:extLst>
              <a:ext uri="{FF2B5EF4-FFF2-40B4-BE49-F238E27FC236}">
                <a16:creationId xmlns:a16="http://schemas.microsoft.com/office/drawing/2014/main" id="{3D678340-D125-336F-B309-CF50BB49FFBF}"/>
              </a:ext>
            </a:extLst>
          </p:cNvPr>
          <p:cNvSpPr/>
          <p:nvPr/>
        </p:nvSpPr>
        <p:spPr>
          <a:xfrm>
            <a:off x="8968749" y="3076567"/>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1187480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Platshållare för bildnummer 3">
            <a:extLst>
              <a:ext uri="{FF2B5EF4-FFF2-40B4-BE49-F238E27FC236}">
                <a16:creationId xmlns:a16="http://schemas.microsoft.com/office/drawing/2014/main" id="{4A774FE9-8919-4BD0-B83B-621B86F426B6}"/>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29</a:t>
            </a:fld>
            <a:endParaRPr lang="sv-SE" dirty="0"/>
          </a:p>
        </p:txBody>
      </p:sp>
      <p:sp>
        <p:nvSpPr>
          <p:cNvPr id="16" name="Rubrik 1">
            <a:extLst>
              <a:ext uri="{FF2B5EF4-FFF2-40B4-BE49-F238E27FC236}">
                <a16:creationId xmlns:a16="http://schemas.microsoft.com/office/drawing/2014/main" id="{8A9B29C6-0F26-4E6E-94D0-DD2A673BA12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Topp 20 </a:t>
            </a:r>
            <a:r>
              <a:rPr lang="sv-SE" sz="5400" dirty="0">
                <a:solidFill>
                  <a:schemeClr val="accent2"/>
                </a:solidFill>
              </a:rPr>
              <a:t>exportindustri</a:t>
            </a:r>
          </a:p>
        </p:txBody>
      </p:sp>
      <p:sp>
        <p:nvSpPr>
          <p:cNvPr id="23" name="textruta 22">
            <a:extLst>
              <a:ext uri="{FF2B5EF4-FFF2-40B4-BE49-F238E27FC236}">
                <a16:creationId xmlns:a16="http://schemas.microsoft.com/office/drawing/2014/main" id="{A8084475-ED3A-4D6A-8782-895EF9CAAB7D}"/>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26" name="Platshållare för innehåll 2">
            <a:extLst>
              <a:ext uri="{FF2B5EF4-FFF2-40B4-BE49-F238E27FC236}">
                <a16:creationId xmlns:a16="http://schemas.microsoft.com/office/drawing/2014/main" id="{3DC00A66-5BCC-4AF4-80C7-207840D1B844}"/>
              </a:ext>
            </a:extLst>
          </p:cNvPr>
          <p:cNvSpPr>
            <a:spLocks noGrp="1"/>
          </p:cNvSpPr>
          <p:nvPr>
            <p:ph idx="1"/>
          </p:nvPr>
        </p:nvSpPr>
        <p:spPr>
          <a:xfrm>
            <a:off x="9561687" y="1535288"/>
            <a:ext cx="2368883" cy="5115731"/>
          </a:xfrm>
        </p:spPr>
        <p:txBody>
          <a:bodyPr/>
          <a:lstStyle/>
          <a:p>
            <a:r>
              <a:rPr lang="sv-SE" sz="1600" dirty="0">
                <a:solidFill>
                  <a:schemeClr val="bg1"/>
                </a:solidFill>
              </a:rPr>
              <a:t>De stora företagen inom exportindustri finns främst i </a:t>
            </a:r>
            <a:r>
              <a:rPr lang="sv-SE" sz="1600" dirty="0" err="1">
                <a:solidFill>
                  <a:schemeClr val="bg1"/>
                </a:solidFill>
              </a:rPr>
              <a:t>Boländerna-Fyrislund</a:t>
            </a:r>
            <a:r>
              <a:rPr lang="sv-SE" sz="1600" dirty="0">
                <a:solidFill>
                  <a:schemeClr val="bg1"/>
                </a:solidFill>
              </a:rPr>
              <a:t>, där tre fjärdedelar av jobben är lokaliserade. I övrigt är det främst </a:t>
            </a:r>
            <a:r>
              <a:rPr lang="sv-SE" sz="1600" dirty="0" err="1">
                <a:solidFill>
                  <a:schemeClr val="bg1"/>
                </a:solidFill>
              </a:rPr>
              <a:t>Librobäck</a:t>
            </a:r>
            <a:r>
              <a:rPr lang="sv-SE" sz="1600" dirty="0">
                <a:solidFill>
                  <a:schemeClr val="bg1"/>
                </a:solidFill>
              </a:rPr>
              <a:t> och Science Park som har denna typ av etableringar.</a:t>
            </a:r>
          </a:p>
          <a:p>
            <a:r>
              <a:rPr lang="sv-SE" sz="1600" dirty="0">
                <a:solidFill>
                  <a:schemeClr val="bg1"/>
                </a:solidFill>
              </a:rPr>
              <a:t>Stark tillväxt 2022 inom </a:t>
            </a:r>
            <a:r>
              <a:rPr lang="sv-SE" sz="1600" dirty="0" err="1">
                <a:solidFill>
                  <a:schemeClr val="bg1"/>
                </a:solidFill>
              </a:rPr>
              <a:t>Cytiva</a:t>
            </a:r>
            <a:r>
              <a:rPr lang="sv-SE" sz="1600" dirty="0">
                <a:solidFill>
                  <a:schemeClr val="bg1"/>
                </a:solidFill>
              </a:rPr>
              <a:t>, </a:t>
            </a:r>
            <a:r>
              <a:rPr lang="sv-SE" sz="1600" dirty="0" err="1">
                <a:solidFill>
                  <a:schemeClr val="bg1"/>
                </a:solidFill>
              </a:rPr>
              <a:t>Olink</a:t>
            </a:r>
            <a:r>
              <a:rPr lang="sv-SE" sz="1600" dirty="0">
                <a:solidFill>
                  <a:schemeClr val="bg1"/>
                </a:solidFill>
              </a:rPr>
              <a:t>, Novavax, Q-</a:t>
            </a:r>
            <a:r>
              <a:rPr lang="sv-SE" sz="1600" dirty="0" err="1">
                <a:solidFill>
                  <a:schemeClr val="bg1"/>
                </a:solidFill>
              </a:rPr>
              <a:t>linea</a:t>
            </a:r>
            <a:r>
              <a:rPr lang="sv-SE" sz="1600" dirty="0">
                <a:solidFill>
                  <a:schemeClr val="bg1"/>
                </a:solidFill>
              </a:rPr>
              <a:t> och </a:t>
            </a:r>
            <a:r>
              <a:rPr lang="sv-SE" sz="1600" dirty="0" err="1">
                <a:solidFill>
                  <a:schemeClr val="bg1"/>
                </a:solidFill>
              </a:rPr>
              <a:t>Antaros</a:t>
            </a:r>
            <a:r>
              <a:rPr lang="sv-SE" sz="1600" dirty="0">
                <a:solidFill>
                  <a:schemeClr val="bg1"/>
                </a:solidFill>
              </a:rPr>
              <a:t> Medical inom Life Science samt  AQ M-Tech inom metallvaruindustri.</a:t>
            </a:r>
          </a:p>
        </p:txBody>
      </p:sp>
      <p:pic>
        <p:nvPicPr>
          <p:cNvPr id="3" name="Bildobjekt 2">
            <a:extLst>
              <a:ext uri="{FF2B5EF4-FFF2-40B4-BE49-F238E27FC236}">
                <a16:creationId xmlns:a16="http://schemas.microsoft.com/office/drawing/2014/main" id="{394A2ADA-F5E1-5444-4EFB-721CDBD27DB4}"/>
              </a:ext>
            </a:extLst>
          </p:cNvPr>
          <p:cNvPicPr>
            <a:picLocks noChangeAspect="1"/>
          </p:cNvPicPr>
          <p:nvPr/>
        </p:nvPicPr>
        <p:blipFill>
          <a:blip r:embed="rId5"/>
          <a:stretch>
            <a:fillRect/>
          </a:stretch>
        </p:blipFill>
        <p:spPr>
          <a:xfrm>
            <a:off x="677634" y="1535288"/>
            <a:ext cx="8239125" cy="4629150"/>
          </a:xfrm>
          <a:prstGeom prst="rect">
            <a:avLst/>
          </a:prstGeom>
        </p:spPr>
      </p:pic>
    </p:spTree>
    <p:extLst>
      <p:ext uri="{BB962C8B-B14F-4D97-AF65-F5344CB8AC3E}">
        <p14:creationId xmlns:p14="http://schemas.microsoft.com/office/powerpoint/2010/main" val="419961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67978-EC6A-FDAC-D190-2367DD1B85B2}"/>
            </a:ext>
          </a:extLst>
        </p:cNvPr>
        <p:cNvGrpSpPr/>
        <p:nvPr/>
      </p:nvGrpSpPr>
      <p:grpSpPr>
        <a:xfrm>
          <a:off x="0" y="0"/>
          <a:ext cx="0" cy="0"/>
          <a:chOff x="0" y="0"/>
          <a:chExt cx="0" cy="0"/>
        </a:xfrm>
      </p:grpSpPr>
      <p:sp>
        <p:nvSpPr>
          <p:cNvPr id="7" name="Rektangel 6">
            <a:extLst>
              <a:ext uri="{FF2B5EF4-FFF2-40B4-BE49-F238E27FC236}">
                <a16:creationId xmlns:a16="http://schemas.microsoft.com/office/drawing/2014/main" id="{251D13E5-B08D-2030-A7E1-4B59EB42269A}"/>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a:extLst>
              <a:ext uri="{FF2B5EF4-FFF2-40B4-BE49-F238E27FC236}">
                <a16:creationId xmlns:a16="http://schemas.microsoft.com/office/drawing/2014/main" id="{BEB83051-537A-4BCF-9740-7C87DBE5853F}"/>
              </a:ext>
            </a:extLst>
          </p:cNvPr>
          <p:cNvSpPr>
            <a:spLocks noGrp="1"/>
          </p:cNvSpPr>
          <p:nvPr>
            <p:ph type="sldNum" sz="quarter" idx="12"/>
          </p:nvPr>
        </p:nvSpPr>
        <p:spPr/>
        <p:txBody>
          <a:bodyPr/>
          <a:lstStyle/>
          <a:p>
            <a:fld id="{D02B33C2-54EE-4A44-9B78-6F01870CE737}" type="slidenum">
              <a:rPr lang="sv-SE" smtClean="0"/>
              <a:t>3</a:t>
            </a:fld>
            <a:endParaRPr lang="sv-SE" dirty="0"/>
          </a:p>
        </p:txBody>
      </p:sp>
      <p:pic>
        <p:nvPicPr>
          <p:cNvPr id="9" name="Bildobjekt 8">
            <a:hlinkClick r:id="rId3" action="ppaction://hlinksldjump"/>
            <a:extLst>
              <a:ext uri="{FF2B5EF4-FFF2-40B4-BE49-F238E27FC236}">
                <a16:creationId xmlns:a16="http://schemas.microsoft.com/office/drawing/2014/main" id="{432E2275-EE23-4E3E-2543-4C0148DA82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38" name="Rektangel 37">
            <a:extLst>
              <a:ext uri="{FF2B5EF4-FFF2-40B4-BE49-F238E27FC236}">
                <a16:creationId xmlns:a16="http://schemas.microsoft.com/office/drawing/2014/main" id="{6BE21783-9AAE-FAF0-2E18-2AF902C848C2}"/>
              </a:ext>
            </a:extLst>
          </p:cNvPr>
          <p:cNvSpPr/>
          <p:nvPr/>
        </p:nvSpPr>
        <p:spPr>
          <a:xfrm>
            <a:off x="6260500" y="2726709"/>
            <a:ext cx="5234813" cy="1231106"/>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r>
              <a:rPr lang="sv-SE" sz="1600" b="1" dirty="0">
                <a:solidFill>
                  <a:schemeClr val="bg1"/>
                </a:solidFill>
                <a:latin typeface="Source Sans Pro"/>
              </a:rPr>
              <a:t>Exportindustri 8 272 anställda, +1 977 åren 2010-2022</a:t>
            </a:r>
          </a:p>
          <a:p>
            <a:pPr defTabSz="914377">
              <a:defRPr/>
            </a:pPr>
            <a:r>
              <a:rPr lang="sv-SE" sz="1400" dirty="0">
                <a:solidFill>
                  <a:schemeClr val="bg1"/>
                </a:solidFill>
                <a:latin typeface="Source Sans Pro"/>
              </a:rPr>
              <a:t>Life science, övrig industri</a:t>
            </a:r>
          </a:p>
          <a:p>
            <a:pPr defTabSz="914377">
              <a:defRPr/>
            </a:pPr>
            <a:r>
              <a:rPr lang="sv-SE" sz="1400" dirty="0">
                <a:solidFill>
                  <a:schemeClr val="bg1"/>
                </a:solidFill>
                <a:latin typeface="Source Sans Pro"/>
              </a:rPr>
              <a:t>2010-2022: Omsättningstillväxt +7,6%/år, anställda +2,1%/år </a:t>
            </a:r>
          </a:p>
          <a:p>
            <a:pPr defTabSz="914377">
              <a:defRPr/>
            </a:pPr>
            <a:r>
              <a:rPr lang="sv-SE" sz="1400" dirty="0">
                <a:solidFill>
                  <a:schemeClr val="bg1"/>
                </a:solidFill>
                <a:latin typeface="Source Sans Pro"/>
              </a:rPr>
              <a:t>2022: Omsättningstillväxt +17,8%, anställda +11,8%</a:t>
            </a:r>
          </a:p>
          <a:p>
            <a:pPr defTabSz="914377">
              <a:defRPr/>
            </a:pPr>
            <a:endParaRPr lang="sv-SE" sz="1600" dirty="0">
              <a:solidFill>
                <a:schemeClr val="bg1"/>
              </a:solidFill>
              <a:latin typeface="Source Sans Pro"/>
            </a:endParaRPr>
          </a:p>
        </p:txBody>
      </p:sp>
      <p:sp>
        <p:nvSpPr>
          <p:cNvPr id="39" name="Rektangel 38">
            <a:extLst>
              <a:ext uri="{FF2B5EF4-FFF2-40B4-BE49-F238E27FC236}">
                <a16:creationId xmlns:a16="http://schemas.microsoft.com/office/drawing/2014/main" id="{2CC11172-902B-92CC-E55C-803503060E36}"/>
              </a:ext>
            </a:extLst>
          </p:cNvPr>
          <p:cNvSpPr/>
          <p:nvPr/>
        </p:nvSpPr>
        <p:spPr>
          <a:xfrm>
            <a:off x="6260497" y="3790359"/>
            <a:ext cx="5321903" cy="1446550"/>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r>
              <a:rPr lang="sv-SE" sz="1600" b="1" dirty="0">
                <a:solidFill>
                  <a:schemeClr val="bg1"/>
                </a:solidFill>
                <a:latin typeface="Source Sans Pro"/>
              </a:rPr>
              <a:t>Affärstjänster 16 949 anställda, +4 382 åren 2010-2022</a:t>
            </a:r>
          </a:p>
          <a:p>
            <a:pPr defTabSz="914377">
              <a:defRPr/>
            </a:pPr>
            <a:r>
              <a:rPr lang="sv-SE" sz="1400" dirty="0">
                <a:solidFill>
                  <a:schemeClr val="bg1"/>
                </a:solidFill>
                <a:latin typeface="Source Sans Pro"/>
              </a:rPr>
              <a:t>Företagstjänster, företagsservice, IT, finans- och försäkring, partihandel, media</a:t>
            </a:r>
          </a:p>
          <a:p>
            <a:pPr defTabSz="914377">
              <a:defRPr/>
            </a:pPr>
            <a:r>
              <a:rPr lang="sv-SE" sz="1400" dirty="0">
                <a:solidFill>
                  <a:schemeClr val="bg1"/>
                </a:solidFill>
                <a:latin typeface="Source Sans Pro"/>
              </a:rPr>
              <a:t>2010-2022: Omsättningstillväxt +7,3%/år, anställda +2,2%/år </a:t>
            </a:r>
          </a:p>
          <a:p>
            <a:pPr defTabSz="914377">
              <a:defRPr/>
            </a:pPr>
            <a:r>
              <a:rPr lang="sv-SE" sz="1400" dirty="0">
                <a:solidFill>
                  <a:schemeClr val="bg1"/>
                </a:solidFill>
                <a:latin typeface="Source Sans Pro"/>
              </a:rPr>
              <a:t>2022: Omsättningstillväxt +11,5%, anställda +2,2%</a:t>
            </a:r>
          </a:p>
          <a:p>
            <a:pPr defTabSz="914377">
              <a:defRPr/>
            </a:pPr>
            <a:endParaRPr lang="sv-SE" sz="1600" dirty="0">
              <a:solidFill>
                <a:schemeClr val="bg1"/>
              </a:solidFill>
              <a:latin typeface="Source Sans Pro"/>
            </a:endParaRPr>
          </a:p>
        </p:txBody>
      </p:sp>
      <p:sp>
        <p:nvSpPr>
          <p:cNvPr id="40" name="Rektangel 39">
            <a:extLst>
              <a:ext uri="{FF2B5EF4-FFF2-40B4-BE49-F238E27FC236}">
                <a16:creationId xmlns:a16="http://schemas.microsoft.com/office/drawing/2014/main" id="{88AB693C-1E83-CE2A-13DB-8924DD6B3F39}"/>
              </a:ext>
            </a:extLst>
          </p:cNvPr>
          <p:cNvSpPr/>
          <p:nvPr/>
        </p:nvSpPr>
        <p:spPr>
          <a:xfrm>
            <a:off x="6260500" y="5042286"/>
            <a:ext cx="5789986" cy="1446550"/>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r>
              <a:rPr lang="sv-SE" sz="1600" b="1" dirty="0">
                <a:solidFill>
                  <a:schemeClr val="bg1"/>
                </a:solidFill>
                <a:latin typeface="Source Sans Pro"/>
              </a:rPr>
              <a:t>Vardagliga verksamheter 29 337 anställda, +10 053 2010-2022</a:t>
            </a:r>
          </a:p>
          <a:p>
            <a:pPr defTabSz="914377">
              <a:defRPr/>
            </a:pPr>
            <a:r>
              <a:rPr lang="sv-SE" sz="1400" dirty="0">
                <a:solidFill>
                  <a:schemeClr val="bg1"/>
                </a:solidFill>
                <a:latin typeface="Source Sans Pro"/>
              </a:rPr>
              <a:t>Detaljhandel, utbildning, hälsa/sjukvård, besöksnäring, logistik, bygg o fastigheter, vatten o avfall, energibolag</a:t>
            </a:r>
          </a:p>
          <a:p>
            <a:pPr defTabSz="914377">
              <a:defRPr/>
            </a:pPr>
            <a:r>
              <a:rPr lang="sv-SE" sz="1400" dirty="0">
                <a:solidFill>
                  <a:schemeClr val="bg1"/>
                </a:solidFill>
                <a:latin typeface="Source Sans Pro"/>
              </a:rPr>
              <a:t>2010-2022: Omsättningstillväxt +5,7%/år, anställda +3,3%/år </a:t>
            </a:r>
          </a:p>
          <a:p>
            <a:pPr defTabSz="914377">
              <a:defRPr/>
            </a:pPr>
            <a:r>
              <a:rPr lang="sv-SE" sz="1400" dirty="0">
                <a:solidFill>
                  <a:schemeClr val="bg1"/>
                </a:solidFill>
                <a:latin typeface="Source Sans Pro"/>
              </a:rPr>
              <a:t>2022: Omsättningstillväxt +10,8%, anställda +4,2%</a:t>
            </a:r>
          </a:p>
          <a:p>
            <a:pPr defTabSz="914377">
              <a:defRPr/>
            </a:pPr>
            <a:endParaRPr lang="sv-SE" sz="1600" dirty="0">
              <a:solidFill>
                <a:schemeClr val="bg1"/>
              </a:solidFill>
              <a:latin typeface="Source Sans Pro"/>
            </a:endParaRPr>
          </a:p>
        </p:txBody>
      </p:sp>
      <p:cxnSp>
        <p:nvCxnSpPr>
          <p:cNvPr id="41" name="Rak koppling 40">
            <a:extLst>
              <a:ext uri="{FF2B5EF4-FFF2-40B4-BE49-F238E27FC236}">
                <a16:creationId xmlns:a16="http://schemas.microsoft.com/office/drawing/2014/main" id="{927509F4-489A-6825-E19E-AB887AF4EE44}"/>
              </a:ext>
            </a:extLst>
          </p:cNvPr>
          <p:cNvCxnSpPr>
            <a:cxnSpLocks/>
          </p:cNvCxnSpPr>
          <p:nvPr/>
        </p:nvCxnSpPr>
        <p:spPr>
          <a:xfrm flipV="1">
            <a:off x="5034180" y="5252155"/>
            <a:ext cx="425559" cy="21017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2" name="Rak pilkoppling 41">
            <a:extLst>
              <a:ext uri="{FF2B5EF4-FFF2-40B4-BE49-F238E27FC236}">
                <a16:creationId xmlns:a16="http://schemas.microsoft.com/office/drawing/2014/main" id="{0F133501-1A4D-AF43-3A2A-27BD05C78D5A}"/>
              </a:ext>
            </a:extLst>
          </p:cNvPr>
          <p:cNvCxnSpPr>
            <a:cxnSpLocks/>
          </p:cNvCxnSpPr>
          <p:nvPr/>
        </p:nvCxnSpPr>
        <p:spPr>
          <a:xfrm flipH="1">
            <a:off x="5458091" y="5252153"/>
            <a:ext cx="748620" cy="0"/>
          </a:xfrm>
          <a:prstGeom prst="straightConnector1">
            <a:avLst/>
          </a:prstGeom>
          <a:ln>
            <a:solidFill>
              <a:schemeClr val="bg1"/>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43" name="Rak pilkoppling 42">
            <a:extLst>
              <a:ext uri="{FF2B5EF4-FFF2-40B4-BE49-F238E27FC236}">
                <a16:creationId xmlns:a16="http://schemas.microsoft.com/office/drawing/2014/main" id="{7980547F-C531-2ECD-CABB-C7006CEC008B}"/>
              </a:ext>
            </a:extLst>
          </p:cNvPr>
          <p:cNvCxnSpPr>
            <a:cxnSpLocks/>
          </p:cNvCxnSpPr>
          <p:nvPr/>
        </p:nvCxnSpPr>
        <p:spPr>
          <a:xfrm flipH="1">
            <a:off x="4660428" y="3975517"/>
            <a:ext cx="1595325" cy="0"/>
          </a:xfrm>
          <a:prstGeom prst="straightConnector1">
            <a:avLst/>
          </a:prstGeom>
          <a:ln>
            <a:solidFill>
              <a:schemeClr val="bg1"/>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44" name="Rak pilkoppling 43">
            <a:extLst>
              <a:ext uri="{FF2B5EF4-FFF2-40B4-BE49-F238E27FC236}">
                <a16:creationId xmlns:a16="http://schemas.microsoft.com/office/drawing/2014/main" id="{A107BD0B-2180-65BB-E2F6-3ED5EC4F8D55}"/>
              </a:ext>
            </a:extLst>
          </p:cNvPr>
          <p:cNvCxnSpPr>
            <a:cxnSpLocks/>
          </p:cNvCxnSpPr>
          <p:nvPr/>
        </p:nvCxnSpPr>
        <p:spPr>
          <a:xfrm flipH="1">
            <a:off x="3980564" y="2914693"/>
            <a:ext cx="2275187" cy="0"/>
          </a:xfrm>
          <a:prstGeom prst="straightConnector1">
            <a:avLst/>
          </a:prstGeom>
          <a:ln>
            <a:solidFill>
              <a:schemeClr val="bg1"/>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59" name="Rak koppling 58">
            <a:extLst>
              <a:ext uri="{FF2B5EF4-FFF2-40B4-BE49-F238E27FC236}">
                <a16:creationId xmlns:a16="http://schemas.microsoft.com/office/drawing/2014/main" id="{BA85C629-309D-87A8-CA20-20BED2009C80}"/>
              </a:ext>
            </a:extLst>
          </p:cNvPr>
          <p:cNvCxnSpPr>
            <a:cxnSpLocks/>
          </p:cNvCxnSpPr>
          <p:nvPr/>
        </p:nvCxnSpPr>
        <p:spPr>
          <a:xfrm flipV="1">
            <a:off x="3662532" y="2908982"/>
            <a:ext cx="340183" cy="14892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0" name="Rak koppling 59">
            <a:extLst>
              <a:ext uri="{FF2B5EF4-FFF2-40B4-BE49-F238E27FC236}">
                <a16:creationId xmlns:a16="http://schemas.microsoft.com/office/drawing/2014/main" id="{F56D2169-D98F-6FD2-98C5-888095D46462}"/>
              </a:ext>
            </a:extLst>
          </p:cNvPr>
          <p:cNvCxnSpPr>
            <a:cxnSpLocks/>
          </p:cNvCxnSpPr>
          <p:nvPr/>
        </p:nvCxnSpPr>
        <p:spPr>
          <a:xfrm flipV="1">
            <a:off x="4325969" y="3973360"/>
            <a:ext cx="343425" cy="20863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2" name="Frihandsfigur: Form 61">
            <a:extLst>
              <a:ext uri="{FF2B5EF4-FFF2-40B4-BE49-F238E27FC236}">
                <a16:creationId xmlns:a16="http://schemas.microsoft.com/office/drawing/2014/main" id="{839947C1-1676-346F-372B-1851244587BC}"/>
              </a:ext>
            </a:extLst>
          </p:cNvPr>
          <p:cNvSpPr>
            <a:spLocks noChangeAspect="1"/>
          </p:cNvSpPr>
          <p:nvPr/>
        </p:nvSpPr>
        <p:spPr>
          <a:xfrm>
            <a:off x="2378917" y="3557250"/>
            <a:ext cx="1783976" cy="222461"/>
          </a:xfrm>
          <a:custGeom>
            <a:avLst/>
            <a:gdLst>
              <a:gd name="connsiteX0" fmla="*/ 0 w 1584960"/>
              <a:gd name="connsiteY0" fmla="*/ 198120 h 198120"/>
              <a:gd name="connsiteX1" fmla="*/ 118110 w 1584960"/>
              <a:gd name="connsiteY1" fmla="*/ 7620 h 198120"/>
              <a:gd name="connsiteX2" fmla="*/ 1466850 w 1584960"/>
              <a:gd name="connsiteY2" fmla="*/ 0 h 198120"/>
              <a:gd name="connsiteX3" fmla="*/ 1584960 w 1584960"/>
              <a:gd name="connsiteY3" fmla="*/ 194310 h 198120"/>
              <a:gd name="connsiteX4" fmla="*/ 0 w 1584960"/>
              <a:gd name="connsiteY4" fmla="*/ 198120 h 19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60" h="198120">
                <a:moveTo>
                  <a:pt x="0" y="198120"/>
                </a:moveTo>
                <a:lnTo>
                  <a:pt x="118110" y="7620"/>
                </a:lnTo>
                <a:lnTo>
                  <a:pt x="1466850" y="0"/>
                </a:lnTo>
                <a:lnTo>
                  <a:pt x="1584960" y="194310"/>
                </a:lnTo>
                <a:lnTo>
                  <a:pt x="0" y="198120"/>
                </a:lnTo>
                <a:close/>
              </a:path>
            </a:pathLst>
          </a:cu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sz="800" dirty="0">
                <a:solidFill>
                  <a:schemeClr val="bg1">
                    <a:lumMod val="50000"/>
                  </a:schemeClr>
                </a:solidFill>
              </a:rPr>
              <a:t>Exportrelaterade affärstjänster</a:t>
            </a:r>
          </a:p>
        </p:txBody>
      </p:sp>
      <p:sp>
        <p:nvSpPr>
          <p:cNvPr id="64" name="textruta 63">
            <a:extLst>
              <a:ext uri="{FF2B5EF4-FFF2-40B4-BE49-F238E27FC236}">
                <a16:creationId xmlns:a16="http://schemas.microsoft.com/office/drawing/2014/main" id="{740C2A88-FEBC-E996-4665-77C08CBC0160}"/>
              </a:ext>
            </a:extLst>
          </p:cNvPr>
          <p:cNvSpPr txBox="1"/>
          <p:nvPr/>
        </p:nvSpPr>
        <p:spPr>
          <a:xfrm>
            <a:off x="598714" y="1426715"/>
            <a:ext cx="6745535" cy="830997"/>
          </a:xfrm>
          <a:prstGeom prst="rect">
            <a:avLst/>
          </a:prstGeom>
          <a:solidFill>
            <a:schemeClr val="accent1">
              <a:lumMod val="75000"/>
            </a:schemeClr>
          </a:solidFill>
          <a:ln>
            <a:noFill/>
          </a:ln>
        </p:spPr>
        <p:txBody>
          <a:bodyPr wrap="square" rtlCol="0">
            <a:spAutoFit/>
          </a:bodyPr>
          <a:lstStyle/>
          <a:p>
            <a:r>
              <a:rPr lang="sv-FI" sz="1600" dirty="0">
                <a:solidFill>
                  <a:schemeClr val="bg1"/>
                </a:solidFill>
              </a:rPr>
              <a:t>54 558 anställda i 13 769 aktiebolag verksamma i Uppsala år 2022</a:t>
            </a:r>
          </a:p>
          <a:p>
            <a:r>
              <a:rPr lang="sv-FI" sz="1600" dirty="0">
                <a:solidFill>
                  <a:schemeClr val="bg1"/>
                </a:solidFill>
              </a:rPr>
              <a:t>Ökat med 16 412 anställda 2010-2022 (+2,8% per år) och 2 410 år 2022 (4,6%)</a:t>
            </a:r>
          </a:p>
          <a:p>
            <a:r>
              <a:rPr lang="sv-SE" sz="1600" dirty="0">
                <a:solidFill>
                  <a:schemeClr val="bg1"/>
                </a:solidFill>
              </a:rPr>
              <a:t>Omsättningstillväxt +6,8%/år 2010-2022 och 12,6% år 2022</a:t>
            </a:r>
            <a:endParaRPr lang="sv-FI" sz="1600" dirty="0">
              <a:solidFill>
                <a:schemeClr val="bg1"/>
              </a:solidFill>
            </a:endParaRPr>
          </a:p>
        </p:txBody>
      </p:sp>
      <p:pic>
        <p:nvPicPr>
          <p:cNvPr id="61" name="Bildobjekt 60" descr="En bild som visar person, inomhus&#10;&#10;Automatiskt genererad beskrivning">
            <a:extLst>
              <a:ext uri="{FF2B5EF4-FFF2-40B4-BE49-F238E27FC236}">
                <a16:creationId xmlns:a16="http://schemas.microsoft.com/office/drawing/2014/main" id="{A4569498-A15F-68C4-9A1C-3ED89A6978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677" y="2330726"/>
            <a:ext cx="4566456" cy="3702532"/>
          </a:xfrm>
          <a:prstGeom prst="rect">
            <a:avLst/>
          </a:prstGeom>
        </p:spPr>
      </p:pic>
      <p:sp>
        <p:nvSpPr>
          <p:cNvPr id="21" name="Rubrik 1">
            <a:extLst>
              <a:ext uri="{FF2B5EF4-FFF2-40B4-BE49-F238E27FC236}">
                <a16:creationId xmlns:a16="http://schemas.microsoft.com/office/drawing/2014/main" id="{9515B67A-BFD9-EFD3-0EAC-474DCFA38FDA}"/>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Näringslivs </a:t>
            </a:r>
            <a:r>
              <a:rPr lang="sv-SE" sz="5400" dirty="0">
                <a:solidFill>
                  <a:schemeClr val="accent2"/>
                </a:solidFill>
              </a:rPr>
              <a:t>pyramiden</a:t>
            </a:r>
          </a:p>
        </p:txBody>
      </p:sp>
      <p:sp>
        <p:nvSpPr>
          <p:cNvPr id="22" name="textruta 21">
            <a:extLst>
              <a:ext uri="{FF2B5EF4-FFF2-40B4-BE49-F238E27FC236}">
                <a16:creationId xmlns:a16="http://schemas.microsoft.com/office/drawing/2014/main" id="{5DA76075-A10C-73AA-51A3-2501800AE0D7}"/>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Tree>
    <p:extLst>
      <p:ext uri="{BB962C8B-B14F-4D97-AF65-F5344CB8AC3E}">
        <p14:creationId xmlns:p14="http://schemas.microsoft.com/office/powerpoint/2010/main" val="1733330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8646"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9" name="Platshållare för innehåll 2">
            <a:extLst>
              <a:ext uri="{FF2B5EF4-FFF2-40B4-BE49-F238E27FC236}">
                <a16:creationId xmlns:a16="http://schemas.microsoft.com/office/drawing/2014/main" id="{76062650-083B-4E82-A0D9-864804C0B2E3}"/>
              </a:ext>
            </a:extLst>
          </p:cNvPr>
          <p:cNvSpPr>
            <a:spLocks noGrp="1"/>
          </p:cNvSpPr>
          <p:nvPr>
            <p:ph idx="1"/>
          </p:nvPr>
        </p:nvSpPr>
        <p:spPr>
          <a:xfrm>
            <a:off x="838197" y="4262055"/>
            <a:ext cx="10371670" cy="2369879"/>
          </a:xfrm>
        </p:spPr>
        <p:txBody>
          <a:bodyPr/>
          <a:lstStyle/>
          <a:p>
            <a:r>
              <a:rPr lang="sv-SE" sz="1600" dirty="0">
                <a:solidFill>
                  <a:schemeClr val="bg1"/>
                </a:solidFill>
              </a:rPr>
              <a:t>Stark tillväxt inom företagstjänster, efter ett svagt 2021, medan minskningen inom företagsservice bör ses i perspektivet av att det skedde en kraftig ökning redan 2021. I båda fallen starkt kopplat till tillväxten inom Life Science, där effekten kom snabbare inom företagsservice (bemanning) än inom företagstjänster (konsulter).  </a:t>
            </a:r>
            <a:r>
              <a:rPr lang="sv-SE" sz="1600" dirty="0" err="1">
                <a:solidFill>
                  <a:schemeClr val="bg1"/>
                </a:solidFill>
              </a:rPr>
              <a:t>IT&amp;telekom</a:t>
            </a:r>
            <a:r>
              <a:rPr lang="sv-SE" sz="1600" dirty="0">
                <a:solidFill>
                  <a:schemeClr val="bg1"/>
                </a:solidFill>
              </a:rPr>
              <a:t> fortsätter utvecklas positivt medan partihandeln fortsätter utvecklas svagt.</a:t>
            </a:r>
          </a:p>
          <a:p>
            <a:r>
              <a:rPr lang="sv-SE" sz="1600" dirty="0">
                <a:solidFill>
                  <a:schemeClr val="bg1"/>
                </a:solidFill>
              </a:rPr>
              <a:t>Affärstjänsterna drivs till stor del av lokala beställare (exportindustri, offentlig sektor), men delvis även av export inom framför allt </a:t>
            </a:r>
            <a:r>
              <a:rPr lang="sv-SE" sz="1600" dirty="0" err="1">
                <a:solidFill>
                  <a:schemeClr val="bg1"/>
                </a:solidFill>
              </a:rPr>
              <a:t>IT&amp;telekom</a:t>
            </a:r>
            <a:r>
              <a:rPr lang="sv-SE" sz="1600" dirty="0">
                <a:solidFill>
                  <a:schemeClr val="bg1"/>
                </a:solidFill>
              </a:rPr>
              <a:t>. Många små företag. Även bosättningsbaserat företagande, dvs livsmiljön är en viktig drivkraft för etablering av nya företag</a:t>
            </a:r>
          </a:p>
          <a:p>
            <a:r>
              <a:rPr lang="sv-FI" sz="1600" dirty="0">
                <a:solidFill>
                  <a:schemeClr val="bg1"/>
                </a:solidFill>
              </a:rPr>
              <a:t>Överskott på kvalificerad arbetskraft (pendling, examinering) ger utrymme för expansion.</a:t>
            </a:r>
            <a:endParaRPr lang="sv-SE" sz="1600" dirty="0">
              <a:solidFill>
                <a:schemeClr val="bg1"/>
              </a:solidFill>
            </a:endParaRPr>
          </a:p>
        </p:txBody>
      </p:sp>
      <p:sp>
        <p:nvSpPr>
          <p:cNvPr id="20" name="Rektangel 19">
            <a:extLst>
              <a:ext uri="{FF2B5EF4-FFF2-40B4-BE49-F238E27FC236}">
                <a16:creationId xmlns:a16="http://schemas.microsoft.com/office/drawing/2014/main" id="{14B17C8B-9501-42D0-B718-C034088C6546}"/>
              </a:ext>
            </a:extLst>
          </p:cNvPr>
          <p:cNvSpPr/>
          <p:nvPr/>
        </p:nvSpPr>
        <p:spPr>
          <a:xfrm>
            <a:off x="838197" y="1665014"/>
            <a:ext cx="10371670" cy="2369880"/>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FI" sz="2000" u="sng" dirty="0">
                <a:solidFill>
                  <a:schemeClr val="bg2"/>
                </a:solidFill>
              </a:rPr>
              <a:t>Delbransch	       Anställda 2022 	Förändring 2021-2022	 Trend 2010-2020</a:t>
            </a:r>
            <a:endParaRPr lang="sv-FI" u="sng" dirty="0">
              <a:solidFill>
                <a:schemeClr val="bg2"/>
              </a:solidFill>
            </a:endParaRP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Företagstjänster	 	   5 3</a:t>
            </a:r>
            <a:r>
              <a:rPr lang="sv-SE" sz="1600" dirty="0">
                <a:solidFill>
                  <a:schemeClr val="bg2"/>
                </a:solidFill>
                <a:latin typeface="Source Sans Pro"/>
              </a:rPr>
              <a:t>08</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377</a:t>
            </a:r>
            <a:endParaRPr lang="sv-SE" sz="1600" dirty="0">
              <a:solidFill>
                <a:schemeClr val="bg2"/>
              </a:solidFill>
              <a:latin typeface="Source Sans Pro"/>
            </a:endParaRP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Företagsservice		   4 589			</a:t>
            </a:r>
            <a:r>
              <a:rPr lang="sv-SE" sz="1600" dirty="0">
                <a:solidFill>
                  <a:srgbClr val="FF0000"/>
                </a:solidFill>
                <a:latin typeface="Source Sans Pro"/>
              </a:rPr>
              <a:t>  -41</a:t>
            </a: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err="1">
                <a:ln>
                  <a:noFill/>
                </a:ln>
                <a:solidFill>
                  <a:schemeClr val="bg2"/>
                </a:solidFill>
                <a:effectLst/>
                <a:uLnTx/>
                <a:uFillTx/>
                <a:latin typeface="Source Sans Pro"/>
                <a:ea typeface="+mn-ea"/>
                <a:cs typeface="+mn-cs"/>
              </a:rPr>
              <a:t>IT&amp;telekom</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3 115</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102</a:t>
            </a:r>
            <a:endParaRPr lang="sv-SE" sz="1600" dirty="0">
              <a:solidFill>
                <a:schemeClr val="bg2"/>
              </a:solidFill>
              <a:latin typeface="Source Sans Pro"/>
            </a:endParaRP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Partihandel		   2 008 		</a:t>
            </a:r>
            <a:r>
              <a:rPr lang="sv-SE" sz="1600" dirty="0">
                <a:solidFill>
                  <a:schemeClr val="bg2"/>
                </a:solidFill>
                <a:latin typeface="Source Sans Pro"/>
              </a:rPr>
              <a:t>	  </a:t>
            </a:r>
            <a:r>
              <a:rPr lang="sv-SE" sz="1600" dirty="0">
                <a:solidFill>
                  <a:srgbClr val="FF0000"/>
                </a:solidFill>
                <a:latin typeface="Source Sans Pro"/>
              </a:rPr>
              <a:t>-59</a:t>
            </a:r>
            <a:endParaRPr kumimoji="0" lang="sv-SE" sz="1600" b="0" i="0" u="none" strike="noStrike" kern="1200" cap="none" spc="0" normalizeH="0" baseline="0" noProof="0" dirty="0">
              <a:ln>
                <a:noFill/>
              </a:ln>
              <a:solidFill>
                <a:schemeClr val="bg2"/>
              </a:solidFill>
              <a:effectLst/>
              <a:uLnTx/>
              <a:uFillTx/>
              <a:latin typeface="Source Sans Pro"/>
              <a:ea typeface="+mn-ea"/>
              <a:cs typeface="+mn-cs"/>
            </a:endParaRP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Media			   1 052			     0</a:t>
            </a:r>
            <a:endParaRPr kumimoji="0" lang="sv-SE" sz="1600" b="0" i="0" u="none" strike="noStrike" kern="1200" cap="none" spc="0" normalizeH="0" baseline="0" noProof="0" dirty="0">
              <a:ln>
                <a:noFill/>
              </a:ln>
              <a:solidFill>
                <a:schemeClr val="bg2"/>
              </a:solidFill>
              <a:effectLst/>
              <a:uLnTx/>
              <a:uFillTx/>
              <a:latin typeface="Source Sans Pro"/>
              <a:ea typeface="+mn-ea"/>
              <a:cs typeface="+mn-cs"/>
            </a:endParaRP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Finans och försäkring		      855 			</a:t>
            </a:r>
            <a:r>
              <a:rPr lang="sv-SE" sz="1600" dirty="0">
                <a:solidFill>
                  <a:srgbClr val="FF0000"/>
                </a:solidFill>
                <a:latin typeface="Source Sans Pro"/>
              </a:rPr>
              <a:t>  -19</a:t>
            </a: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Övriga tjänster	   	        22			      1</a:t>
            </a:r>
          </a:p>
          <a:p>
            <a:pPr>
              <a:defRPr/>
            </a:pPr>
            <a:r>
              <a:rPr lang="sv-SE" sz="1600" dirty="0">
                <a:solidFill>
                  <a:schemeClr val="bg2"/>
                </a:solidFill>
                <a:latin typeface="Source Sans Pro"/>
              </a:rPr>
              <a:t>Totalt	</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	16 949</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361</a:t>
            </a:r>
            <a:endParaRPr lang="sv-SE" sz="1600" dirty="0">
              <a:solidFill>
                <a:schemeClr val="bg2"/>
              </a:solidFill>
              <a:latin typeface="Source Sans Pro"/>
            </a:endParaRPr>
          </a:p>
        </p:txBody>
      </p:sp>
      <p:sp>
        <p:nvSpPr>
          <p:cNvPr id="13" name="Platshållare för bildnummer 3">
            <a:extLst>
              <a:ext uri="{FF2B5EF4-FFF2-40B4-BE49-F238E27FC236}">
                <a16:creationId xmlns:a16="http://schemas.microsoft.com/office/drawing/2014/main" id="{4A774FE9-8919-4BD0-B83B-621B86F426B6}"/>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30</a:t>
            </a:fld>
            <a:endParaRPr lang="sv-SE" dirty="0"/>
          </a:p>
        </p:txBody>
      </p:sp>
      <p:sp>
        <p:nvSpPr>
          <p:cNvPr id="16" name="Rubrik 1">
            <a:extLst>
              <a:ext uri="{FF2B5EF4-FFF2-40B4-BE49-F238E27FC236}">
                <a16:creationId xmlns:a16="http://schemas.microsoft.com/office/drawing/2014/main" id="{8A9B29C6-0F26-4E6E-94D0-DD2A673BA12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Affärs </a:t>
            </a:r>
            <a:r>
              <a:rPr lang="sv-SE" sz="5400" dirty="0">
                <a:solidFill>
                  <a:schemeClr val="accent2"/>
                </a:solidFill>
              </a:rPr>
              <a:t>tjänster</a:t>
            </a:r>
          </a:p>
        </p:txBody>
      </p:sp>
      <p:sp>
        <p:nvSpPr>
          <p:cNvPr id="23" name="textruta 22">
            <a:extLst>
              <a:ext uri="{FF2B5EF4-FFF2-40B4-BE49-F238E27FC236}">
                <a16:creationId xmlns:a16="http://schemas.microsoft.com/office/drawing/2014/main" id="{A8084475-ED3A-4D6A-8782-895EF9CAAB7D}"/>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1" name="Likbent triangel 10">
            <a:extLst>
              <a:ext uri="{FF2B5EF4-FFF2-40B4-BE49-F238E27FC236}">
                <a16:creationId xmlns:a16="http://schemas.microsoft.com/office/drawing/2014/main" id="{95D8F0DC-9279-4252-9534-52F79D2E8FFF}"/>
              </a:ext>
            </a:extLst>
          </p:cNvPr>
          <p:cNvSpPr/>
          <p:nvPr/>
        </p:nvSpPr>
        <p:spPr>
          <a:xfrm>
            <a:off x="8992807" y="2079716"/>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4" name="Likbent triangel 13">
            <a:extLst>
              <a:ext uri="{FF2B5EF4-FFF2-40B4-BE49-F238E27FC236}">
                <a16:creationId xmlns:a16="http://schemas.microsoft.com/office/drawing/2014/main" id="{FE71FC7A-7FB8-4EBB-BA60-31F9C18F92C8}"/>
              </a:ext>
            </a:extLst>
          </p:cNvPr>
          <p:cNvSpPr/>
          <p:nvPr/>
        </p:nvSpPr>
        <p:spPr>
          <a:xfrm>
            <a:off x="8992807" y="2346082"/>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5" name="Likbent triangel 14">
            <a:extLst>
              <a:ext uri="{FF2B5EF4-FFF2-40B4-BE49-F238E27FC236}">
                <a16:creationId xmlns:a16="http://schemas.microsoft.com/office/drawing/2014/main" id="{FEA4D26E-59C6-4D97-A4F6-531EBDB6217D}"/>
              </a:ext>
            </a:extLst>
          </p:cNvPr>
          <p:cNvSpPr/>
          <p:nvPr/>
        </p:nvSpPr>
        <p:spPr>
          <a:xfrm>
            <a:off x="8992807" y="3044915"/>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8" name="Likbent triangel 17">
            <a:extLst>
              <a:ext uri="{FF2B5EF4-FFF2-40B4-BE49-F238E27FC236}">
                <a16:creationId xmlns:a16="http://schemas.microsoft.com/office/drawing/2014/main" id="{D2FD2CE1-D5B2-46FD-B174-97F88AC62E3A}"/>
              </a:ext>
            </a:extLst>
          </p:cNvPr>
          <p:cNvSpPr/>
          <p:nvPr/>
        </p:nvSpPr>
        <p:spPr>
          <a:xfrm>
            <a:off x="8992807" y="3781112"/>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2" name="Likbent triangel 21">
            <a:extLst>
              <a:ext uri="{FF2B5EF4-FFF2-40B4-BE49-F238E27FC236}">
                <a16:creationId xmlns:a16="http://schemas.microsoft.com/office/drawing/2014/main" id="{B6331510-F744-410E-8D80-6518AC98F66C}"/>
              </a:ext>
            </a:extLst>
          </p:cNvPr>
          <p:cNvSpPr/>
          <p:nvPr/>
        </p:nvSpPr>
        <p:spPr>
          <a:xfrm>
            <a:off x="8992807" y="2590200"/>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4" name="Likbent triangel 23">
            <a:extLst>
              <a:ext uri="{FF2B5EF4-FFF2-40B4-BE49-F238E27FC236}">
                <a16:creationId xmlns:a16="http://schemas.microsoft.com/office/drawing/2014/main" id="{33F2D3D2-7D32-47CF-94F8-BB7BC9D7FD8F}"/>
              </a:ext>
            </a:extLst>
          </p:cNvPr>
          <p:cNvSpPr/>
          <p:nvPr/>
        </p:nvSpPr>
        <p:spPr>
          <a:xfrm rot="10800000">
            <a:off x="9008983" y="2827683"/>
            <a:ext cx="741212" cy="134453"/>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 name="Rektangel 1">
            <a:extLst>
              <a:ext uri="{FF2B5EF4-FFF2-40B4-BE49-F238E27FC236}">
                <a16:creationId xmlns:a16="http://schemas.microsoft.com/office/drawing/2014/main" id="{4B07C4E9-C716-5B84-7DAC-E39DD76F5B59}"/>
              </a:ext>
            </a:extLst>
          </p:cNvPr>
          <p:cNvSpPr/>
          <p:nvPr/>
        </p:nvSpPr>
        <p:spPr>
          <a:xfrm>
            <a:off x="9110169" y="3568422"/>
            <a:ext cx="538841" cy="1107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3" name="Rektangel 2">
            <a:extLst>
              <a:ext uri="{FF2B5EF4-FFF2-40B4-BE49-F238E27FC236}">
                <a16:creationId xmlns:a16="http://schemas.microsoft.com/office/drawing/2014/main" id="{9E731172-4D4F-8B2B-E6CA-520EE5DC7891}"/>
              </a:ext>
            </a:extLst>
          </p:cNvPr>
          <p:cNvSpPr/>
          <p:nvPr/>
        </p:nvSpPr>
        <p:spPr>
          <a:xfrm>
            <a:off x="9110169" y="3318526"/>
            <a:ext cx="538841" cy="1107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1876315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Platshållare för bildnummer 3">
            <a:extLst>
              <a:ext uri="{FF2B5EF4-FFF2-40B4-BE49-F238E27FC236}">
                <a16:creationId xmlns:a16="http://schemas.microsoft.com/office/drawing/2014/main" id="{4A774FE9-8919-4BD0-B83B-621B86F426B6}"/>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31</a:t>
            </a:fld>
            <a:endParaRPr lang="sv-SE" dirty="0"/>
          </a:p>
        </p:txBody>
      </p:sp>
      <p:sp>
        <p:nvSpPr>
          <p:cNvPr id="16" name="Rubrik 1">
            <a:extLst>
              <a:ext uri="{FF2B5EF4-FFF2-40B4-BE49-F238E27FC236}">
                <a16:creationId xmlns:a16="http://schemas.microsoft.com/office/drawing/2014/main" id="{8A9B29C6-0F26-4E6E-94D0-DD2A673BA12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Topp 20 </a:t>
            </a:r>
            <a:r>
              <a:rPr lang="sv-SE" sz="5400" dirty="0">
                <a:solidFill>
                  <a:schemeClr val="accent2"/>
                </a:solidFill>
              </a:rPr>
              <a:t>affärstjänster</a:t>
            </a:r>
          </a:p>
        </p:txBody>
      </p:sp>
      <p:sp>
        <p:nvSpPr>
          <p:cNvPr id="23" name="textruta 22">
            <a:extLst>
              <a:ext uri="{FF2B5EF4-FFF2-40B4-BE49-F238E27FC236}">
                <a16:creationId xmlns:a16="http://schemas.microsoft.com/office/drawing/2014/main" id="{A8084475-ED3A-4D6A-8782-895EF9CAAB7D}"/>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8" name="Platshållare för innehåll 2">
            <a:extLst>
              <a:ext uri="{FF2B5EF4-FFF2-40B4-BE49-F238E27FC236}">
                <a16:creationId xmlns:a16="http://schemas.microsoft.com/office/drawing/2014/main" id="{8632DA65-B861-47E2-9114-A24BCCE24D61}"/>
              </a:ext>
            </a:extLst>
          </p:cNvPr>
          <p:cNvSpPr>
            <a:spLocks noGrp="1"/>
          </p:cNvSpPr>
          <p:nvPr>
            <p:ph idx="1"/>
          </p:nvPr>
        </p:nvSpPr>
        <p:spPr>
          <a:xfrm>
            <a:off x="9830996" y="1666754"/>
            <a:ext cx="2327137" cy="4984266"/>
          </a:xfrm>
        </p:spPr>
        <p:txBody>
          <a:bodyPr/>
          <a:lstStyle/>
          <a:p>
            <a:r>
              <a:rPr lang="sv-SE" sz="1600" dirty="0">
                <a:solidFill>
                  <a:schemeClr val="bg1"/>
                </a:solidFill>
              </a:rPr>
              <a:t>Innerstaden dominerar. Främre </a:t>
            </a:r>
            <a:r>
              <a:rPr lang="sv-SE" sz="1600" dirty="0" err="1">
                <a:solidFill>
                  <a:schemeClr val="bg1"/>
                </a:solidFill>
              </a:rPr>
              <a:t>Boländerna</a:t>
            </a:r>
            <a:r>
              <a:rPr lang="sv-SE" sz="1600" dirty="0">
                <a:solidFill>
                  <a:schemeClr val="bg1"/>
                </a:solidFill>
              </a:rPr>
              <a:t> viktigt  expansions-utrymme. </a:t>
            </a:r>
          </a:p>
          <a:p>
            <a:r>
              <a:rPr lang="sv-SE" sz="1600" dirty="0">
                <a:solidFill>
                  <a:schemeClr val="bg1"/>
                </a:solidFill>
              </a:rPr>
              <a:t>Hem-/distansarbete    allt vanligare. Minskar behovet av kontorslokaler.</a:t>
            </a:r>
          </a:p>
          <a:p>
            <a:r>
              <a:rPr lang="sv-SE" sz="1600" dirty="0">
                <a:solidFill>
                  <a:schemeClr val="bg1"/>
                </a:solidFill>
              </a:rPr>
              <a:t>Stark tillväxt 2022 inom </a:t>
            </a:r>
            <a:r>
              <a:rPr lang="sv-SE" sz="1600" dirty="0" err="1">
                <a:solidFill>
                  <a:schemeClr val="bg1"/>
                </a:solidFill>
              </a:rPr>
              <a:t>Bjerking</a:t>
            </a:r>
            <a:r>
              <a:rPr lang="sv-SE" sz="1600" dirty="0">
                <a:solidFill>
                  <a:schemeClr val="bg1"/>
                </a:solidFill>
              </a:rPr>
              <a:t>, </a:t>
            </a:r>
            <a:r>
              <a:rPr lang="sv-SE" sz="1600" dirty="0" err="1">
                <a:solidFill>
                  <a:schemeClr val="bg1"/>
                </a:solidFill>
              </a:rPr>
              <a:t>Avarn</a:t>
            </a:r>
            <a:r>
              <a:rPr lang="sv-SE" sz="1600" dirty="0">
                <a:solidFill>
                  <a:schemeClr val="bg1"/>
                </a:solidFill>
              </a:rPr>
              <a:t>, </a:t>
            </a:r>
            <a:r>
              <a:rPr lang="sv-SE" sz="1600" dirty="0" err="1">
                <a:solidFill>
                  <a:schemeClr val="bg1"/>
                </a:solidFill>
              </a:rPr>
              <a:t>Caspeco</a:t>
            </a:r>
            <a:r>
              <a:rPr lang="sv-SE" sz="1600" dirty="0">
                <a:solidFill>
                  <a:schemeClr val="bg1"/>
                </a:solidFill>
              </a:rPr>
              <a:t> och </a:t>
            </a:r>
            <a:r>
              <a:rPr lang="sv-SE" sz="1600" dirty="0" err="1">
                <a:solidFill>
                  <a:schemeClr val="bg1"/>
                </a:solidFill>
              </a:rPr>
              <a:t>Ocab</a:t>
            </a:r>
            <a:r>
              <a:rPr lang="sv-SE" sz="1600" dirty="0">
                <a:solidFill>
                  <a:schemeClr val="bg1"/>
                </a:solidFill>
              </a:rPr>
              <a:t>. Kraftig minskning inom Samhall jämfört 2021.</a:t>
            </a:r>
          </a:p>
          <a:p>
            <a:endParaRPr lang="sv-SE" sz="1600" dirty="0">
              <a:solidFill>
                <a:schemeClr val="bg1"/>
              </a:solidFill>
            </a:endParaRPr>
          </a:p>
          <a:p>
            <a:endParaRPr lang="sv-SE" sz="1600" dirty="0">
              <a:solidFill>
                <a:schemeClr val="bg1"/>
              </a:solidFill>
            </a:endParaRPr>
          </a:p>
        </p:txBody>
      </p:sp>
      <p:pic>
        <p:nvPicPr>
          <p:cNvPr id="3" name="Bildobjekt 2">
            <a:extLst>
              <a:ext uri="{FF2B5EF4-FFF2-40B4-BE49-F238E27FC236}">
                <a16:creationId xmlns:a16="http://schemas.microsoft.com/office/drawing/2014/main" id="{F8E7B22B-86A8-4373-AA6E-01BAB3BED12F}"/>
              </a:ext>
            </a:extLst>
          </p:cNvPr>
          <p:cNvPicPr>
            <a:picLocks noChangeAspect="1"/>
          </p:cNvPicPr>
          <p:nvPr/>
        </p:nvPicPr>
        <p:blipFill>
          <a:blip r:embed="rId5"/>
          <a:stretch>
            <a:fillRect/>
          </a:stretch>
        </p:blipFill>
        <p:spPr>
          <a:xfrm>
            <a:off x="596844" y="1581150"/>
            <a:ext cx="8563883" cy="4625260"/>
          </a:xfrm>
          <a:prstGeom prst="rect">
            <a:avLst/>
          </a:prstGeom>
        </p:spPr>
      </p:pic>
    </p:spTree>
    <p:extLst>
      <p:ext uri="{BB962C8B-B14F-4D97-AF65-F5344CB8AC3E}">
        <p14:creationId xmlns:p14="http://schemas.microsoft.com/office/powerpoint/2010/main" val="689091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8646"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9" name="Platshållare för innehåll 2">
            <a:extLst>
              <a:ext uri="{FF2B5EF4-FFF2-40B4-BE49-F238E27FC236}">
                <a16:creationId xmlns:a16="http://schemas.microsoft.com/office/drawing/2014/main" id="{76062650-083B-4E82-A0D9-864804C0B2E3}"/>
              </a:ext>
            </a:extLst>
          </p:cNvPr>
          <p:cNvSpPr>
            <a:spLocks noGrp="1"/>
          </p:cNvSpPr>
          <p:nvPr>
            <p:ph idx="1"/>
          </p:nvPr>
        </p:nvSpPr>
        <p:spPr>
          <a:xfrm>
            <a:off x="873105" y="4892002"/>
            <a:ext cx="9108287" cy="1706361"/>
          </a:xfrm>
        </p:spPr>
        <p:txBody>
          <a:bodyPr/>
          <a:lstStyle/>
          <a:p>
            <a:r>
              <a:rPr lang="sv-SE" sz="1600" dirty="0">
                <a:solidFill>
                  <a:schemeClr val="bg1"/>
                </a:solidFill>
              </a:rPr>
              <a:t>Fortsatt återhämtning efter pandemin under 2022, framför allt inom besöksnäringen. Avmattad tillväxt inom bygg. </a:t>
            </a:r>
          </a:p>
          <a:p>
            <a:r>
              <a:rPr lang="sv-SE" sz="1600" dirty="0">
                <a:solidFill>
                  <a:schemeClr val="bg1"/>
                </a:solidFill>
              </a:rPr>
              <a:t>Utgör basen i näringslivet. Får vardagen att fungera för boende, besökare  och verksamheter. Drivs främst av befolkningstillväxten. Står för merparten av jobbtillväxten, men drabbades hårt av pandemin och därefter av stigande ränta/inflation (minskad köpkraft). Ofta viktig för att få arbetskraftsreserven i arbete, där över 7 000 individer saknar arbete i Uppsala kommun.</a:t>
            </a:r>
          </a:p>
        </p:txBody>
      </p:sp>
      <p:sp>
        <p:nvSpPr>
          <p:cNvPr id="20" name="Rektangel 19">
            <a:extLst>
              <a:ext uri="{FF2B5EF4-FFF2-40B4-BE49-F238E27FC236}">
                <a16:creationId xmlns:a16="http://schemas.microsoft.com/office/drawing/2014/main" id="{14B17C8B-9501-42D0-B718-C034088C6546}"/>
              </a:ext>
            </a:extLst>
          </p:cNvPr>
          <p:cNvSpPr/>
          <p:nvPr/>
        </p:nvSpPr>
        <p:spPr>
          <a:xfrm>
            <a:off x="838197" y="1665014"/>
            <a:ext cx="10371670" cy="3108543"/>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FI" sz="2000" u="sng" dirty="0">
                <a:solidFill>
                  <a:schemeClr val="bg2"/>
                </a:solidFill>
              </a:rPr>
              <a:t>Delbransch	       Anställda 2022 	Förändring 2021-2022	 Trend 2010-2020</a:t>
            </a:r>
            <a:endParaRPr lang="sv-FI" u="sng" dirty="0">
              <a:solidFill>
                <a:schemeClr val="bg2"/>
              </a:solidFill>
            </a:endParaRP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Byggverksamhet	 	   7 </a:t>
            </a:r>
            <a:r>
              <a:rPr lang="sv-SE" sz="1600" dirty="0">
                <a:solidFill>
                  <a:schemeClr val="bg2"/>
                </a:solidFill>
                <a:latin typeface="Source Sans Pro"/>
              </a:rPr>
              <a:t>890</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rgbClr val="FF0000"/>
                </a:solidFill>
                <a:latin typeface="Source Sans Pro"/>
              </a:rPr>
              <a:t> </a:t>
            </a:r>
            <a:r>
              <a:rPr lang="sv-SE" sz="1600" dirty="0">
                <a:solidFill>
                  <a:schemeClr val="bg2"/>
                </a:solidFill>
                <a:latin typeface="Source Sans Pro"/>
              </a:rPr>
              <a:t>193</a:t>
            </a: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Detaljhandel </a:t>
            </a:r>
            <a:r>
              <a:rPr lang="sv-SE" sz="1600" dirty="0">
                <a:solidFill>
                  <a:schemeClr val="bg2"/>
                </a:solidFill>
                <a:latin typeface="Source Sans Pro"/>
              </a:rPr>
              <a:t>		   6 754			     226</a:t>
            </a: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Hälsa, sjukvård		   4 917			    </a:t>
            </a:r>
            <a:r>
              <a:rPr lang="sv-SE" sz="1600" dirty="0">
                <a:solidFill>
                  <a:schemeClr val="bg2"/>
                </a:solidFill>
                <a:latin typeface="Source Sans Pro"/>
              </a:rPr>
              <a:t> 303</a:t>
            </a: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Besöksnäring 		   </a:t>
            </a:r>
            <a:r>
              <a:rPr lang="sv-SE" sz="1600" dirty="0">
                <a:solidFill>
                  <a:schemeClr val="bg2"/>
                </a:solidFill>
                <a:latin typeface="Source Sans Pro"/>
              </a:rPr>
              <a:t>3 381</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	     410</a:t>
            </a:r>
            <a:endParaRPr kumimoji="0" lang="sv-SE" sz="1600" b="0" i="0" u="none" strike="noStrike" kern="1200" cap="none" spc="0" normalizeH="0" baseline="0" noProof="0" dirty="0">
              <a:ln>
                <a:noFill/>
              </a:ln>
              <a:solidFill>
                <a:srgbClr val="FF0000"/>
              </a:solidFill>
              <a:effectLst/>
              <a:uLnTx/>
              <a:uFillTx/>
              <a:latin typeface="Source Sans Pro"/>
              <a:ea typeface="+mn-ea"/>
              <a:cs typeface="+mn-cs"/>
            </a:endParaRP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Logistik </a:t>
            </a:r>
            <a:r>
              <a:rPr lang="sv-SE" sz="1600" dirty="0">
                <a:solidFill>
                  <a:schemeClr val="bg2"/>
                </a:solidFill>
                <a:latin typeface="Source Sans Pro"/>
              </a:rPr>
              <a:t>			   2 738 			     114</a:t>
            </a:r>
            <a:endParaRPr kumimoji="0" lang="sv-SE" sz="1600" b="0" i="0" u="none" strike="noStrike" kern="1200" cap="none" spc="0" normalizeH="0" baseline="0" noProof="0" dirty="0">
              <a:ln>
                <a:noFill/>
              </a:ln>
              <a:solidFill>
                <a:schemeClr val="bg2"/>
              </a:solidFill>
              <a:effectLst/>
              <a:uLnTx/>
              <a:uFillTx/>
              <a:latin typeface="Source Sans Pro"/>
              <a:ea typeface="+mn-ea"/>
              <a:cs typeface="+mn-cs"/>
            </a:endParaRP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Fastighetsbolag </a:t>
            </a:r>
            <a:r>
              <a:rPr lang="sv-SE" sz="1600" dirty="0">
                <a:solidFill>
                  <a:schemeClr val="bg2"/>
                </a:solidFill>
                <a:latin typeface="Source Sans Pro"/>
              </a:rPr>
              <a:t>		   1 469			</a:t>
            </a:r>
            <a:r>
              <a:rPr lang="sv-SE" sz="1600" dirty="0">
                <a:solidFill>
                  <a:srgbClr val="FF0000"/>
                </a:solidFill>
                <a:latin typeface="Source Sans Pro"/>
              </a:rPr>
              <a:t>     -39</a:t>
            </a:r>
          </a:p>
          <a:p>
            <a:pPr>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Utbildning			   1 </a:t>
            </a:r>
            <a:r>
              <a:rPr lang="sv-SE" sz="1600" dirty="0">
                <a:solidFill>
                  <a:schemeClr val="bg2"/>
                </a:solidFill>
                <a:latin typeface="Source Sans Pro"/>
              </a:rPr>
              <a:t>499</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kumimoji="0" lang="sv-SE" sz="1600" b="0" i="0" u="none" strike="noStrike" kern="1200" cap="none" spc="0" normalizeH="0" baseline="0" noProof="0" dirty="0">
                <a:ln>
                  <a:noFill/>
                </a:ln>
                <a:solidFill>
                  <a:srgbClr val="FF0000"/>
                </a:solidFill>
                <a:effectLst/>
                <a:uLnTx/>
                <a:uFillTx/>
                <a:latin typeface="Source Sans Pro"/>
                <a:ea typeface="+mn-ea"/>
                <a:cs typeface="+mn-cs"/>
              </a:rPr>
              <a:t>     -</a:t>
            </a:r>
            <a:r>
              <a:rPr lang="sv-SE" sz="1600" dirty="0">
                <a:solidFill>
                  <a:srgbClr val="FF0000"/>
                </a:solidFill>
                <a:latin typeface="Source Sans Pro"/>
              </a:rPr>
              <a:t>29</a:t>
            </a:r>
          </a:p>
          <a:p>
            <a:pPr>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Vatten o avfall	   	      </a:t>
            </a:r>
            <a:r>
              <a:rPr lang="sv-SE" sz="1600" dirty="0">
                <a:solidFill>
                  <a:schemeClr val="bg2"/>
                </a:solidFill>
                <a:latin typeface="Source Sans Pro"/>
              </a:rPr>
              <a:t>458</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42</a:t>
            </a:r>
            <a:endParaRPr lang="sv-SE" sz="1600" dirty="0">
              <a:solidFill>
                <a:srgbClr val="FF0000"/>
              </a:solidFill>
              <a:latin typeface="Source Sans Pro"/>
            </a:endParaRPr>
          </a:p>
          <a:p>
            <a:pPr>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Energibolag		      220			</a:t>
            </a:r>
            <a:r>
              <a:rPr kumimoji="0" lang="sv-SE" sz="1600" b="0" i="0" u="none" strike="noStrike" kern="1200" cap="none" spc="0" normalizeH="0" baseline="0" noProof="0" dirty="0">
                <a:ln>
                  <a:noFill/>
                </a:ln>
                <a:solidFill>
                  <a:srgbClr val="FF0000"/>
                </a:solidFill>
                <a:effectLst/>
                <a:uLnTx/>
                <a:uFillTx/>
                <a:latin typeface="Source Sans Pro"/>
                <a:ea typeface="+mn-ea"/>
                <a:cs typeface="+mn-cs"/>
              </a:rPr>
              <a:t>      -</a:t>
            </a:r>
            <a:r>
              <a:rPr lang="sv-SE" sz="1600" dirty="0">
                <a:solidFill>
                  <a:srgbClr val="FF0000"/>
                </a:solidFill>
                <a:latin typeface="Source Sans Pro"/>
              </a:rPr>
              <a:t>44</a:t>
            </a:r>
            <a:endParaRPr kumimoji="0" lang="sv-SE" sz="1600" b="0" i="0" u="none" strike="noStrike" kern="1200" cap="none" spc="0" normalizeH="0" baseline="0" noProof="0" dirty="0">
              <a:ln>
                <a:noFill/>
              </a:ln>
              <a:solidFill>
                <a:srgbClr val="FF0000"/>
              </a:solidFill>
              <a:effectLst/>
              <a:uLnTx/>
              <a:uFillTx/>
              <a:latin typeface="Source Sans Pro"/>
              <a:ea typeface="+mn-ea"/>
              <a:cs typeface="+mn-cs"/>
            </a:endParaRPr>
          </a:p>
          <a:p>
            <a:pPr>
              <a:defRPr/>
            </a:pPr>
            <a:r>
              <a:rPr lang="sv-SE" sz="1600" dirty="0">
                <a:solidFill>
                  <a:schemeClr val="bg2"/>
                </a:solidFill>
                <a:latin typeface="Source Sans Pro"/>
              </a:rPr>
              <a:t>Övrigt			        11			      </a:t>
            </a:r>
            <a:r>
              <a:rPr lang="sv-SE" sz="1600" dirty="0">
                <a:solidFill>
                  <a:srgbClr val="FF0000"/>
                </a:solidFill>
                <a:latin typeface="Source Sans Pro"/>
              </a:rPr>
              <a:t>   </a:t>
            </a:r>
            <a:r>
              <a:rPr lang="sv-SE" sz="1600" dirty="0">
                <a:solidFill>
                  <a:schemeClr val="bg2"/>
                </a:solidFill>
                <a:latin typeface="Source Sans Pro"/>
              </a:rPr>
              <a:t> 0</a:t>
            </a:r>
          </a:p>
          <a:p>
            <a:pPr>
              <a:defRPr/>
            </a:pPr>
            <a:r>
              <a:rPr lang="sv-SE" sz="1600" dirty="0">
                <a:solidFill>
                  <a:schemeClr val="bg2"/>
                </a:solidFill>
                <a:latin typeface="Source Sans Pro"/>
              </a:rPr>
              <a:t>Totalt	</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	29 337</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	  1 176</a:t>
            </a:r>
          </a:p>
        </p:txBody>
      </p:sp>
      <p:sp>
        <p:nvSpPr>
          <p:cNvPr id="13" name="Platshållare för bildnummer 3">
            <a:extLst>
              <a:ext uri="{FF2B5EF4-FFF2-40B4-BE49-F238E27FC236}">
                <a16:creationId xmlns:a16="http://schemas.microsoft.com/office/drawing/2014/main" id="{4A774FE9-8919-4BD0-B83B-621B86F426B6}"/>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32</a:t>
            </a:fld>
            <a:endParaRPr lang="sv-SE" dirty="0"/>
          </a:p>
        </p:txBody>
      </p:sp>
      <p:sp>
        <p:nvSpPr>
          <p:cNvPr id="16" name="Rubrik 1">
            <a:extLst>
              <a:ext uri="{FF2B5EF4-FFF2-40B4-BE49-F238E27FC236}">
                <a16:creationId xmlns:a16="http://schemas.microsoft.com/office/drawing/2014/main" id="{8A9B29C6-0F26-4E6E-94D0-DD2A673BA12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Vardagliga </a:t>
            </a:r>
            <a:r>
              <a:rPr lang="sv-SE" sz="5400" dirty="0">
                <a:solidFill>
                  <a:schemeClr val="accent2"/>
                </a:solidFill>
              </a:rPr>
              <a:t>verksamheter</a:t>
            </a:r>
          </a:p>
        </p:txBody>
      </p:sp>
      <p:sp>
        <p:nvSpPr>
          <p:cNvPr id="23" name="textruta 22">
            <a:extLst>
              <a:ext uri="{FF2B5EF4-FFF2-40B4-BE49-F238E27FC236}">
                <a16:creationId xmlns:a16="http://schemas.microsoft.com/office/drawing/2014/main" id="{A8084475-ED3A-4D6A-8782-895EF9CAAB7D}"/>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1" name="Likbent triangel 10">
            <a:extLst>
              <a:ext uri="{FF2B5EF4-FFF2-40B4-BE49-F238E27FC236}">
                <a16:creationId xmlns:a16="http://schemas.microsoft.com/office/drawing/2014/main" id="{95D8F0DC-9279-4252-9534-52F79D2E8FFF}"/>
              </a:ext>
            </a:extLst>
          </p:cNvPr>
          <p:cNvSpPr/>
          <p:nvPr/>
        </p:nvSpPr>
        <p:spPr>
          <a:xfrm>
            <a:off x="8996597" y="2079716"/>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4" name="Likbent triangel 13">
            <a:extLst>
              <a:ext uri="{FF2B5EF4-FFF2-40B4-BE49-F238E27FC236}">
                <a16:creationId xmlns:a16="http://schemas.microsoft.com/office/drawing/2014/main" id="{FE71FC7A-7FB8-4EBB-BA60-31F9C18F92C8}"/>
              </a:ext>
            </a:extLst>
          </p:cNvPr>
          <p:cNvSpPr/>
          <p:nvPr/>
        </p:nvSpPr>
        <p:spPr>
          <a:xfrm>
            <a:off x="8996597" y="2346082"/>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5" name="Likbent triangel 14">
            <a:extLst>
              <a:ext uri="{FF2B5EF4-FFF2-40B4-BE49-F238E27FC236}">
                <a16:creationId xmlns:a16="http://schemas.microsoft.com/office/drawing/2014/main" id="{FEA4D26E-59C6-4D97-A4F6-531EBDB6217D}"/>
              </a:ext>
            </a:extLst>
          </p:cNvPr>
          <p:cNvSpPr/>
          <p:nvPr/>
        </p:nvSpPr>
        <p:spPr>
          <a:xfrm>
            <a:off x="8996597" y="3795170"/>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8" name="Likbent triangel 17">
            <a:extLst>
              <a:ext uri="{FF2B5EF4-FFF2-40B4-BE49-F238E27FC236}">
                <a16:creationId xmlns:a16="http://schemas.microsoft.com/office/drawing/2014/main" id="{D2FD2CE1-D5B2-46FD-B174-97F88AC62E3A}"/>
              </a:ext>
            </a:extLst>
          </p:cNvPr>
          <p:cNvSpPr/>
          <p:nvPr/>
        </p:nvSpPr>
        <p:spPr>
          <a:xfrm>
            <a:off x="8996597" y="3541627"/>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2" name="Likbent triangel 21">
            <a:extLst>
              <a:ext uri="{FF2B5EF4-FFF2-40B4-BE49-F238E27FC236}">
                <a16:creationId xmlns:a16="http://schemas.microsoft.com/office/drawing/2014/main" id="{B6331510-F744-410E-8D80-6518AC98F66C}"/>
              </a:ext>
            </a:extLst>
          </p:cNvPr>
          <p:cNvSpPr/>
          <p:nvPr/>
        </p:nvSpPr>
        <p:spPr>
          <a:xfrm>
            <a:off x="8996597" y="2590200"/>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5" name="Likbent triangel 24">
            <a:extLst>
              <a:ext uri="{FF2B5EF4-FFF2-40B4-BE49-F238E27FC236}">
                <a16:creationId xmlns:a16="http://schemas.microsoft.com/office/drawing/2014/main" id="{D9C68750-4FD8-415A-8F65-F8558DA40CDB}"/>
              </a:ext>
            </a:extLst>
          </p:cNvPr>
          <p:cNvSpPr/>
          <p:nvPr/>
        </p:nvSpPr>
        <p:spPr>
          <a:xfrm>
            <a:off x="8996597" y="3300169"/>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7" name="Likbent triangel 16">
            <a:extLst>
              <a:ext uri="{FF2B5EF4-FFF2-40B4-BE49-F238E27FC236}">
                <a16:creationId xmlns:a16="http://schemas.microsoft.com/office/drawing/2014/main" id="{1E97C05A-078B-4C66-BDCB-630E194D34C0}"/>
              </a:ext>
            </a:extLst>
          </p:cNvPr>
          <p:cNvSpPr/>
          <p:nvPr/>
        </p:nvSpPr>
        <p:spPr>
          <a:xfrm>
            <a:off x="8996597" y="2827790"/>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1" name="Likbent triangel 20">
            <a:extLst>
              <a:ext uri="{FF2B5EF4-FFF2-40B4-BE49-F238E27FC236}">
                <a16:creationId xmlns:a16="http://schemas.microsoft.com/office/drawing/2014/main" id="{6755DCFF-010D-434E-8D6D-B48CFEC07446}"/>
              </a:ext>
            </a:extLst>
          </p:cNvPr>
          <p:cNvSpPr/>
          <p:nvPr/>
        </p:nvSpPr>
        <p:spPr>
          <a:xfrm>
            <a:off x="8996597" y="4048069"/>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6" name="Likbent triangel 25">
            <a:extLst>
              <a:ext uri="{FF2B5EF4-FFF2-40B4-BE49-F238E27FC236}">
                <a16:creationId xmlns:a16="http://schemas.microsoft.com/office/drawing/2014/main" id="{82C91B86-7670-4A37-8957-7BB6683EF58A}"/>
              </a:ext>
            </a:extLst>
          </p:cNvPr>
          <p:cNvSpPr/>
          <p:nvPr/>
        </p:nvSpPr>
        <p:spPr>
          <a:xfrm>
            <a:off x="8996597" y="4523082"/>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 name="Rektangel 1">
            <a:extLst>
              <a:ext uri="{FF2B5EF4-FFF2-40B4-BE49-F238E27FC236}">
                <a16:creationId xmlns:a16="http://schemas.microsoft.com/office/drawing/2014/main" id="{E3FF699A-F275-B933-10B7-4A3B577F7B83}"/>
              </a:ext>
            </a:extLst>
          </p:cNvPr>
          <p:cNvSpPr/>
          <p:nvPr/>
        </p:nvSpPr>
        <p:spPr>
          <a:xfrm>
            <a:off x="9110169" y="3089450"/>
            <a:ext cx="538841" cy="1107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3155767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D0D18-DB21-3579-6842-12511E0ECA7E}"/>
            </a:ext>
          </a:extLst>
        </p:cNvPr>
        <p:cNvGrpSpPr/>
        <p:nvPr/>
      </p:nvGrpSpPr>
      <p:grpSpPr>
        <a:xfrm>
          <a:off x="0" y="0"/>
          <a:ext cx="0" cy="0"/>
          <a:chOff x="0" y="0"/>
          <a:chExt cx="0" cy="0"/>
        </a:xfrm>
      </p:grpSpPr>
      <p:sp>
        <p:nvSpPr>
          <p:cNvPr id="7" name="Rektangel 6">
            <a:extLst>
              <a:ext uri="{FF2B5EF4-FFF2-40B4-BE49-F238E27FC236}">
                <a16:creationId xmlns:a16="http://schemas.microsoft.com/office/drawing/2014/main" id="{92EADE53-18D8-9A31-1AAB-7EE9A5FA20B2}"/>
              </a:ext>
            </a:extLst>
          </p:cNvPr>
          <p:cNvSpPr/>
          <p:nvPr/>
        </p:nvSpPr>
        <p:spPr>
          <a:xfrm>
            <a:off x="0" y="15697"/>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79F8AB29-D9FE-8AA3-C510-5462C97DBB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Platshållare för bildnummer 3">
            <a:extLst>
              <a:ext uri="{FF2B5EF4-FFF2-40B4-BE49-F238E27FC236}">
                <a16:creationId xmlns:a16="http://schemas.microsoft.com/office/drawing/2014/main" id="{D19A944D-BD5F-1CDD-2B18-96B5670B0937}"/>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33</a:t>
            </a:fld>
            <a:endParaRPr lang="sv-SE" dirty="0"/>
          </a:p>
        </p:txBody>
      </p:sp>
      <p:sp>
        <p:nvSpPr>
          <p:cNvPr id="16" name="Rubrik 1">
            <a:extLst>
              <a:ext uri="{FF2B5EF4-FFF2-40B4-BE49-F238E27FC236}">
                <a16:creationId xmlns:a16="http://schemas.microsoft.com/office/drawing/2014/main" id="{BFC2186B-77E6-29E7-6C31-F72C380F4C44}"/>
              </a:ext>
            </a:extLst>
          </p:cNvPr>
          <p:cNvSpPr txBox="1">
            <a:spLocks/>
          </p:cNvSpPr>
          <p:nvPr/>
        </p:nvSpPr>
        <p:spPr>
          <a:xfrm>
            <a:off x="467809" y="152651"/>
            <a:ext cx="10606591"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Topp 20 </a:t>
            </a:r>
            <a:r>
              <a:rPr lang="sv-SE" sz="5400" dirty="0">
                <a:solidFill>
                  <a:schemeClr val="accent2"/>
                </a:solidFill>
              </a:rPr>
              <a:t>vardaglig verksamhet</a:t>
            </a:r>
          </a:p>
        </p:txBody>
      </p:sp>
      <p:sp>
        <p:nvSpPr>
          <p:cNvPr id="23" name="textruta 22">
            <a:extLst>
              <a:ext uri="{FF2B5EF4-FFF2-40B4-BE49-F238E27FC236}">
                <a16:creationId xmlns:a16="http://schemas.microsoft.com/office/drawing/2014/main" id="{C04831C5-BFBB-3AE7-CAD9-1A26E8E95041}"/>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0" name="Platshållare för innehåll 2">
            <a:extLst>
              <a:ext uri="{FF2B5EF4-FFF2-40B4-BE49-F238E27FC236}">
                <a16:creationId xmlns:a16="http://schemas.microsoft.com/office/drawing/2014/main" id="{ECC7B2E0-7EDF-7DA7-8366-FB0D0F486FA2}"/>
              </a:ext>
            </a:extLst>
          </p:cNvPr>
          <p:cNvSpPr>
            <a:spLocks noGrp="1"/>
          </p:cNvSpPr>
          <p:nvPr>
            <p:ph idx="1"/>
          </p:nvPr>
        </p:nvSpPr>
        <p:spPr>
          <a:xfrm>
            <a:off x="9830996" y="1569430"/>
            <a:ext cx="2327137" cy="5081589"/>
          </a:xfrm>
        </p:spPr>
        <p:txBody>
          <a:bodyPr/>
          <a:lstStyle/>
          <a:p>
            <a:r>
              <a:rPr lang="sv-SE" sz="1600" dirty="0">
                <a:solidFill>
                  <a:schemeClr val="bg1"/>
                </a:solidFill>
              </a:rPr>
              <a:t>Ligger framför allt i verksamhetsområdena i stadens utkanter samt i centrum för handel och service i anslutning till bostadsområden.</a:t>
            </a:r>
          </a:p>
          <a:p>
            <a:r>
              <a:rPr lang="sv-SE" sz="1600" dirty="0" err="1">
                <a:solidFill>
                  <a:schemeClr val="bg1"/>
                </a:solidFill>
              </a:rPr>
              <a:t>Keolis</a:t>
            </a:r>
            <a:r>
              <a:rPr lang="sv-SE" sz="1600" dirty="0">
                <a:solidFill>
                  <a:schemeClr val="bg1"/>
                </a:solidFill>
              </a:rPr>
              <a:t> ny på listan efter att ha övertagit regiontrafik  efter </a:t>
            </a:r>
            <a:r>
              <a:rPr lang="sv-SE" sz="1600" dirty="0" err="1">
                <a:solidFill>
                  <a:schemeClr val="bg1"/>
                </a:solidFill>
              </a:rPr>
              <a:t>Nobina</a:t>
            </a:r>
            <a:r>
              <a:rPr lang="sv-SE" sz="1600" dirty="0">
                <a:solidFill>
                  <a:schemeClr val="bg1"/>
                </a:solidFill>
              </a:rPr>
              <a:t>. </a:t>
            </a:r>
          </a:p>
          <a:p>
            <a:r>
              <a:rPr lang="sv-SE" sz="1600" dirty="0">
                <a:solidFill>
                  <a:schemeClr val="bg1"/>
                </a:solidFill>
              </a:rPr>
              <a:t>Stark tillväxt 2022 inom </a:t>
            </a:r>
            <a:r>
              <a:rPr lang="sv-SE" sz="1600" dirty="0" err="1">
                <a:solidFill>
                  <a:schemeClr val="bg1"/>
                </a:solidFill>
              </a:rPr>
              <a:t>Attendo</a:t>
            </a:r>
            <a:r>
              <a:rPr lang="sv-SE" sz="1600" dirty="0">
                <a:solidFill>
                  <a:schemeClr val="bg1"/>
                </a:solidFill>
              </a:rPr>
              <a:t> och Alma assistans,  medan JM och Postnord minskat påtagligt.</a:t>
            </a:r>
          </a:p>
          <a:p>
            <a:endParaRPr lang="sv-SE" sz="1600" dirty="0">
              <a:solidFill>
                <a:schemeClr val="bg1"/>
              </a:solidFill>
            </a:endParaRPr>
          </a:p>
        </p:txBody>
      </p:sp>
      <p:pic>
        <p:nvPicPr>
          <p:cNvPr id="3" name="Bildobjekt 2">
            <a:extLst>
              <a:ext uri="{FF2B5EF4-FFF2-40B4-BE49-F238E27FC236}">
                <a16:creationId xmlns:a16="http://schemas.microsoft.com/office/drawing/2014/main" id="{43ED909C-9371-14D9-F7B9-1AFB969A773B}"/>
              </a:ext>
            </a:extLst>
          </p:cNvPr>
          <p:cNvPicPr>
            <a:picLocks noChangeAspect="1"/>
          </p:cNvPicPr>
          <p:nvPr/>
        </p:nvPicPr>
        <p:blipFill>
          <a:blip r:embed="rId5"/>
          <a:stretch>
            <a:fillRect/>
          </a:stretch>
        </p:blipFill>
        <p:spPr>
          <a:xfrm>
            <a:off x="409012" y="1569430"/>
            <a:ext cx="9086850" cy="4619625"/>
          </a:xfrm>
          <a:prstGeom prst="rect">
            <a:avLst/>
          </a:prstGeom>
        </p:spPr>
      </p:pic>
    </p:spTree>
    <p:extLst>
      <p:ext uri="{BB962C8B-B14F-4D97-AF65-F5344CB8AC3E}">
        <p14:creationId xmlns:p14="http://schemas.microsoft.com/office/powerpoint/2010/main" val="475873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34</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32" name="textruta 31">
            <a:extLst>
              <a:ext uri="{FF2B5EF4-FFF2-40B4-BE49-F238E27FC236}">
                <a16:creationId xmlns:a16="http://schemas.microsoft.com/office/drawing/2014/main" id="{A7CC428B-6A77-42A6-B568-77F1EA9BAD41}"/>
              </a:ext>
            </a:extLst>
          </p:cNvPr>
          <p:cNvSpPr txBox="1"/>
          <p:nvPr/>
        </p:nvSpPr>
        <p:spPr>
          <a:xfrm>
            <a:off x="8565224" y="6578391"/>
            <a:ext cx="3632726" cy="253916"/>
          </a:xfrm>
          <a:prstGeom prst="rect">
            <a:avLst/>
          </a:prstGeom>
          <a:noFill/>
        </p:spPr>
        <p:txBody>
          <a:bodyPr wrap="none" rtlCol="0">
            <a:spAutoFit/>
          </a:bodyPr>
          <a:lstStyle/>
          <a:p>
            <a:r>
              <a:rPr lang="sv-FI" sz="1050" dirty="0">
                <a:solidFill>
                  <a:schemeClr val="bg1"/>
                </a:solidFill>
              </a:rPr>
              <a:t>*Turistrelaterade företag, dvs ej efter turistkronans fördelning</a:t>
            </a:r>
          </a:p>
        </p:txBody>
      </p:sp>
      <p:sp>
        <p:nvSpPr>
          <p:cNvPr id="10" name="Platshållare för innehåll 2">
            <a:extLst>
              <a:ext uri="{FF2B5EF4-FFF2-40B4-BE49-F238E27FC236}">
                <a16:creationId xmlns:a16="http://schemas.microsoft.com/office/drawing/2014/main" id="{3D5036DD-89C9-4146-ACBE-9C05B3D5F90B}"/>
              </a:ext>
            </a:extLst>
          </p:cNvPr>
          <p:cNvSpPr>
            <a:spLocks noGrp="1"/>
          </p:cNvSpPr>
          <p:nvPr>
            <p:ph idx="1"/>
          </p:nvPr>
        </p:nvSpPr>
        <p:spPr>
          <a:xfrm>
            <a:off x="8853543" y="1324791"/>
            <a:ext cx="3144189" cy="5533210"/>
          </a:xfrm>
        </p:spPr>
        <p:txBody>
          <a:bodyPr/>
          <a:lstStyle/>
          <a:p>
            <a:r>
              <a:rPr lang="sv-SE" sz="1600" dirty="0">
                <a:solidFill>
                  <a:schemeClr val="bg1"/>
                </a:solidFill>
              </a:rPr>
              <a:t>Stark tillväxt och konkurrenskraft inom Life Science 2022, som nu är den tredje största branschen av alla och överlägset störst inom exportindustri. Drog med sig företagstjänsterna, som är störst inom affärstjänster, medan företagsservice, som kommer därefter, minskade något efter ett starkt 2021.</a:t>
            </a:r>
          </a:p>
          <a:p>
            <a:r>
              <a:rPr lang="sv-SE" sz="1600" dirty="0">
                <a:solidFill>
                  <a:schemeClr val="bg1"/>
                </a:solidFill>
              </a:rPr>
              <a:t>Avmattad tillväxt inom bygg och handel, som fortsatt är de två största branscherna inom vardagliga verksamheter (och totalt).  Besöksnäringen, som kommer därefter, fortsatte återhämta sig, visar stark konkurrenskraft och sysselsatte 2022 lika många som innan pandemin.</a:t>
            </a: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p:txBody>
      </p:sp>
      <p:sp>
        <p:nvSpPr>
          <p:cNvPr id="12" name="Rubrik 1">
            <a:extLst>
              <a:ext uri="{FF2B5EF4-FFF2-40B4-BE49-F238E27FC236}">
                <a16:creationId xmlns:a16="http://schemas.microsoft.com/office/drawing/2014/main" id="{43AD99B1-7573-4A45-BFB5-DBACA1859100}"/>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Bransch </a:t>
            </a:r>
            <a:r>
              <a:rPr lang="sv-SE" sz="5400" dirty="0">
                <a:solidFill>
                  <a:schemeClr val="accent2"/>
                </a:solidFill>
              </a:rPr>
              <a:t>översikt</a:t>
            </a:r>
          </a:p>
        </p:txBody>
      </p:sp>
      <p:pic>
        <p:nvPicPr>
          <p:cNvPr id="2" name="Bildobjekt 1">
            <a:extLst>
              <a:ext uri="{FF2B5EF4-FFF2-40B4-BE49-F238E27FC236}">
                <a16:creationId xmlns:a16="http://schemas.microsoft.com/office/drawing/2014/main" id="{A316FA2F-2949-FE0C-C21C-2DC198311F55}"/>
              </a:ext>
            </a:extLst>
          </p:cNvPr>
          <p:cNvPicPr>
            <a:picLocks noChangeAspect="1"/>
          </p:cNvPicPr>
          <p:nvPr/>
        </p:nvPicPr>
        <p:blipFill>
          <a:blip r:embed="rId5"/>
          <a:stretch>
            <a:fillRect/>
          </a:stretch>
        </p:blipFill>
        <p:spPr>
          <a:xfrm>
            <a:off x="613082" y="1252581"/>
            <a:ext cx="7743628" cy="5452768"/>
          </a:xfrm>
          <a:prstGeom prst="rect">
            <a:avLst/>
          </a:prstGeom>
        </p:spPr>
      </p:pic>
    </p:spTree>
    <p:extLst>
      <p:ext uri="{BB962C8B-B14F-4D97-AF65-F5344CB8AC3E}">
        <p14:creationId xmlns:p14="http://schemas.microsoft.com/office/powerpoint/2010/main" val="3613153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35</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4" name="Platshållare för innehåll 2">
            <a:extLst>
              <a:ext uri="{FF2B5EF4-FFF2-40B4-BE49-F238E27FC236}">
                <a16:creationId xmlns:a16="http://schemas.microsoft.com/office/drawing/2014/main" id="{5E1BB98E-17D8-462E-BF3F-AE9620FDCBA4}"/>
              </a:ext>
            </a:extLst>
          </p:cNvPr>
          <p:cNvSpPr>
            <a:spLocks noGrp="1"/>
          </p:cNvSpPr>
          <p:nvPr>
            <p:ph idx="1"/>
          </p:nvPr>
        </p:nvSpPr>
        <p:spPr>
          <a:xfrm>
            <a:off x="8583168" y="2209800"/>
            <a:ext cx="3523487" cy="4267200"/>
          </a:xfrm>
        </p:spPr>
        <p:txBody>
          <a:bodyPr/>
          <a:lstStyle/>
          <a:p>
            <a:r>
              <a:rPr lang="sv-SE" sz="1600" dirty="0">
                <a:solidFill>
                  <a:schemeClr val="bg1"/>
                </a:solidFill>
              </a:rPr>
              <a:t>Nya jobb 2010-2022</a:t>
            </a:r>
          </a:p>
          <a:p>
            <a:pPr>
              <a:spcAft>
                <a:spcPts val="0"/>
              </a:spcAft>
            </a:pPr>
            <a:r>
              <a:rPr lang="sv-SE" sz="1600" dirty="0">
                <a:solidFill>
                  <a:schemeClr val="bg1"/>
                </a:solidFill>
              </a:rPr>
              <a:t>16 412 totalt</a:t>
            </a:r>
          </a:p>
          <a:p>
            <a:pPr>
              <a:spcAft>
                <a:spcPts val="0"/>
              </a:spcAft>
            </a:pPr>
            <a:r>
              <a:rPr lang="sv-SE" sz="1600" dirty="0">
                <a:solidFill>
                  <a:schemeClr val="bg1"/>
                </a:solidFill>
              </a:rPr>
              <a:t> 10 053 inom vardagliga verksamheter</a:t>
            </a:r>
          </a:p>
          <a:p>
            <a:pPr>
              <a:spcAft>
                <a:spcPts val="0"/>
              </a:spcAft>
            </a:pPr>
            <a:r>
              <a:rPr lang="sv-SE" sz="1600" dirty="0">
                <a:solidFill>
                  <a:schemeClr val="bg1"/>
                </a:solidFill>
              </a:rPr>
              <a:t>   4 382 inom affärstjänster</a:t>
            </a:r>
          </a:p>
          <a:p>
            <a:pPr>
              <a:spcAft>
                <a:spcPts val="0"/>
              </a:spcAft>
            </a:pPr>
            <a:r>
              <a:rPr lang="sv-SE" sz="1600" dirty="0">
                <a:solidFill>
                  <a:schemeClr val="bg1"/>
                </a:solidFill>
              </a:rPr>
              <a:t>    1 977 inom exportindustri</a:t>
            </a:r>
          </a:p>
          <a:p>
            <a:endParaRPr lang="sv-SE" sz="1600" dirty="0">
              <a:solidFill>
                <a:schemeClr val="bg1"/>
              </a:solidFill>
            </a:endParaRPr>
          </a:p>
          <a:p>
            <a:r>
              <a:rPr lang="sv-SE" sz="1600" dirty="0">
                <a:solidFill>
                  <a:schemeClr val="bg1"/>
                </a:solidFill>
              </a:rPr>
              <a:t>Nya aktiebolag 2010-2022</a:t>
            </a:r>
          </a:p>
          <a:p>
            <a:pPr>
              <a:spcAft>
                <a:spcPts val="0"/>
              </a:spcAft>
            </a:pPr>
            <a:r>
              <a:rPr lang="sv-SE" sz="1600" dirty="0">
                <a:solidFill>
                  <a:schemeClr val="bg1"/>
                </a:solidFill>
              </a:rPr>
              <a:t>   7 592 totalt</a:t>
            </a:r>
          </a:p>
          <a:p>
            <a:pPr>
              <a:spcAft>
                <a:spcPts val="0"/>
              </a:spcAft>
            </a:pPr>
            <a:r>
              <a:rPr lang="sv-SE" sz="1600" dirty="0">
                <a:solidFill>
                  <a:schemeClr val="bg1"/>
                </a:solidFill>
              </a:rPr>
              <a:t>   4 213 inom vardagliga verksamheter</a:t>
            </a:r>
          </a:p>
          <a:p>
            <a:pPr>
              <a:spcAft>
                <a:spcPts val="0"/>
              </a:spcAft>
            </a:pPr>
            <a:r>
              <a:rPr lang="sv-SE" sz="1600" dirty="0">
                <a:solidFill>
                  <a:schemeClr val="bg1"/>
                </a:solidFill>
              </a:rPr>
              <a:t>   3 060 inom affärstjänster</a:t>
            </a:r>
          </a:p>
          <a:p>
            <a:pPr>
              <a:spcAft>
                <a:spcPts val="0"/>
              </a:spcAft>
            </a:pPr>
            <a:r>
              <a:rPr lang="sv-SE" sz="1600" dirty="0">
                <a:solidFill>
                  <a:schemeClr val="bg1"/>
                </a:solidFill>
              </a:rPr>
              <a:t>       319 inom exportindustri</a:t>
            </a: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p:txBody>
      </p:sp>
      <p:sp>
        <p:nvSpPr>
          <p:cNvPr id="10" name="Rubrik 1">
            <a:extLst>
              <a:ext uri="{FF2B5EF4-FFF2-40B4-BE49-F238E27FC236}">
                <a16:creationId xmlns:a16="http://schemas.microsoft.com/office/drawing/2014/main" id="{6FEE81A5-6D2C-4AA3-A9E7-D00B16CB1364}"/>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Nya företag </a:t>
            </a:r>
            <a:r>
              <a:rPr lang="sv-SE" sz="5400" dirty="0">
                <a:solidFill>
                  <a:schemeClr val="accent2"/>
                </a:solidFill>
              </a:rPr>
              <a:t>och anställda</a:t>
            </a:r>
          </a:p>
        </p:txBody>
      </p:sp>
      <p:sp>
        <p:nvSpPr>
          <p:cNvPr id="13" name="textruta 12">
            <a:extLst>
              <a:ext uri="{FF2B5EF4-FFF2-40B4-BE49-F238E27FC236}">
                <a16:creationId xmlns:a16="http://schemas.microsoft.com/office/drawing/2014/main" id="{26E541D2-51D4-477C-B3DB-C4F41E0B983E}"/>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graphicFrame>
        <p:nvGraphicFramePr>
          <p:cNvPr id="3" name="Diagram 2">
            <a:extLst>
              <a:ext uri="{FF2B5EF4-FFF2-40B4-BE49-F238E27FC236}">
                <a16:creationId xmlns:a16="http://schemas.microsoft.com/office/drawing/2014/main" id="{552EFC55-6428-4C26-8637-142CEA11AF04}"/>
              </a:ext>
            </a:extLst>
          </p:cNvPr>
          <p:cNvGraphicFramePr>
            <a:graphicFrameLocks/>
          </p:cNvGraphicFramePr>
          <p:nvPr>
            <p:extLst>
              <p:ext uri="{D42A27DB-BD31-4B8C-83A1-F6EECF244321}">
                <p14:modId xmlns:p14="http://schemas.microsoft.com/office/powerpoint/2010/main" val="426397363"/>
              </p:ext>
            </p:extLst>
          </p:nvPr>
        </p:nvGraphicFramePr>
        <p:xfrm>
          <a:off x="174171" y="1375410"/>
          <a:ext cx="8408997" cy="51961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62773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36</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textruta 12">
            <a:extLst>
              <a:ext uri="{FF2B5EF4-FFF2-40B4-BE49-F238E27FC236}">
                <a16:creationId xmlns:a16="http://schemas.microsoft.com/office/drawing/2014/main" id="{3BBCCBE9-3DF0-4970-8C77-1619260A1680}"/>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4" name="Rubrik 1">
            <a:extLst>
              <a:ext uri="{FF2B5EF4-FFF2-40B4-BE49-F238E27FC236}">
                <a16:creationId xmlns:a16="http://schemas.microsoft.com/office/drawing/2014/main" id="{3C947DDC-440C-4D43-96C0-D6D3FDCA1B19}"/>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Anställda vs. </a:t>
            </a:r>
            <a:r>
              <a:rPr lang="sv-SE" sz="5400" dirty="0">
                <a:solidFill>
                  <a:schemeClr val="accent2"/>
                </a:solidFill>
              </a:rPr>
              <a:t>omsättning</a:t>
            </a:r>
          </a:p>
        </p:txBody>
      </p:sp>
      <p:graphicFrame>
        <p:nvGraphicFramePr>
          <p:cNvPr id="3" name="Diagram 2">
            <a:extLst>
              <a:ext uri="{FF2B5EF4-FFF2-40B4-BE49-F238E27FC236}">
                <a16:creationId xmlns:a16="http://schemas.microsoft.com/office/drawing/2014/main" id="{9D00FEF3-1306-4800-B32D-07ECCFB7C49F}"/>
              </a:ext>
            </a:extLst>
          </p:cNvPr>
          <p:cNvGraphicFramePr>
            <a:graphicFrameLocks/>
          </p:cNvGraphicFramePr>
          <p:nvPr>
            <p:extLst>
              <p:ext uri="{D42A27DB-BD31-4B8C-83A1-F6EECF244321}">
                <p14:modId xmlns:p14="http://schemas.microsoft.com/office/powerpoint/2010/main" val="3495277525"/>
              </p:ext>
            </p:extLst>
          </p:nvPr>
        </p:nvGraphicFramePr>
        <p:xfrm>
          <a:off x="467808" y="1252582"/>
          <a:ext cx="10790741" cy="50148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57902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37</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0" name="textruta 9">
            <a:extLst>
              <a:ext uri="{FF2B5EF4-FFF2-40B4-BE49-F238E27FC236}">
                <a16:creationId xmlns:a16="http://schemas.microsoft.com/office/drawing/2014/main" id="{45D520F9-052B-47FB-8C89-3887B9760296}"/>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1" name="Rubrik 1">
            <a:extLst>
              <a:ext uri="{FF2B5EF4-FFF2-40B4-BE49-F238E27FC236}">
                <a16:creationId xmlns:a16="http://schemas.microsoft.com/office/drawing/2014/main" id="{B851B19D-500C-4C81-87FC-AA58BB530085}"/>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Ledande </a:t>
            </a:r>
            <a:r>
              <a:rPr lang="sv-SE" sz="5400" dirty="0">
                <a:solidFill>
                  <a:schemeClr val="accent2"/>
                </a:solidFill>
              </a:rPr>
              <a:t>branscher</a:t>
            </a:r>
          </a:p>
        </p:txBody>
      </p:sp>
      <p:sp>
        <p:nvSpPr>
          <p:cNvPr id="2" name="Platshållare för innehåll 2">
            <a:extLst>
              <a:ext uri="{FF2B5EF4-FFF2-40B4-BE49-F238E27FC236}">
                <a16:creationId xmlns:a16="http://schemas.microsoft.com/office/drawing/2014/main" id="{4BB8682E-EE91-BB94-CAC8-43CDFEAB660A}"/>
              </a:ext>
            </a:extLst>
          </p:cNvPr>
          <p:cNvSpPr>
            <a:spLocks noGrp="1"/>
          </p:cNvSpPr>
          <p:nvPr>
            <p:ph idx="1"/>
          </p:nvPr>
        </p:nvSpPr>
        <p:spPr>
          <a:xfrm>
            <a:off x="1817914" y="6447478"/>
            <a:ext cx="9296399" cy="365126"/>
          </a:xfrm>
        </p:spPr>
        <p:txBody>
          <a:bodyPr/>
          <a:lstStyle/>
          <a:p>
            <a:r>
              <a:rPr lang="sv-SE" sz="1600" dirty="0">
                <a:solidFill>
                  <a:schemeClr val="bg1"/>
                </a:solidFill>
              </a:rPr>
              <a:t>De ledande branscherna stod för 93 procent av jobben 2022 och 96 procent av jobbtillväxten 2010-2022</a:t>
            </a:r>
          </a:p>
        </p:txBody>
      </p:sp>
      <p:graphicFrame>
        <p:nvGraphicFramePr>
          <p:cNvPr id="5" name="Diagram 4">
            <a:extLst>
              <a:ext uri="{FF2B5EF4-FFF2-40B4-BE49-F238E27FC236}">
                <a16:creationId xmlns:a16="http://schemas.microsoft.com/office/drawing/2014/main" id="{09E09348-142C-4901-9A5B-1C97A5085315}"/>
              </a:ext>
            </a:extLst>
          </p:cNvPr>
          <p:cNvGraphicFramePr>
            <a:graphicFrameLocks/>
          </p:cNvGraphicFramePr>
          <p:nvPr>
            <p:extLst>
              <p:ext uri="{D42A27DB-BD31-4B8C-83A1-F6EECF244321}">
                <p14:modId xmlns:p14="http://schemas.microsoft.com/office/powerpoint/2010/main" val="441248893"/>
              </p:ext>
            </p:extLst>
          </p:nvPr>
        </p:nvGraphicFramePr>
        <p:xfrm>
          <a:off x="712787" y="1252579"/>
          <a:ext cx="4841875" cy="51360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Diagram 7">
            <a:extLst>
              <a:ext uri="{FF2B5EF4-FFF2-40B4-BE49-F238E27FC236}">
                <a16:creationId xmlns:a16="http://schemas.microsoft.com/office/drawing/2014/main" id="{B38D8917-1F20-4292-BF27-195B6F855635}"/>
              </a:ext>
            </a:extLst>
          </p:cNvPr>
          <p:cNvGraphicFramePr>
            <a:graphicFrameLocks/>
          </p:cNvGraphicFramePr>
          <p:nvPr>
            <p:extLst>
              <p:ext uri="{D42A27DB-BD31-4B8C-83A1-F6EECF244321}">
                <p14:modId xmlns:p14="http://schemas.microsoft.com/office/powerpoint/2010/main" val="3098262311"/>
              </p:ext>
            </p:extLst>
          </p:nvPr>
        </p:nvGraphicFramePr>
        <p:xfrm>
          <a:off x="6267449" y="1244221"/>
          <a:ext cx="4892289" cy="51444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02857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38</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0" name="Rubrik 1">
            <a:extLst>
              <a:ext uri="{FF2B5EF4-FFF2-40B4-BE49-F238E27FC236}">
                <a16:creationId xmlns:a16="http://schemas.microsoft.com/office/drawing/2014/main" id="{6FEE81A5-6D2C-4AA3-A9E7-D00B16CB1364}"/>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Företags </a:t>
            </a:r>
            <a:r>
              <a:rPr lang="sv-SE" sz="5400" dirty="0">
                <a:solidFill>
                  <a:schemeClr val="accent2"/>
                </a:solidFill>
              </a:rPr>
              <a:t>struktur 2022</a:t>
            </a:r>
          </a:p>
        </p:txBody>
      </p:sp>
      <p:sp>
        <p:nvSpPr>
          <p:cNvPr id="13" name="textruta 12">
            <a:extLst>
              <a:ext uri="{FF2B5EF4-FFF2-40B4-BE49-F238E27FC236}">
                <a16:creationId xmlns:a16="http://schemas.microsoft.com/office/drawing/2014/main" id="{26E541D2-51D4-477C-B3DB-C4F41E0B983E}"/>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pic>
        <p:nvPicPr>
          <p:cNvPr id="2" name="Bildobjekt 1">
            <a:extLst>
              <a:ext uri="{FF2B5EF4-FFF2-40B4-BE49-F238E27FC236}">
                <a16:creationId xmlns:a16="http://schemas.microsoft.com/office/drawing/2014/main" id="{1C7CE77A-286E-EE78-5E37-5448D1553582}"/>
              </a:ext>
            </a:extLst>
          </p:cNvPr>
          <p:cNvPicPr>
            <a:picLocks noChangeAspect="1"/>
          </p:cNvPicPr>
          <p:nvPr/>
        </p:nvPicPr>
        <p:blipFill>
          <a:blip r:embed="rId5"/>
          <a:stretch>
            <a:fillRect/>
          </a:stretch>
        </p:blipFill>
        <p:spPr>
          <a:xfrm>
            <a:off x="598011" y="1252581"/>
            <a:ext cx="5008131" cy="5315274"/>
          </a:xfrm>
          <a:prstGeom prst="rect">
            <a:avLst/>
          </a:prstGeom>
        </p:spPr>
      </p:pic>
      <p:pic>
        <p:nvPicPr>
          <p:cNvPr id="3" name="Bildobjekt 2">
            <a:extLst>
              <a:ext uri="{FF2B5EF4-FFF2-40B4-BE49-F238E27FC236}">
                <a16:creationId xmlns:a16="http://schemas.microsoft.com/office/drawing/2014/main" id="{71A2F67A-58BA-2C42-0473-16E1F3D3AC1B}"/>
              </a:ext>
            </a:extLst>
          </p:cNvPr>
          <p:cNvPicPr>
            <a:picLocks noChangeAspect="1"/>
          </p:cNvPicPr>
          <p:nvPr/>
        </p:nvPicPr>
        <p:blipFill>
          <a:blip r:embed="rId6"/>
          <a:stretch>
            <a:fillRect/>
          </a:stretch>
        </p:blipFill>
        <p:spPr>
          <a:xfrm>
            <a:off x="5848785" y="1252580"/>
            <a:ext cx="5076384" cy="5315273"/>
          </a:xfrm>
          <a:prstGeom prst="rect">
            <a:avLst/>
          </a:prstGeom>
        </p:spPr>
      </p:pic>
    </p:spTree>
    <p:extLst>
      <p:ext uri="{BB962C8B-B14F-4D97-AF65-F5344CB8AC3E}">
        <p14:creationId xmlns:p14="http://schemas.microsoft.com/office/powerpoint/2010/main" val="682678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39</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mc:AlternateContent xmlns:mc="http://schemas.openxmlformats.org/markup-compatibility/2006" xmlns:cx2="http://schemas.microsoft.com/office/drawing/2015/10/21/chartex">
        <mc:Choice Requires="cx2">
          <p:graphicFrame>
            <p:nvGraphicFramePr>
              <p:cNvPr id="21" name="Diagram 20">
                <a:extLst>
                  <a:ext uri="{FF2B5EF4-FFF2-40B4-BE49-F238E27FC236}">
                    <a16:creationId xmlns:a16="http://schemas.microsoft.com/office/drawing/2014/main" id="{02212CD2-E02C-48DC-8E0F-0C86EEF5EF5A}"/>
                  </a:ext>
                </a:extLst>
              </p:cNvPr>
              <p:cNvGraphicFramePr/>
              <p:nvPr>
                <p:extLst>
                  <p:ext uri="{D42A27DB-BD31-4B8C-83A1-F6EECF244321}">
                    <p14:modId xmlns:p14="http://schemas.microsoft.com/office/powerpoint/2010/main" val="1993640198"/>
                  </p:ext>
                </p:extLst>
              </p:nvPr>
            </p:nvGraphicFramePr>
            <p:xfrm>
              <a:off x="3934955" y="880820"/>
              <a:ext cx="3623309" cy="182002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1" name="Diagram 20">
                <a:extLst>
                  <a:ext uri="{FF2B5EF4-FFF2-40B4-BE49-F238E27FC236}">
                    <a16:creationId xmlns:a16="http://schemas.microsoft.com/office/drawing/2014/main" id="{02212CD2-E02C-48DC-8E0F-0C86EEF5EF5A}"/>
                  </a:ext>
                </a:extLst>
              </p:cNvPr>
              <p:cNvPicPr>
                <a:picLocks noGrp="1" noRot="1" noChangeAspect="1" noMove="1" noResize="1" noEditPoints="1" noAdjustHandles="1" noChangeArrowheads="1" noChangeShapeType="1"/>
              </p:cNvPicPr>
              <p:nvPr/>
            </p:nvPicPr>
            <p:blipFill>
              <a:blip r:embed="rId7"/>
              <a:stretch>
                <a:fillRect/>
              </a:stretch>
            </p:blipFill>
            <p:spPr>
              <a:xfrm>
                <a:off x="3934955" y="880820"/>
                <a:ext cx="3623309" cy="1820023"/>
              </a:xfrm>
              <a:prstGeom prst="rect">
                <a:avLst/>
              </a:prstGeom>
            </p:spPr>
          </p:pic>
        </mc:Fallback>
      </mc:AlternateContent>
      <p:sp>
        <p:nvSpPr>
          <p:cNvPr id="19" name="Rubrik 1">
            <a:extLst>
              <a:ext uri="{FF2B5EF4-FFF2-40B4-BE49-F238E27FC236}">
                <a16:creationId xmlns:a16="http://schemas.microsoft.com/office/drawing/2014/main" id="{095AE946-A722-492E-A16A-797E47D54183}"/>
              </a:ext>
            </a:extLst>
          </p:cNvPr>
          <p:cNvSpPr txBox="1">
            <a:spLocks/>
          </p:cNvSpPr>
          <p:nvPr/>
        </p:nvSpPr>
        <p:spPr>
          <a:xfrm>
            <a:off x="467809" y="152651"/>
            <a:ext cx="9314144" cy="798819"/>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Stad vs.</a:t>
            </a:r>
            <a:r>
              <a:rPr lang="sv-SE" sz="5400" dirty="0">
                <a:solidFill>
                  <a:schemeClr val="accent2"/>
                </a:solidFill>
              </a:rPr>
              <a:t> land</a:t>
            </a:r>
          </a:p>
        </p:txBody>
      </p:sp>
      <p:sp>
        <p:nvSpPr>
          <p:cNvPr id="17" name="textruta 16">
            <a:extLst>
              <a:ext uri="{FF2B5EF4-FFF2-40B4-BE49-F238E27FC236}">
                <a16:creationId xmlns:a16="http://schemas.microsoft.com/office/drawing/2014/main" id="{71D0AA45-F82B-4BF3-9855-4EC1682117F8}"/>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mc:AlternateContent xmlns:mc="http://schemas.openxmlformats.org/markup-compatibility/2006" xmlns:cx2="http://schemas.microsoft.com/office/drawing/2015/10/21/chartex">
        <mc:Choice Requires="cx2">
          <p:graphicFrame>
            <p:nvGraphicFramePr>
              <p:cNvPr id="22" name="Diagram 21">
                <a:extLst>
                  <a:ext uri="{FF2B5EF4-FFF2-40B4-BE49-F238E27FC236}">
                    <a16:creationId xmlns:a16="http://schemas.microsoft.com/office/drawing/2014/main" id="{428F2C5E-572A-4898-BA37-4551C0464DEE}"/>
                  </a:ext>
                </a:extLst>
              </p:cNvPr>
              <p:cNvGraphicFramePr/>
              <p:nvPr>
                <p:extLst>
                  <p:ext uri="{D42A27DB-BD31-4B8C-83A1-F6EECF244321}">
                    <p14:modId xmlns:p14="http://schemas.microsoft.com/office/powerpoint/2010/main" val="2472447456"/>
                  </p:ext>
                </p:extLst>
              </p:nvPr>
            </p:nvGraphicFramePr>
            <p:xfrm>
              <a:off x="57456" y="880820"/>
              <a:ext cx="3619352" cy="1820022"/>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22" name="Diagram 21">
                <a:extLst>
                  <a:ext uri="{FF2B5EF4-FFF2-40B4-BE49-F238E27FC236}">
                    <a16:creationId xmlns:a16="http://schemas.microsoft.com/office/drawing/2014/main" id="{428F2C5E-572A-4898-BA37-4551C0464DEE}"/>
                  </a:ext>
                </a:extLst>
              </p:cNvPr>
              <p:cNvPicPr>
                <a:picLocks noGrp="1" noRot="1" noChangeAspect="1" noMove="1" noResize="1" noEditPoints="1" noAdjustHandles="1" noChangeArrowheads="1" noChangeShapeType="1"/>
              </p:cNvPicPr>
              <p:nvPr/>
            </p:nvPicPr>
            <p:blipFill>
              <a:blip r:embed="rId9"/>
              <a:stretch>
                <a:fillRect/>
              </a:stretch>
            </p:blipFill>
            <p:spPr>
              <a:xfrm>
                <a:off x="57456" y="880820"/>
                <a:ext cx="3619352" cy="1820022"/>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23" name="Diagram 22">
                <a:extLst>
                  <a:ext uri="{FF2B5EF4-FFF2-40B4-BE49-F238E27FC236}">
                    <a16:creationId xmlns:a16="http://schemas.microsoft.com/office/drawing/2014/main" id="{E343231F-A163-43B8-870A-793BC576BE5E}"/>
                  </a:ext>
                </a:extLst>
              </p:cNvPr>
              <p:cNvGraphicFramePr/>
              <p:nvPr>
                <p:extLst>
                  <p:ext uri="{D42A27DB-BD31-4B8C-83A1-F6EECF244321}">
                    <p14:modId xmlns:p14="http://schemas.microsoft.com/office/powerpoint/2010/main" val="853105342"/>
                  </p:ext>
                </p:extLst>
              </p:nvPr>
            </p:nvGraphicFramePr>
            <p:xfrm>
              <a:off x="107282" y="2650600"/>
              <a:ext cx="3557951" cy="4070874"/>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23" name="Diagram 22">
                <a:extLst>
                  <a:ext uri="{FF2B5EF4-FFF2-40B4-BE49-F238E27FC236}">
                    <a16:creationId xmlns:a16="http://schemas.microsoft.com/office/drawing/2014/main" id="{E343231F-A163-43B8-870A-793BC576BE5E}"/>
                  </a:ext>
                </a:extLst>
              </p:cNvPr>
              <p:cNvPicPr>
                <a:picLocks noGrp="1" noRot="1" noChangeAspect="1" noMove="1" noResize="1" noEditPoints="1" noAdjustHandles="1" noChangeArrowheads="1" noChangeShapeType="1"/>
              </p:cNvPicPr>
              <p:nvPr/>
            </p:nvPicPr>
            <p:blipFill>
              <a:blip r:embed="rId11"/>
              <a:stretch>
                <a:fillRect/>
              </a:stretch>
            </p:blipFill>
            <p:spPr>
              <a:xfrm>
                <a:off x="107282" y="2650600"/>
                <a:ext cx="3557951" cy="4070874"/>
              </a:xfrm>
              <a:prstGeom prst="rect">
                <a:avLst/>
              </a:prstGeom>
            </p:spPr>
          </p:pic>
        </mc:Fallback>
      </mc:AlternateContent>
      <p:sp>
        <p:nvSpPr>
          <p:cNvPr id="2" name="textruta 1">
            <a:extLst>
              <a:ext uri="{FF2B5EF4-FFF2-40B4-BE49-F238E27FC236}">
                <a16:creationId xmlns:a16="http://schemas.microsoft.com/office/drawing/2014/main" id="{D79E8688-7EF6-4245-8BC5-75B4AF978498}"/>
              </a:ext>
            </a:extLst>
          </p:cNvPr>
          <p:cNvSpPr txBox="1"/>
          <p:nvPr/>
        </p:nvSpPr>
        <p:spPr>
          <a:xfrm>
            <a:off x="1231197" y="2803047"/>
            <a:ext cx="1345240" cy="276999"/>
          </a:xfrm>
          <a:prstGeom prst="rect">
            <a:avLst/>
          </a:prstGeom>
          <a:noFill/>
        </p:spPr>
        <p:txBody>
          <a:bodyPr wrap="none" rtlCol="0">
            <a:spAutoFit/>
          </a:bodyPr>
          <a:lstStyle/>
          <a:p>
            <a:r>
              <a:rPr lang="sv-FI" sz="1200" dirty="0">
                <a:solidFill>
                  <a:schemeClr val="bg1"/>
                </a:solidFill>
              </a:rPr>
              <a:t>Tillväxt 2010-2020</a:t>
            </a:r>
          </a:p>
        </p:txBody>
      </p:sp>
      <mc:AlternateContent xmlns:mc="http://schemas.openxmlformats.org/markup-compatibility/2006" xmlns:cx1="http://schemas.microsoft.com/office/drawing/2015/9/8/chartex">
        <mc:Choice Requires="cx1">
          <p:graphicFrame>
            <p:nvGraphicFramePr>
              <p:cNvPr id="32" name="Diagram 31">
                <a:extLst>
                  <a:ext uri="{FF2B5EF4-FFF2-40B4-BE49-F238E27FC236}">
                    <a16:creationId xmlns:a16="http://schemas.microsoft.com/office/drawing/2014/main" id="{19F0EA2F-5034-4A8F-AC49-7AAB34DA591C}"/>
                  </a:ext>
                </a:extLst>
              </p:cNvPr>
              <p:cNvGraphicFramePr/>
              <p:nvPr>
                <p:extLst>
                  <p:ext uri="{D42A27DB-BD31-4B8C-83A1-F6EECF244321}">
                    <p14:modId xmlns:p14="http://schemas.microsoft.com/office/powerpoint/2010/main" val="4183976096"/>
                  </p:ext>
                </p:extLst>
              </p:nvPr>
            </p:nvGraphicFramePr>
            <p:xfrm>
              <a:off x="3946529" y="2650600"/>
              <a:ext cx="3611735" cy="4070874"/>
            </p:xfrm>
            <a:graphic>
              <a:graphicData uri="http://schemas.microsoft.com/office/drawing/2014/chartex">
                <cx:chart xmlns:cx="http://schemas.microsoft.com/office/drawing/2014/chartex" xmlns:r="http://schemas.openxmlformats.org/officeDocument/2006/relationships" r:id="rId12"/>
              </a:graphicData>
            </a:graphic>
          </p:graphicFrame>
        </mc:Choice>
        <mc:Fallback xmlns="">
          <p:pic>
            <p:nvPicPr>
              <p:cNvPr id="32" name="Diagram 31">
                <a:extLst>
                  <a:ext uri="{FF2B5EF4-FFF2-40B4-BE49-F238E27FC236}">
                    <a16:creationId xmlns:a16="http://schemas.microsoft.com/office/drawing/2014/main" id="{19F0EA2F-5034-4A8F-AC49-7AAB34DA591C}"/>
                  </a:ext>
                </a:extLst>
              </p:cNvPr>
              <p:cNvPicPr>
                <a:picLocks noGrp="1" noRot="1" noChangeAspect="1" noMove="1" noResize="1" noEditPoints="1" noAdjustHandles="1" noChangeArrowheads="1" noChangeShapeType="1"/>
              </p:cNvPicPr>
              <p:nvPr/>
            </p:nvPicPr>
            <p:blipFill>
              <a:blip r:embed="rId15"/>
              <a:stretch>
                <a:fillRect/>
              </a:stretch>
            </p:blipFill>
            <p:spPr>
              <a:xfrm>
                <a:off x="3946529" y="2650600"/>
                <a:ext cx="3611735" cy="4070874"/>
              </a:xfrm>
              <a:prstGeom prst="rect">
                <a:avLst/>
              </a:prstGeom>
            </p:spPr>
          </p:pic>
        </mc:Fallback>
      </mc:AlternateContent>
      <p:sp>
        <p:nvSpPr>
          <p:cNvPr id="33" name="textruta 32">
            <a:extLst>
              <a:ext uri="{FF2B5EF4-FFF2-40B4-BE49-F238E27FC236}">
                <a16:creationId xmlns:a16="http://schemas.microsoft.com/office/drawing/2014/main" id="{2DDE50AB-E023-A732-0C0C-D0915B57E4AC}"/>
              </a:ext>
            </a:extLst>
          </p:cNvPr>
          <p:cNvSpPr txBox="1"/>
          <p:nvPr/>
        </p:nvSpPr>
        <p:spPr>
          <a:xfrm>
            <a:off x="5124881" y="2803047"/>
            <a:ext cx="1345240" cy="276999"/>
          </a:xfrm>
          <a:prstGeom prst="rect">
            <a:avLst/>
          </a:prstGeom>
          <a:noFill/>
        </p:spPr>
        <p:txBody>
          <a:bodyPr wrap="none" rtlCol="0">
            <a:spAutoFit/>
          </a:bodyPr>
          <a:lstStyle/>
          <a:p>
            <a:r>
              <a:rPr lang="sv-FI" sz="1200" dirty="0">
                <a:solidFill>
                  <a:schemeClr val="bg1"/>
                </a:solidFill>
              </a:rPr>
              <a:t>Tillväxt 2010-2020</a:t>
            </a:r>
          </a:p>
        </p:txBody>
      </p:sp>
      <mc:AlternateContent xmlns:mc="http://schemas.openxmlformats.org/markup-compatibility/2006" xmlns:cx2="http://schemas.microsoft.com/office/drawing/2015/10/21/chartex">
        <mc:Choice Requires="cx2">
          <p:graphicFrame>
            <p:nvGraphicFramePr>
              <p:cNvPr id="18" name="Diagram 17">
                <a:extLst>
                  <a:ext uri="{FF2B5EF4-FFF2-40B4-BE49-F238E27FC236}">
                    <a16:creationId xmlns:a16="http://schemas.microsoft.com/office/drawing/2014/main" id="{05C3AA48-6AC8-4EEF-8082-C60844CA21DE}"/>
                  </a:ext>
                </a:extLst>
              </p:cNvPr>
              <p:cNvGraphicFramePr/>
              <p:nvPr>
                <p:extLst>
                  <p:ext uri="{D42A27DB-BD31-4B8C-83A1-F6EECF244321}">
                    <p14:modId xmlns:p14="http://schemas.microsoft.com/office/powerpoint/2010/main" val="2040808682"/>
                  </p:ext>
                </p:extLst>
              </p:nvPr>
            </p:nvGraphicFramePr>
            <p:xfrm>
              <a:off x="8389843" y="863903"/>
              <a:ext cx="3323661" cy="1820023"/>
            </p:xfrm>
            <a:graphic>
              <a:graphicData uri="http://schemas.microsoft.com/office/drawing/2014/chartex">
                <cx:chart xmlns:cx="http://schemas.microsoft.com/office/drawing/2014/chartex" xmlns:r="http://schemas.openxmlformats.org/officeDocument/2006/relationships" r:id="rId16"/>
              </a:graphicData>
            </a:graphic>
          </p:graphicFrame>
        </mc:Choice>
        <mc:Fallback xmlns="">
          <p:pic>
            <p:nvPicPr>
              <p:cNvPr id="18" name="Diagram 17">
                <a:extLst>
                  <a:ext uri="{FF2B5EF4-FFF2-40B4-BE49-F238E27FC236}">
                    <a16:creationId xmlns:a16="http://schemas.microsoft.com/office/drawing/2014/main" id="{05C3AA48-6AC8-4EEF-8082-C60844CA21DE}"/>
                  </a:ext>
                </a:extLst>
              </p:cNvPr>
              <p:cNvPicPr>
                <a:picLocks noGrp="1" noRot="1" noChangeAspect="1" noMove="1" noResize="1" noEditPoints="1" noAdjustHandles="1" noChangeArrowheads="1" noChangeShapeType="1"/>
              </p:cNvPicPr>
              <p:nvPr/>
            </p:nvPicPr>
            <p:blipFill>
              <a:blip r:embed="rId17"/>
              <a:stretch>
                <a:fillRect/>
              </a:stretch>
            </p:blipFill>
            <p:spPr>
              <a:xfrm>
                <a:off x="8389843" y="863903"/>
                <a:ext cx="3323661" cy="1820023"/>
              </a:xfrm>
              <a:prstGeom prst="rect">
                <a:avLst/>
              </a:prstGeom>
            </p:spPr>
          </p:pic>
        </mc:Fallback>
      </mc:AlternateContent>
      <p:sp>
        <p:nvSpPr>
          <p:cNvPr id="30" name="textruta 29">
            <a:extLst>
              <a:ext uri="{FF2B5EF4-FFF2-40B4-BE49-F238E27FC236}">
                <a16:creationId xmlns:a16="http://schemas.microsoft.com/office/drawing/2014/main" id="{4F2F9082-4CF5-4523-AF72-EE448C4DA053}"/>
              </a:ext>
            </a:extLst>
          </p:cNvPr>
          <p:cNvSpPr txBox="1"/>
          <p:nvPr/>
        </p:nvSpPr>
        <p:spPr>
          <a:xfrm>
            <a:off x="10385555" y="1328465"/>
            <a:ext cx="1519968" cy="276999"/>
          </a:xfrm>
          <a:prstGeom prst="rect">
            <a:avLst/>
          </a:prstGeom>
          <a:noFill/>
        </p:spPr>
        <p:txBody>
          <a:bodyPr wrap="none" rtlCol="0">
            <a:spAutoFit/>
          </a:bodyPr>
          <a:lstStyle/>
          <a:p>
            <a:r>
              <a:rPr lang="sv-FI" sz="1200" dirty="0">
                <a:solidFill>
                  <a:schemeClr val="bg1"/>
                </a:solidFill>
              </a:rPr>
              <a:t>Inkl. jord-/skogsbruk</a:t>
            </a:r>
          </a:p>
        </p:txBody>
      </p:sp>
      <p:sp>
        <p:nvSpPr>
          <p:cNvPr id="3" name="textruta 2">
            <a:extLst>
              <a:ext uri="{FF2B5EF4-FFF2-40B4-BE49-F238E27FC236}">
                <a16:creationId xmlns:a16="http://schemas.microsoft.com/office/drawing/2014/main" id="{A7F1B9A6-BB0C-6047-A17F-B40B044D4F28}"/>
              </a:ext>
            </a:extLst>
          </p:cNvPr>
          <p:cNvSpPr txBox="1"/>
          <p:nvPr/>
        </p:nvSpPr>
        <p:spPr>
          <a:xfrm>
            <a:off x="6311870" y="196888"/>
            <a:ext cx="2848857" cy="338554"/>
          </a:xfrm>
          <a:prstGeom prst="rect">
            <a:avLst/>
          </a:prstGeom>
          <a:noFill/>
        </p:spPr>
        <p:txBody>
          <a:bodyPr wrap="none" rtlCol="0">
            <a:spAutoFit/>
          </a:bodyPr>
          <a:lstStyle/>
          <a:p>
            <a:r>
              <a:rPr lang="sv-FI" sz="1600" dirty="0">
                <a:solidFill>
                  <a:schemeClr val="bg1"/>
                </a:solidFill>
              </a:rPr>
              <a:t>Oprecis lokalisering: 7 000 jobb</a:t>
            </a:r>
          </a:p>
        </p:txBody>
      </p:sp>
      <mc:AlternateContent xmlns:mc="http://schemas.openxmlformats.org/markup-compatibility/2006" xmlns:cx1="http://schemas.microsoft.com/office/drawing/2015/9/8/chartex">
        <mc:Choice Requires="cx1">
          <p:graphicFrame>
            <p:nvGraphicFramePr>
              <p:cNvPr id="20" name="Diagram 19">
                <a:extLst>
                  <a:ext uri="{FF2B5EF4-FFF2-40B4-BE49-F238E27FC236}">
                    <a16:creationId xmlns:a16="http://schemas.microsoft.com/office/drawing/2014/main" id="{813100BE-2EC9-4C63-9A53-0E03C9769A9A}"/>
                  </a:ext>
                </a:extLst>
              </p:cNvPr>
              <p:cNvGraphicFramePr/>
              <p:nvPr>
                <p:extLst>
                  <p:ext uri="{D42A27DB-BD31-4B8C-83A1-F6EECF244321}">
                    <p14:modId xmlns:p14="http://schemas.microsoft.com/office/powerpoint/2010/main" val="2458095149"/>
                  </p:ext>
                </p:extLst>
              </p:nvPr>
            </p:nvGraphicFramePr>
            <p:xfrm>
              <a:off x="8081376" y="2643583"/>
              <a:ext cx="3611734" cy="4070874"/>
            </p:xfrm>
            <a:graphic>
              <a:graphicData uri="http://schemas.microsoft.com/office/drawing/2014/chartex">
                <cx:chart xmlns:cx="http://schemas.microsoft.com/office/drawing/2014/chartex" xmlns:r="http://schemas.openxmlformats.org/officeDocument/2006/relationships" r:id="rId18"/>
              </a:graphicData>
            </a:graphic>
          </p:graphicFrame>
        </mc:Choice>
        <mc:Fallback xmlns="">
          <p:pic>
            <p:nvPicPr>
              <p:cNvPr id="20" name="Diagram 19">
                <a:extLst>
                  <a:ext uri="{FF2B5EF4-FFF2-40B4-BE49-F238E27FC236}">
                    <a16:creationId xmlns:a16="http://schemas.microsoft.com/office/drawing/2014/main" id="{813100BE-2EC9-4C63-9A53-0E03C9769A9A}"/>
                  </a:ext>
                </a:extLst>
              </p:cNvPr>
              <p:cNvPicPr>
                <a:picLocks noGrp="1" noRot="1" noChangeAspect="1" noMove="1" noResize="1" noEditPoints="1" noAdjustHandles="1" noChangeArrowheads="1" noChangeShapeType="1"/>
              </p:cNvPicPr>
              <p:nvPr/>
            </p:nvPicPr>
            <p:blipFill>
              <a:blip r:embed="rId19"/>
              <a:stretch>
                <a:fillRect/>
              </a:stretch>
            </p:blipFill>
            <p:spPr>
              <a:xfrm>
                <a:off x="8081376" y="2643583"/>
                <a:ext cx="3611734" cy="4070874"/>
              </a:xfrm>
              <a:prstGeom prst="rect">
                <a:avLst/>
              </a:prstGeom>
            </p:spPr>
          </p:pic>
        </mc:Fallback>
      </mc:AlternateContent>
      <p:sp>
        <p:nvSpPr>
          <p:cNvPr id="36" name="textruta 35">
            <a:extLst>
              <a:ext uri="{FF2B5EF4-FFF2-40B4-BE49-F238E27FC236}">
                <a16:creationId xmlns:a16="http://schemas.microsoft.com/office/drawing/2014/main" id="{899DEBDC-EFA8-9FFF-F161-F18ADF9239DD}"/>
              </a:ext>
            </a:extLst>
          </p:cNvPr>
          <p:cNvSpPr txBox="1"/>
          <p:nvPr/>
        </p:nvSpPr>
        <p:spPr>
          <a:xfrm>
            <a:off x="9336412" y="2803047"/>
            <a:ext cx="1345240" cy="276999"/>
          </a:xfrm>
          <a:prstGeom prst="rect">
            <a:avLst/>
          </a:prstGeom>
          <a:noFill/>
        </p:spPr>
        <p:txBody>
          <a:bodyPr wrap="none" rtlCol="0">
            <a:spAutoFit/>
          </a:bodyPr>
          <a:lstStyle/>
          <a:p>
            <a:r>
              <a:rPr lang="sv-FI" sz="1200" dirty="0">
                <a:solidFill>
                  <a:schemeClr val="bg1"/>
                </a:solidFill>
              </a:rPr>
              <a:t>Tillväxt 2010-2020</a:t>
            </a:r>
          </a:p>
        </p:txBody>
      </p:sp>
      <p:sp>
        <p:nvSpPr>
          <p:cNvPr id="6" name="textruta 5">
            <a:extLst>
              <a:ext uri="{FF2B5EF4-FFF2-40B4-BE49-F238E27FC236}">
                <a16:creationId xmlns:a16="http://schemas.microsoft.com/office/drawing/2014/main" id="{290F75C4-4DD2-D78A-06A7-5AE7EE3389C4}"/>
              </a:ext>
            </a:extLst>
          </p:cNvPr>
          <p:cNvSpPr txBox="1"/>
          <p:nvPr/>
        </p:nvSpPr>
        <p:spPr>
          <a:xfrm>
            <a:off x="2020826" y="1330527"/>
            <a:ext cx="1263487" cy="307777"/>
          </a:xfrm>
          <a:prstGeom prst="rect">
            <a:avLst/>
          </a:prstGeom>
          <a:noFill/>
        </p:spPr>
        <p:txBody>
          <a:bodyPr wrap="none" rtlCol="0">
            <a:spAutoFit/>
          </a:bodyPr>
          <a:lstStyle/>
          <a:p>
            <a:r>
              <a:rPr lang="sv-FI" sz="1400" dirty="0">
                <a:solidFill>
                  <a:schemeClr val="bg1"/>
                </a:solidFill>
              </a:rPr>
              <a:t>Exportindustri</a:t>
            </a:r>
          </a:p>
        </p:txBody>
      </p:sp>
      <p:sp>
        <p:nvSpPr>
          <p:cNvPr id="24" name="textruta 23">
            <a:extLst>
              <a:ext uri="{FF2B5EF4-FFF2-40B4-BE49-F238E27FC236}">
                <a16:creationId xmlns:a16="http://schemas.microsoft.com/office/drawing/2014/main" id="{AF0EAC7A-DC42-5CE7-79AA-860FE1FD3484}"/>
              </a:ext>
            </a:extLst>
          </p:cNvPr>
          <p:cNvSpPr txBox="1"/>
          <p:nvPr/>
        </p:nvSpPr>
        <p:spPr>
          <a:xfrm>
            <a:off x="2344066" y="1787377"/>
            <a:ext cx="1197764" cy="307777"/>
          </a:xfrm>
          <a:prstGeom prst="rect">
            <a:avLst/>
          </a:prstGeom>
          <a:noFill/>
        </p:spPr>
        <p:txBody>
          <a:bodyPr wrap="none" rtlCol="0">
            <a:spAutoFit/>
          </a:bodyPr>
          <a:lstStyle/>
          <a:p>
            <a:r>
              <a:rPr lang="sv-FI" sz="1400" dirty="0">
                <a:solidFill>
                  <a:schemeClr val="bg1"/>
                </a:solidFill>
              </a:rPr>
              <a:t>Affärstjänster</a:t>
            </a:r>
          </a:p>
        </p:txBody>
      </p:sp>
      <p:sp>
        <p:nvSpPr>
          <p:cNvPr id="25" name="textruta 24">
            <a:extLst>
              <a:ext uri="{FF2B5EF4-FFF2-40B4-BE49-F238E27FC236}">
                <a16:creationId xmlns:a16="http://schemas.microsoft.com/office/drawing/2014/main" id="{56832F58-C200-6C23-2327-4BFD379BC8D5}"/>
              </a:ext>
            </a:extLst>
          </p:cNvPr>
          <p:cNvSpPr txBox="1"/>
          <p:nvPr/>
        </p:nvSpPr>
        <p:spPr>
          <a:xfrm>
            <a:off x="2344066" y="2146257"/>
            <a:ext cx="1258678" cy="523220"/>
          </a:xfrm>
          <a:prstGeom prst="rect">
            <a:avLst/>
          </a:prstGeom>
          <a:noFill/>
        </p:spPr>
        <p:txBody>
          <a:bodyPr wrap="none" rtlCol="0">
            <a:spAutoFit/>
          </a:bodyPr>
          <a:lstStyle/>
          <a:p>
            <a:r>
              <a:rPr lang="sv-FI" sz="1400" dirty="0"/>
              <a:t>Vardagliga</a:t>
            </a:r>
          </a:p>
          <a:p>
            <a:r>
              <a:rPr lang="sv-FI" sz="1400" dirty="0"/>
              <a:t>verksamheter</a:t>
            </a:r>
          </a:p>
        </p:txBody>
      </p:sp>
    </p:spTree>
    <p:extLst>
      <p:ext uri="{BB962C8B-B14F-4D97-AF65-F5344CB8AC3E}">
        <p14:creationId xmlns:p14="http://schemas.microsoft.com/office/powerpoint/2010/main" val="394948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5400" dirty="0"/>
              <a:t>Skapade jobb</a:t>
            </a:r>
          </a:p>
        </p:txBody>
      </p:sp>
      <p:sp>
        <p:nvSpPr>
          <p:cNvPr id="4" name="Platshållare för bildnummer 3"/>
          <p:cNvSpPr>
            <a:spLocks noGrp="1"/>
          </p:cNvSpPr>
          <p:nvPr>
            <p:ph type="sldNum" sz="quarter" idx="12"/>
          </p:nvPr>
        </p:nvSpPr>
        <p:spPr/>
        <p:txBody>
          <a:bodyPr/>
          <a:lstStyle/>
          <a:p>
            <a:fld id="{D02B33C2-54EE-4A44-9B78-6F01870CE737}" type="slidenum">
              <a:rPr lang="sv-SE" smtClean="0"/>
              <a:t>4</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Tree>
    <p:extLst>
      <p:ext uri="{BB962C8B-B14F-4D97-AF65-F5344CB8AC3E}">
        <p14:creationId xmlns:p14="http://schemas.microsoft.com/office/powerpoint/2010/main" val="781736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9" name="Rubrik 1">
            <a:extLst>
              <a:ext uri="{FF2B5EF4-FFF2-40B4-BE49-F238E27FC236}">
                <a16:creationId xmlns:a16="http://schemas.microsoft.com/office/drawing/2014/main" id="{095AE946-A722-492E-A16A-797E47D54183}"/>
              </a:ext>
            </a:extLst>
          </p:cNvPr>
          <p:cNvSpPr txBox="1">
            <a:spLocks/>
          </p:cNvSpPr>
          <p:nvPr/>
        </p:nvSpPr>
        <p:spPr>
          <a:xfrm>
            <a:off x="467809" y="152651"/>
            <a:ext cx="9314144" cy="798819"/>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Stad vs.</a:t>
            </a:r>
            <a:r>
              <a:rPr lang="sv-SE" sz="5400" dirty="0">
                <a:solidFill>
                  <a:schemeClr val="accent2"/>
                </a:solidFill>
              </a:rPr>
              <a:t> land</a:t>
            </a:r>
          </a:p>
        </p:txBody>
      </p:sp>
      <p:sp>
        <p:nvSpPr>
          <p:cNvPr id="22" name="Platshållare för innehåll 2">
            <a:extLst>
              <a:ext uri="{FF2B5EF4-FFF2-40B4-BE49-F238E27FC236}">
                <a16:creationId xmlns:a16="http://schemas.microsoft.com/office/drawing/2014/main" id="{4C3E32FA-BB68-4B07-9A81-1E904357A5C2}"/>
              </a:ext>
            </a:extLst>
          </p:cNvPr>
          <p:cNvSpPr>
            <a:spLocks noGrp="1"/>
          </p:cNvSpPr>
          <p:nvPr>
            <p:ph idx="1"/>
          </p:nvPr>
        </p:nvSpPr>
        <p:spPr>
          <a:xfrm>
            <a:off x="9019822" y="1581374"/>
            <a:ext cx="2905704" cy="5276627"/>
          </a:xfrm>
        </p:spPr>
        <p:txBody>
          <a:bodyPr/>
          <a:lstStyle/>
          <a:p>
            <a:r>
              <a:rPr lang="sv-SE" sz="1600" dirty="0">
                <a:solidFill>
                  <a:schemeClr val="bg1"/>
                </a:solidFill>
              </a:rPr>
              <a:t>Näringsstrukturen skiljer sig mellan stad och land. Staden har en betydligt större vikt mot (kunskapsintensiva) tjänster</a:t>
            </a:r>
          </a:p>
          <a:p>
            <a:r>
              <a:rPr lang="sv-SE" sz="1600" dirty="0">
                <a:solidFill>
                  <a:schemeClr val="bg1"/>
                </a:solidFill>
              </a:rPr>
              <a:t>Landsbygdens näringsliv handlar till stor del om jord- /skogsbruk och viss tillverkningsindustri samt bosättningsbaserat företagande inom bygg och företagstjänster. Därtill privat och offentlig service utifrån befolkningsunderlaget</a:t>
            </a:r>
          </a:p>
          <a:p>
            <a:endParaRPr lang="sv-SE" sz="1600" dirty="0">
              <a:solidFill>
                <a:schemeClr val="bg1"/>
              </a:solidFill>
            </a:endParaRPr>
          </a:p>
          <a:p>
            <a:endParaRPr lang="sv-SE" sz="1600" dirty="0">
              <a:solidFill>
                <a:schemeClr val="bg1"/>
              </a:solidFill>
            </a:endParaRPr>
          </a:p>
        </p:txBody>
      </p:sp>
      <p:sp>
        <p:nvSpPr>
          <p:cNvPr id="8" name="textruta 7">
            <a:extLst>
              <a:ext uri="{FF2B5EF4-FFF2-40B4-BE49-F238E27FC236}">
                <a16:creationId xmlns:a16="http://schemas.microsoft.com/office/drawing/2014/main" id="{E3C14D26-5382-4526-BC1F-636CB58B8B8F}"/>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graphicFrame>
        <p:nvGraphicFramePr>
          <p:cNvPr id="11" name="Diagram 10">
            <a:extLst>
              <a:ext uri="{FF2B5EF4-FFF2-40B4-BE49-F238E27FC236}">
                <a16:creationId xmlns:a16="http://schemas.microsoft.com/office/drawing/2014/main" id="{E632C2EB-6127-40F2-5C60-AF1B8E85B0DB}"/>
              </a:ext>
            </a:extLst>
          </p:cNvPr>
          <p:cNvGraphicFramePr>
            <a:graphicFrameLocks/>
          </p:cNvGraphicFramePr>
          <p:nvPr>
            <p:extLst>
              <p:ext uri="{D42A27DB-BD31-4B8C-83A1-F6EECF244321}">
                <p14:modId xmlns:p14="http://schemas.microsoft.com/office/powerpoint/2010/main" val="2741840411"/>
              </p:ext>
            </p:extLst>
          </p:nvPr>
        </p:nvGraphicFramePr>
        <p:xfrm>
          <a:off x="552880" y="951470"/>
          <a:ext cx="8300663" cy="59065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6320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9" name="Rubrik 1">
            <a:extLst>
              <a:ext uri="{FF2B5EF4-FFF2-40B4-BE49-F238E27FC236}">
                <a16:creationId xmlns:a16="http://schemas.microsoft.com/office/drawing/2014/main" id="{095AE946-A722-492E-A16A-797E47D54183}"/>
              </a:ext>
            </a:extLst>
          </p:cNvPr>
          <p:cNvSpPr txBox="1">
            <a:spLocks/>
          </p:cNvSpPr>
          <p:nvPr/>
        </p:nvSpPr>
        <p:spPr>
          <a:xfrm>
            <a:off x="467809" y="152651"/>
            <a:ext cx="9314144" cy="798819"/>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Landsbygdens</a:t>
            </a:r>
            <a:r>
              <a:rPr lang="sv-SE" sz="5400" dirty="0">
                <a:solidFill>
                  <a:schemeClr val="accent2"/>
                </a:solidFill>
              </a:rPr>
              <a:t> arbetstillfällen</a:t>
            </a:r>
          </a:p>
        </p:txBody>
      </p:sp>
      <p:sp>
        <p:nvSpPr>
          <p:cNvPr id="22" name="Platshållare för innehåll 2">
            <a:extLst>
              <a:ext uri="{FF2B5EF4-FFF2-40B4-BE49-F238E27FC236}">
                <a16:creationId xmlns:a16="http://schemas.microsoft.com/office/drawing/2014/main" id="{4C3E32FA-BB68-4B07-9A81-1E904357A5C2}"/>
              </a:ext>
            </a:extLst>
          </p:cNvPr>
          <p:cNvSpPr>
            <a:spLocks noGrp="1"/>
          </p:cNvSpPr>
          <p:nvPr>
            <p:ph idx="1"/>
          </p:nvPr>
        </p:nvSpPr>
        <p:spPr>
          <a:xfrm>
            <a:off x="9019822" y="1387736"/>
            <a:ext cx="2878324" cy="5470265"/>
          </a:xfrm>
        </p:spPr>
        <p:txBody>
          <a:bodyPr/>
          <a:lstStyle/>
          <a:p>
            <a:r>
              <a:rPr lang="sv-SE" sz="1600" dirty="0">
                <a:solidFill>
                  <a:schemeClr val="bg1"/>
                </a:solidFill>
              </a:rPr>
              <a:t>Landsbygdens 9 600 arbetstillfällen handlar till stor del om jord- /skogsbruk och viss tillverkningsindustri samt bosättningsbaserat företagande inom bygg och företagstjänster. Därtill privat och offentlig service utifrån befolkningsunderlaget</a:t>
            </a:r>
          </a:p>
          <a:p>
            <a:r>
              <a:rPr lang="sv-SE" sz="1600" dirty="0">
                <a:solidFill>
                  <a:schemeClr val="bg1"/>
                </a:solidFill>
              </a:rPr>
              <a:t>54 % av landsbygdens jobb finns i tätorterna, 46 % utanför tätorterna. Framför allt den offentliga servicen är koncentrerad till tätorterna.</a:t>
            </a:r>
          </a:p>
          <a:p>
            <a:r>
              <a:rPr lang="sv-SE" sz="1600" dirty="0">
                <a:solidFill>
                  <a:schemeClr val="bg1"/>
                </a:solidFill>
              </a:rPr>
              <a:t>Jobbtillväxten 2010-2020 om ca 1 200 nya jobb har skett i tätorterna</a:t>
            </a:r>
          </a:p>
          <a:p>
            <a:r>
              <a:rPr lang="sv-SE" sz="1600" dirty="0">
                <a:solidFill>
                  <a:schemeClr val="bg1"/>
                </a:solidFill>
              </a:rPr>
              <a:t>En del av landsbygdsföretagen kan antas ha sin marknad i staden, exempelvis inom bygg och företagstjänster</a:t>
            </a: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p:txBody>
      </p:sp>
      <p:sp>
        <p:nvSpPr>
          <p:cNvPr id="8" name="textruta 7">
            <a:extLst>
              <a:ext uri="{FF2B5EF4-FFF2-40B4-BE49-F238E27FC236}">
                <a16:creationId xmlns:a16="http://schemas.microsoft.com/office/drawing/2014/main" id="{E3C14D26-5382-4526-BC1F-636CB58B8B8F}"/>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graphicFrame>
        <p:nvGraphicFramePr>
          <p:cNvPr id="10" name="Diagram 9">
            <a:extLst>
              <a:ext uri="{FF2B5EF4-FFF2-40B4-BE49-F238E27FC236}">
                <a16:creationId xmlns:a16="http://schemas.microsoft.com/office/drawing/2014/main" id="{18AE5304-F5DE-D1C4-B872-FB2AF45260DC}"/>
              </a:ext>
            </a:extLst>
          </p:cNvPr>
          <p:cNvGraphicFramePr>
            <a:graphicFrameLocks/>
          </p:cNvGraphicFramePr>
          <p:nvPr>
            <p:extLst>
              <p:ext uri="{D42A27DB-BD31-4B8C-83A1-F6EECF244321}">
                <p14:modId xmlns:p14="http://schemas.microsoft.com/office/powerpoint/2010/main" val="1689498087"/>
              </p:ext>
            </p:extLst>
          </p:nvPr>
        </p:nvGraphicFramePr>
        <p:xfrm>
          <a:off x="266474" y="1104121"/>
          <a:ext cx="8486873" cy="57404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94663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z="1400" smtClean="0"/>
              <a:t>42</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Platshållare för innehåll 2">
            <a:extLst>
              <a:ext uri="{FF2B5EF4-FFF2-40B4-BE49-F238E27FC236}">
                <a16:creationId xmlns:a16="http://schemas.microsoft.com/office/drawing/2014/main" id="{398805FF-4F81-4B09-8B45-14352A52C355}"/>
              </a:ext>
            </a:extLst>
          </p:cNvPr>
          <p:cNvSpPr>
            <a:spLocks noGrp="1"/>
          </p:cNvSpPr>
          <p:nvPr>
            <p:ph idx="1"/>
          </p:nvPr>
        </p:nvSpPr>
        <p:spPr>
          <a:xfrm>
            <a:off x="566904" y="5074163"/>
            <a:ext cx="10224513" cy="1125557"/>
          </a:xfrm>
        </p:spPr>
        <p:txBody>
          <a:bodyPr/>
          <a:lstStyle/>
          <a:p>
            <a:r>
              <a:rPr lang="sv-SE" sz="1600" dirty="0">
                <a:solidFill>
                  <a:schemeClr val="bg1"/>
                </a:solidFill>
              </a:rPr>
              <a:t>Strukturanalys och uppdatering av hela näringslivsanalysen sker i december (preliminär) och februari-mars (slutlig)</a:t>
            </a:r>
          </a:p>
          <a:p>
            <a:r>
              <a:rPr lang="sv-SE" sz="1600" dirty="0">
                <a:solidFill>
                  <a:schemeClr val="bg1"/>
                </a:solidFill>
              </a:rPr>
              <a:t>Uppdateringar sker därutöver i juni och september, med tonvikt på konjunkturdata</a:t>
            </a:r>
          </a:p>
        </p:txBody>
      </p:sp>
      <p:sp>
        <p:nvSpPr>
          <p:cNvPr id="11" name="Rubrik 1">
            <a:extLst>
              <a:ext uri="{FF2B5EF4-FFF2-40B4-BE49-F238E27FC236}">
                <a16:creationId xmlns:a16="http://schemas.microsoft.com/office/drawing/2014/main" id="{E05635FE-4DA8-4133-9AD5-17F9D29BC6F9}"/>
              </a:ext>
            </a:extLst>
          </p:cNvPr>
          <p:cNvSpPr txBox="1">
            <a:spLocks/>
          </p:cNvSpPr>
          <p:nvPr/>
        </p:nvSpPr>
        <p:spPr>
          <a:xfrm>
            <a:off x="467809" y="152651"/>
            <a:ext cx="9314144"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Statistik</a:t>
            </a:r>
            <a:r>
              <a:rPr lang="sv-SE" sz="5400" dirty="0">
                <a:solidFill>
                  <a:schemeClr val="accent2"/>
                </a:solidFill>
              </a:rPr>
              <a:t> underlag</a:t>
            </a:r>
          </a:p>
        </p:txBody>
      </p:sp>
      <p:pic>
        <p:nvPicPr>
          <p:cNvPr id="5" name="Bildobjekt 4">
            <a:extLst>
              <a:ext uri="{FF2B5EF4-FFF2-40B4-BE49-F238E27FC236}">
                <a16:creationId xmlns:a16="http://schemas.microsoft.com/office/drawing/2014/main" id="{B8791C4F-ED0F-C9F3-E6C8-8E34D27BC757}"/>
              </a:ext>
            </a:extLst>
          </p:cNvPr>
          <p:cNvPicPr>
            <a:picLocks noChangeAspect="1"/>
          </p:cNvPicPr>
          <p:nvPr/>
        </p:nvPicPr>
        <p:blipFill>
          <a:blip r:embed="rId5"/>
          <a:stretch>
            <a:fillRect/>
          </a:stretch>
        </p:blipFill>
        <p:spPr>
          <a:xfrm>
            <a:off x="653990" y="1589572"/>
            <a:ext cx="10639977" cy="2953222"/>
          </a:xfrm>
          <a:prstGeom prst="rect">
            <a:avLst/>
          </a:prstGeom>
        </p:spPr>
      </p:pic>
    </p:spTree>
    <p:extLst>
      <p:ext uri="{BB962C8B-B14F-4D97-AF65-F5344CB8AC3E}">
        <p14:creationId xmlns:p14="http://schemas.microsoft.com/office/powerpoint/2010/main" val="2000381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17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5652"/>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p:cNvSpPr>
            <a:spLocks noGrp="1"/>
          </p:cNvSpPr>
          <p:nvPr>
            <p:ph idx="1"/>
          </p:nvPr>
        </p:nvSpPr>
        <p:spPr>
          <a:xfrm>
            <a:off x="7391400" y="1453908"/>
            <a:ext cx="4728898" cy="5390675"/>
          </a:xfrm>
        </p:spPr>
        <p:txBody>
          <a:bodyPr/>
          <a:lstStyle/>
          <a:p>
            <a:r>
              <a:rPr lang="sv-SE" sz="1600" dirty="0">
                <a:solidFill>
                  <a:schemeClr val="bg1"/>
                </a:solidFill>
              </a:rPr>
              <a:t>Preliminärt 1 348 nya jobb år 2023 innebär en avmattad tillväxt jämfört den starka återhämtningen efter pandemin.</a:t>
            </a:r>
          </a:p>
          <a:p>
            <a:r>
              <a:rPr lang="sv-SE" sz="1600" dirty="0">
                <a:solidFill>
                  <a:schemeClr val="bg1"/>
                </a:solidFill>
              </a:rPr>
              <a:t>I snitt har det skapats 2 013  nya jobb per år 2010-2023, vilket är i nivå med det långsiktiga målet om 2000 nya jobb per år. </a:t>
            </a:r>
          </a:p>
          <a:p>
            <a:r>
              <a:rPr lang="sv-SE" sz="1600" dirty="0">
                <a:solidFill>
                  <a:schemeClr val="bg1"/>
                </a:solidFill>
              </a:rPr>
              <a:t>Av de nya jobben har 65% tillkommit i privat sektor, som är ledande i såväl konjunkturell upp- som nedgång.</a:t>
            </a:r>
          </a:p>
          <a:p>
            <a:r>
              <a:rPr lang="sv-SE" sz="1600" dirty="0">
                <a:solidFill>
                  <a:schemeClr val="bg1"/>
                </a:solidFill>
              </a:rPr>
              <a:t>Antalet förvärvsarbetande (</a:t>
            </a:r>
            <a:r>
              <a:rPr lang="sv-SE" sz="1600" dirty="0" err="1">
                <a:solidFill>
                  <a:schemeClr val="bg1"/>
                </a:solidFill>
              </a:rPr>
              <a:t>nattbef</a:t>
            </a:r>
            <a:r>
              <a:rPr lang="sv-SE" sz="1600" dirty="0">
                <a:solidFill>
                  <a:schemeClr val="bg1"/>
                </a:solidFill>
              </a:rPr>
              <a:t> 15-74 år) har ökat snabbare än antalet arbetstillfällen (</a:t>
            </a:r>
            <a:r>
              <a:rPr lang="sv-SE" sz="1600" dirty="0" err="1">
                <a:solidFill>
                  <a:schemeClr val="bg1"/>
                </a:solidFill>
              </a:rPr>
              <a:t>dagbef</a:t>
            </a:r>
            <a:r>
              <a:rPr lang="sv-SE" sz="1600" dirty="0">
                <a:solidFill>
                  <a:schemeClr val="bg1"/>
                </a:solidFill>
              </a:rPr>
              <a:t>), vilket medfört att nettoutpendlingen från kommunen nu överstiger 5 000 individer.</a:t>
            </a:r>
          </a:p>
          <a:p>
            <a:r>
              <a:rPr lang="sv-SE" sz="1600" dirty="0">
                <a:solidFill>
                  <a:schemeClr val="bg1"/>
                </a:solidFill>
              </a:rPr>
              <a:t>Över tid varierar jobbtillväxten i kommunen även med antalet invånare  i yrkesverksam ålder. År 2023 ökade Uppsala med 3 189 nya invånare, varav 2 242 i åldrarna 20-64 år, vilket var en fortsatt stark om än dämpad tillväxt jämfört föregående år.</a:t>
            </a:r>
          </a:p>
        </p:txBody>
      </p:sp>
      <p:sp>
        <p:nvSpPr>
          <p:cNvPr id="4" name="Platshållare för bildnummer 3"/>
          <p:cNvSpPr>
            <a:spLocks noGrp="1"/>
          </p:cNvSpPr>
          <p:nvPr>
            <p:ph type="sldNum" sz="quarter" idx="12"/>
          </p:nvPr>
        </p:nvSpPr>
        <p:spPr/>
        <p:txBody>
          <a:bodyPr/>
          <a:lstStyle/>
          <a:p>
            <a:r>
              <a:rPr lang="sv-SE" dirty="0"/>
              <a:t>.</a:t>
            </a:r>
            <a:fld id="{D02B33C2-54EE-4A44-9B78-6F01870CE737}" type="slidenum">
              <a:rPr lang="sv-SE" smtClean="0"/>
              <a:t>5</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0" name="Rubrik 1">
            <a:extLst>
              <a:ext uri="{FF2B5EF4-FFF2-40B4-BE49-F238E27FC236}">
                <a16:creationId xmlns:a16="http://schemas.microsoft.com/office/drawing/2014/main" id="{6CD13D52-8AD1-46AD-AE73-0511F42873A1}"/>
              </a:ext>
            </a:extLst>
          </p:cNvPr>
          <p:cNvSpPr>
            <a:spLocks noGrp="1"/>
          </p:cNvSpPr>
          <p:nvPr>
            <p:ph type="title"/>
          </p:nvPr>
        </p:nvSpPr>
        <p:spPr>
          <a:xfrm>
            <a:off x="467809" y="152651"/>
            <a:ext cx="8888897" cy="1099930"/>
          </a:xfrm>
        </p:spPr>
        <p:txBody>
          <a:bodyPr>
            <a:noAutofit/>
          </a:bodyPr>
          <a:lstStyle/>
          <a:p>
            <a:pPr>
              <a:lnSpc>
                <a:spcPct val="80000"/>
              </a:lnSpc>
            </a:pPr>
            <a:r>
              <a:rPr lang="sv-SE" sz="5400" dirty="0">
                <a:solidFill>
                  <a:schemeClr val="bg2"/>
                </a:solidFill>
              </a:rPr>
              <a:t>Nya jobb </a:t>
            </a:r>
            <a:r>
              <a:rPr lang="sv-SE" sz="5400" dirty="0">
                <a:solidFill>
                  <a:schemeClr val="accent2"/>
                </a:solidFill>
              </a:rPr>
              <a:t>2010-2023</a:t>
            </a:r>
          </a:p>
        </p:txBody>
      </p:sp>
      <p:sp>
        <p:nvSpPr>
          <p:cNvPr id="12" name="textruta 11">
            <a:extLst>
              <a:ext uri="{FF2B5EF4-FFF2-40B4-BE49-F238E27FC236}">
                <a16:creationId xmlns:a16="http://schemas.microsoft.com/office/drawing/2014/main" id="{A70FF005-1850-4BC7-9355-78AD37134492}"/>
              </a:ext>
            </a:extLst>
          </p:cNvPr>
          <p:cNvSpPr txBox="1"/>
          <p:nvPr/>
        </p:nvSpPr>
        <p:spPr>
          <a:xfrm>
            <a:off x="0" y="6598364"/>
            <a:ext cx="3081293" cy="246221"/>
          </a:xfrm>
          <a:prstGeom prst="rect">
            <a:avLst/>
          </a:prstGeom>
          <a:noFill/>
        </p:spPr>
        <p:txBody>
          <a:bodyPr wrap="none" rtlCol="0">
            <a:spAutoFit/>
          </a:bodyPr>
          <a:lstStyle/>
          <a:p>
            <a:r>
              <a:rPr lang="sv-FI" sz="1000" dirty="0">
                <a:solidFill>
                  <a:schemeClr val="bg1"/>
                </a:solidFill>
              </a:rPr>
              <a:t>Källa: SCB/BAS, med november som jämförelsemånad</a:t>
            </a:r>
          </a:p>
        </p:txBody>
      </p:sp>
      <p:graphicFrame>
        <p:nvGraphicFramePr>
          <p:cNvPr id="5" name="Diagram 4">
            <a:extLst>
              <a:ext uri="{FF2B5EF4-FFF2-40B4-BE49-F238E27FC236}">
                <a16:creationId xmlns:a16="http://schemas.microsoft.com/office/drawing/2014/main" id="{A8105537-0A0D-9747-1B7B-430E4DE4AF83}"/>
              </a:ext>
            </a:extLst>
          </p:cNvPr>
          <p:cNvGraphicFramePr>
            <a:graphicFrameLocks/>
          </p:cNvGraphicFramePr>
          <p:nvPr>
            <p:extLst>
              <p:ext uri="{D42A27DB-BD31-4B8C-83A1-F6EECF244321}">
                <p14:modId xmlns:p14="http://schemas.microsoft.com/office/powerpoint/2010/main" val="2673231310"/>
              </p:ext>
            </p:extLst>
          </p:nvPr>
        </p:nvGraphicFramePr>
        <p:xfrm>
          <a:off x="467808" y="1564820"/>
          <a:ext cx="6531705" cy="47915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693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1133"/>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p:cNvSpPr>
            <a:spLocks noGrp="1"/>
          </p:cNvSpPr>
          <p:nvPr>
            <p:ph idx="1"/>
          </p:nvPr>
        </p:nvSpPr>
        <p:spPr>
          <a:xfrm>
            <a:off x="8913472" y="1632857"/>
            <a:ext cx="3124199" cy="5170714"/>
          </a:xfrm>
        </p:spPr>
        <p:txBody>
          <a:bodyPr/>
          <a:lstStyle/>
          <a:p>
            <a:r>
              <a:rPr lang="sv-SE" sz="1600" dirty="0">
                <a:solidFill>
                  <a:schemeClr val="bg1"/>
                </a:solidFill>
              </a:rPr>
              <a:t>Jobbtillväxten i Uppsala varierar till stor del med den nationella BNP-utvecklingen. Resten beror på andra faktorer, där många jobb inom offentlig sektor och Life Science bidrar till en lägre konjunkturkänslighet.</a:t>
            </a:r>
          </a:p>
          <a:p>
            <a:r>
              <a:rPr lang="sv-SE" sz="1600" dirty="0">
                <a:solidFill>
                  <a:schemeClr val="bg1"/>
                </a:solidFill>
              </a:rPr>
              <a:t>2021 och 2022 präglades av en stark återhämtning efter pandemin, som till följd av hög inflation och stigande ränta ebbade ut under 2023 och övergick i lågkonjunktur och en minskad jobbtillväxt. </a:t>
            </a:r>
          </a:p>
          <a:p>
            <a:r>
              <a:rPr lang="sv-SE" sz="1600" dirty="0">
                <a:solidFill>
                  <a:schemeClr val="bg1"/>
                </a:solidFill>
              </a:rPr>
              <a:t>Konjunkturinstitutets prognos för 2024 är en stärkt tillväxt men fortsatt lågkonjunktur.</a:t>
            </a:r>
          </a:p>
        </p:txBody>
      </p:sp>
      <p:sp>
        <p:nvSpPr>
          <p:cNvPr id="4" name="Platshållare för bildnummer 3"/>
          <p:cNvSpPr>
            <a:spLocks noGrp="1"/>
          </p:cNvSpPr>
          <p:nvPr>
            <p:ph type="sldNum" sz="quarter" idx="12"/>
          </p:nvPr>
        </p:nvSpPr>
        <p:spPr/>
        <p:txBody>
          <a:bodyPr/>
          <a:lstStyle/>
          <a:p>
            <a:fld id="{D02B33C2-54EE-4A44-9B78-6F01870CE737}" type="slidenum">
              <a:rPr lang="sv-SE" smtClean="0"/>
              <a:t>6</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0" name="Rubrik 1">
            <a:extLst>
              <a:ext uri="{FF2B5EF4-FFF2-40B4-BE49-F238E27FC236}">
                <a16:creationId xmlns:a16="http://schemas.microsoft.com/office/drawing/2014/main" id="{D752062A-614C-43B5-82B1-D5C2FE12CDFA}"/>
              </a:ext>
            </a:extLst>
          </p:cNvPr>
          <p:cNvSpPr>
            <a:spLocks noGrp="1"/>
          </p:cNvSpPr>
          <p:nvPr>
            <p:ph type="title"/>
          </p:nvPr>
        </p:nvSpPr>
        <p:spPr>
          <a:xfrm>
            <a:off x="467809" y="152651"/>
            <a:ext cx="8888897" cy="1099930"/>
          </a:xfrm>
        </p:spPr>
        <p:txBody>
          <a:bodyPr>
            <a:noAutofit/>
          </a:bodyPr>
          <a:lstStyle/>
          <a:p>
            <a:pPr>
              <a:lnSpc>
                <a:spcPct val="80000"/>
              </a:lnSpc>
            </a:pPr>
            <a:r>
              <a:rPr lang="sv-SE" sz="5400" dirty="0">
                <a:solidFill>
                  <a:schemeClr val="bg2"/>
                </a:solidFill>
              </a:rPr>
              <a:t>Nya jobb </a:t>
            </a:r>
            <a:r>
              <a:rPr lang="sv-SE" sz="5400" dirty="0">
                <a:solidFill>
                  <a:schemeClr val="accent2"/>
                </a:solidFill>
              </a:rPr>
              <a:t>vs. BNP-utveckling</a:t>
            </a:r>
          </a:p>
        </p:txBody>
      </p:sp>
      <p:sp>
        <p:nvSpPr>
          <p:cNvPr id="12" name="textruta 11">
            <a:extLst>
              <a:ext uri="{FF2B5EF4-FFF2-40B4-BE49-F238E27FC236}">
                <a16:creationId xmlns:a16="http://schemas.microsoft.com/office/drawing/2014/main" id="{FA248482-259B-4157-BC5E-94F5B26C3AB0}"/>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graphicFrame>
        <p:nvGraphicFramePr>
          <p:cNvPr id="5" name="Diagram 4">
            <a:extLst>
              <a:ext uri="{FF2B5EF4-FFF2-40B4-BE49-F238E27FC236}">
                <a16:creationId xmlns:a16="http://schemas.microsoft.com/office/drawing/2014/main" id="{06D6D9DE-7C5B-438B-8A04-30186CA1E057}"/>
              </a:ext>
            </a:extLst>
          </p:cNvPr>
          <p:cNvGraphicFramePr>
            <a:graphicFrameLocks/>
          </p:cNvGraphicFramePr>
          <p:nvPr>
            <p:extLst>
              <p:ext uri="{D42A27DB-BD31-4B8C-83A1-F6EECF244321}">
                <p14:modId xmlns:p14="http://schemas.microsoft.com/office/powerpoint/2010/main" val="532480351"/>
              </p:ext>
            </p:extLst>
          </p:nvPr>
        </p:nvGraphicFramePr>
        <p:xfrm>
          <a:off x="363239" y="1416364"/>
          <a:ext cx="8225589" cy="5049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1637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7</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28" name="textruta 27">
            <a:extLst>
              <a:ext uri="{FF2B5EF4-FFF2-40B4-BE49-F238E27FC236}">
                <a16:creationId xmlns:a16="http://schemas.microsoft.com/office/drawing/2014/main" id="{730EA1CF-0BCC-4118-8035-B6852592A0D2}"/>
              </a:ext>
            </a:extLst>
          </p:cNvPr>
          <p:cNvSpPr txBox="1"/>
          <p:nvPr/>
        </p:nvSpPr>
        <p:spPr>
          <a:xfrm>
            <a:off x="4361075" y="1292342"/>
            <a:ext cx="2372764" cy="1323439"/>
          </a:xfrm>
          <a:prstGeom prst="rect">
            <a:avLst/>
          </a:prstGeom>
          <a:noFill/>
        </p:spPr>
        <p:txBody>
          <a:bodyPr wrap="none" rtlCol="0">
            <a:spAutoFit/>
          </a:bodyPr>
          <a:lstStyle/>
          <a:p>
            <a:pPr algn="ctr"/>
            <a:r>
              <a:rPr lang="sv-FI" sz="4000" b="1" dirty="0">
                <a:solidFill>
                  <a:schemeClr val="bg1"/>
                </a:solidFill>
              </a:rPr>
              <a:t>28 185</a:t>
            </a:r>
          </a:p>
          <a:p>
            <a:pPr algn="ctr"/>
            <a:r>
              <a:rPr lang="sv-FI" sz="2000" b="1" dirty="0">
                <a:solidFill>
                  <a:schemeClr val="bg1"/>
                </a:solidFill>
              </a:rPr>
              <a:t>nya jobb 2010-2023</a:t>
            </a:r>
          </a:p>
          <a:p>
            <a:pPr algn="ctr"/>
            <a:r>
              <a:rPr lang="sv-FI" sz="2000" b="1" dirty="0">
                <a:solidFill>
                  <a:schemeClr val="bg1"/>
                </a:solidFill>
              </a:rPr>
              <a:t>(2 013 per år i snitt)</a:t>
            </a:r>
          </a:p>
        </p:txBody>
      </p:sp>
      <p:sp>
        <p:nvSpPr>
          <p:cNvPr id="29" name="textruta 28">
            <a:extLst>
              <a:ext uri="{FF2B5EF4-FFF2-40B4-BE49-F238E27FC236}">
                <a16:creationId xmlns:a16="http://schemas.microsoft.com/office/drawing/2014/main" id="{FB484A1E-3109-4D51-B0E0-7FBEC56CDB3A}"/>
              </a:ext>
            </a:extLst>
          </p:cNvPr>
          <p:cNvSpPr txBox="1"/>
          <p:nvPr/>
        </p:nvSpPr>
        <p:spPr>
          <a:xfrm>
            <a:off x="2500419" y="2964082"/>
            <a:ext cx="1507144" cy="646331"/>
          </a:xfrm>
          <a:prstGeom prst="rect">
            <a:avLst/>
          </a:prstGeom>
          <a:noFill/>
        </p:spPr>
        <p:txBody>
          <a:bodyPr wrap="none" rtlCol="0">
            <a:spAutoFit/>
          </a:bodyPr>
          <a:lstStyle/>
          <a:p>
            <a:pPr algn="ctr"/>
            <a:r>
              <a:rPr lang="sv-FI" b="1" dirty="0">
                <a:solidFill>
                  <a:schemeClr val="bg1"/>
                </a:solidFill>
              </a:rPr>
              <a:t>18 374 (65%)</a:t>
            </a:r>
          </a:p>
          <a:p>
            <a:pPr algn="ctr"/>
            <a:r>
              <a:rPr lang="sv-FI" b="1" dirty="0">
                <a:solidFill>
                  <a:schemeClr val="bg1"/>
                </a:solidFill>
              </a:rPr>
              <a:t>privat sektor</a:t>
            </a:r>
          </a:p>
        </p:txBody>
      </p:sp>
      <p:sp>
        <p:nvSpPr>
          <p:cNvPr id="30" name="textruta 29">
            <a:extLst>
              <a:ext uri="{FF2B5EF4-FFF2-40B4-BE49-F238E27FC236}">
                <a16:creationId xmlns:a16="http://schemas.microsoft.com/office/drawing/2014/main" id="{4CE9C824-0841-4621-BF8A-7C04F1120956}"/>
              </a:ext>
            </a:extLst>
          </p:cNvPr>
          <p:cNvSpPr txBox="1"/>
          <p:nvPr/>
        </p:nvSpPr>
        <p:spPr>
          <a:xfrm>
            <a:off x="7294366" y="2966889"/>
            <a:ext cx="1649811" cy="646331"/>
          </a:xfrm>
          <a:prstGeom prst="rect">
            <a:avLst/>
          </a:prstGeom>
          <a:noFill/>
        </p:spPr>
        <p:txBody>
          <a:bodyPr wrap="none" rtlCol="0">
            <a:spAutoFit/>
          </a:bodyPr>
          <a:lstStyle/>
          <a:p>
            <a:pPr algn="ctr"/>
            <a:r>
              <a:rPr lang="sv-FI" dirty="0">
                <a:solidFill>
                  <a:schemeClr val="bg1"/>
                </a:solidFill>
              </a:rPr>
              <a:t>9 811 (35%)</a:t>
            </a:r>
          </a:p>
          <a:p>
            <a:pPr algn="ctr"/>
            <a:r>
              <a:rPr lang="sv-FI" dirty="0">
                <a:solidFill>
                  <a:schemeClr val="bg1"/>
                </a:solidFill>
              </a:rPr>
              <a:t>offentlig sektor</a:t>
            </a:r>
          </a:p>
        </p:txBody>
      </p:sp>
      <p:cxnSp>
        <p:nvCxnSpPr>
          <p:cNvPr id="37" name="Rak koppling 36">
            <a:extLst>
              <a:ext uri="{FF2B5EF4-FFF2-40B4-BE49-F238E27FC236}">
                <a16:creationId xmlns:a16="http://schemas.microsoft.com/office/drawing/2014/main" id="{4DDC5C18-E0E4-457C-96BA-58775BB45238}"/>
              </a:ext>
            </a:extLst>
          </p:cNvPr>
          <p:cNvCxnSpPr>
            <a:stCxn id="28" idx="2"/>
            <a:endCxn id="29" idx="3"/>
          </p:cNvCxnSpPr>
          <p:nvPr/>
        </p:nvCxnSpPr>
        <p:spPr>
          <a:xfrm flipH="1">
            <a:off x="4007563" y="2615781"/>
            <a:ext cx="1539894" cy="6714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2A97519B-AE45-4F79-B2E2-A7BCC7DE5FE9}"/>
              </a:ext>
            </a:extLst>
          </p:cNvPr>
          <p:cNvCxnSpPr>
            <a:stCxn id="28" idx="2"/>
            <a:endCxn id="30" idx="1"/>
          </p:cNvCxnSpPr>
          <p:nvPr/>
        </p:nvCxnSpPr>
        <p:spPr>
          <a:xfrm>
            <a:off x="5547457" y="2615781"/>
            <a:ext cx="1746909" cy="6742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ubrik 1">
            <a:extLst>
              <a:ext uri="{FF2B5EF4-FFF2-40B4-BE49-F238E27FC236}">
                <a16:creationId xmlns:a16="http://schemas.microsoft.com/office/drawing/2014/main" id="{E5669948-B35A-4A1A-824C-E8BD9AE3894F}"/>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Nya jobb </a:t>
            </a:r>
            <a:r>
              <a:rPr lang="sv-SE" sz="5400" dirty="0">
                <a:solidFill>
                  <a:schemeClr val="accent2"/>
                </a:solidFill>
              </a:rPr>
              <a:t>2010-2023</a:t>
            </a:r>
          </a:p>
        </p:txBody>
      </p:sp>
      <p:sp>
        <p:nvSpPr>
          <p:cNvPr id="21" name="textruta 20">
            <a:extLst>
              <a:ext uri="{FF2B5EF4-FFF2-40B4-BE49-F238E27FC236}">
                <a16:creationId xmlns:a16="http://schemas.microsoft.com/office/drawing/2014/main" id="{217F2ECD-12D7-45C1-8E35-90326F756B80}"/>
              </a:ext>
            </a:extLst>
          </p:cNvPr>
          <p:cNvSpPr txBox="1"/>
          <p:nvPr/>
        </p:nvSpPr>
        <p:spPr>
          <a:xfrm>
            <a:off x="-1266032" y="5860301"/>
            <a:ext cx="726481" cy="246221"/>
          </a:xfrm>
          <a:prstGeom prst="rect">
            <a:avLst/>
          </a:prstGeom>
          <a:noFill/>
        </p:spPr>
        <p:txBody>
          <a:bodyPr wrap="none" rtlCol="0">
            <a:spAutoFit/>
          </a:bodyPr>
          <a:lstStyle/>
          <a:p>
            <a:r>
              <a:rPr lang="sv-FI" sz="1000" dirty="0">
                <a:solidFill>
                  <a:schemeClr val="bg1"/>
                </a:solidFill>
              </a:rPr>
              <a:t>Källa: SCB</a:t>
            </a:r>
          </a:p>
        </p:txBody>
      </p:sp>
      <p:sp>
        <p:nvSpPr>
          <p:cNvPr id="46" name="textruta 45">
            <a:extLst>
              <a:ext uri="{FF2B5EF4-FFF2-40B4-BE49-F238E27FC236}">
                <a16:creationId xmlns:a16="http://schemas.microsoft.com/office/drawing/2014/main" id="{7BACC7E5-1A82-452B-8760-117835CCC3A6}"/>
              </a:ext>
            </a:extLst>
          </p:cNvPr>
          <p:cNvSpPr txBox="1"/>
          <p:nvPr/>
        </p:nvSpPr>
        <p:spPr>
          <a:xfrm>
            <a:off x="6809456" y="3476504"/>
            <a:ext cx="2619628" cy="984885"/>
          </a:xfrm>
          <a:prstGeom prst="rect">
            <a:avLst/>
          </a:prstGeom>
          <a:noFill/>
        </p:spPr>
        <p:txBody>
          <a:bodyPr wrap="none" rtlCol="0">
            <a:spAutoFit/>
          </a:bodyPr>
          <a:lstStyle/>
          <a:p>
            <a:pPr algn="ctr"/>
            <a:r>
              <a:rPr lang="sv-FI" sz="1400" i="1" dirty="0">
                <a:solidFill>
                  <a:schemeClr val="bg1"/>
                </a:solidFill>
              </a:rPr>
              <a:t>varav</a:t>
            </a:r>
          </a:p>
          <a:p>
            <a:pPr algn="ctr"/>
            <a:r>
              <a:rPr lang="sv-FI" sz="1400" i="1" dirty="0">
                <a:solidFill>
                  <a:schemeClr val="bg1"/>
                </a:solidFill>
              </a:rPr>
              <a:t>32 % inom kommunal förvaltning</a:t>
            </a:r>
          </a:p>
          <a:p>
            <a:pPr algn="ctr"/>
            <a:r>
              <a:rPr lang="sv-FI" sz="1400" i="1" dirty="0">
                <a:solidFill>
                  <a:schemeClr val="bg1"/>
                </a:solidFill>
              </a:rPr>
              <a:t>24 % inom regional förvaltning</a:t>
            </a:r>
          </a:p>
          <a:p>
            <a:pPr algn="ctr"/>
            <a:r>
              <a:rPr lang="sv-FI" sz="1400" i="1" dirty="0">
                <a:solidFill>
                  <a:schemeClr val="bg1"/>
                </a:solidFill>
              </a:rPr>
              <a:t>44 % inom statlig förvaltning</a:t>
            </a:r>
          </a:p>
        </p:txBody>
      </p:sp>
      <p:sp>
        <p:nvSpPr>
          <p:cNvPr id="52" name="textruta 51">
            <a:extLst>
              <a:ext uri="{FF2B5EF4-FFF2-40B4-BE49-F238E27FC236}">
                <a16:creationId xmlns:a16="http://schemas.microsoft.com/office/drawing/2014/main" id="{3C51B7AE-283C-480C-893A-6699418A911B}"/>
              </a:ext>
            </a:extLst>
          </p:cNvPr>
          <p:cNvSpPr txBox="1"/>
          <p:nvPr/>
        </p:nvSpPr>
        <p:spPr>
          <a:xfrm>
            <a:off x="2879628" y="5304935"/>
            <a:ext cx="1568058" cy="646331"/>
          </a:xfrm>
          <a:prstGeom prst="rect">
            <a:avLst/>
          </a:prstGeom>
          <a:noFill/>
        </p:spPr>
        <p:txBody>
          <a:bodyPr wrap="none" rtlCol="0">
            <a:spAutoFit/>
          </a:bodyPr>
          <a:lstStyle/>
          <a:p>
            <a:pPr algn="ctr"/>
            <a:r>
              <a:rPr lang="sv-FI" dirty="0">
                <a:solidFill>
                  <a:schemeClr val="bg1"/>
                </a:solidFill>
              </a:rPr>
              <a:t>1 225 (4,5 %)</a:t>
            </a:r>
          </a:p>
          <a:p>
            <a:pPr algn="ctr"/>
            <a:r>
              <a:rPr lang="sv-FI" dirty="0">
                <a:solidFill>
                  <a:schemeClr val="bg1"/>
                </a:solidFill>
              </a:rPr>
              <a:t>Exportindustri</a:t>
            </a:r>
          </a:p>
        </p:txBody>
      </p:sp>
      <p:sp>
        <p:nvSpPr>
          <p:cNvPr id="53" name="textruta 52">
            <a:extLst>
              <a:ext uri="{FF2B5EF4-FFF2-40B4-BE49-F238E27FC236}">
                <a16:creationId xmlns:a16="http://schemas.microsoft.com/office/drawing/2014/main" id="{D1639653-F25B-4110-91BD-120C35FBDCA9}"/>
              </a:ext>
            </a:extLst>
          </p:cNvPr>
          <p:cNvSpPr txBox="1"/>
          <p:nvPr/>
        </p:nvSpPr>
        <p:spPr>
          <a:xfrm>
            <a:off x="6410669" y="5304935"/>
            <a:ext cx="2589170" cy="646331"/>
          </a:xfrm>
          <a:prstGeom prst="rect">
            <a:avLst/>
          </a:prstGeom>
          <a:noFill/>
        </p:spPr>
        <p:txBody>
          <a:bodyPr wrap="none" rtlCol="0">
            <a:spAutoFit/>
          </a:bodyPr>
          <a:lstStyle/>
          <a:p>
            <a:pPr algn="ctr"/>
            <a:r>
              <a:rPr lang="sv-FI" dirty="0">
                <a:solidFill>
                  <a:schemeClr val="bg1"/>
                </a:solidFill>
              </a:rPr>
              <a:t>20 100 (71,5 %)</a:t>
            </a:r>
          </a:p>
          <a:p>
            <a:pPr algn="ctr"/>
            <a:r>
              <a:rPr lang="sv-FI" dirty="0">
                <a:solidFill>
                  <a:schemeClr val="bg1"/>
                </a:solidFill>
              </a:rPr>
              <a:t>Vardagliga verksamheter</a:t>
            </a:r>
          </a:p>
        </p:txBody>
      </p:sp>
      <p:cxnSp>
        <p:nvCxnSpPr>
          <p:cNvPr id="54" name="Rak koppling 53">
            <a:extLst>
              <a:ext uri="{FF2B5EF4-FFF2-40B4-BE49-F238E27FC236}">
                <a16:creationId xmlns:a16="http://schemas.microsoft.com/office/drawing/2014/main" id="{08BD4BE0-8130-47D4-910B-8C57EA417FF5}"/>
              </a:ext>
            </a:extLst>
          </p:cNvPr>
          <p:cNvCxnSpPr>
            <a:cxnSpLocks/>
          </p:cNvCxnSpPr>
          <p:nvPr/>
        </p:nvCxnSpPr>
        <p:spPr>
          <a:xfrm flipH="1">
            <a:off x="4066663" y="4480474"/>
            <a:ext cx="1486044"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C611CF64-3C66-4FAF-B02B-C63831E8ED5E}"/>
              </a:ext>
            </a:extLst>
          </p:cNvPr>
          <p:cNvCxnSpPr>
            <a:cxnSpLocks/>
          </p:cNvCxnSpPr>
          <p:nvPr/>
        </p:nvCxnSpPr>
        <p:spPr>
          <a:xfrm>
            <a:off x="5552707" y="4480474"/>
            <a:ext cx="1516536"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ruta 55">
            <a:extLst>
              <a:ext uri="{FF2B5EF4-FFF2-40B4-BE49-F238E27FC236}">
                <a16:creationId xmlns:a16="http://schemas.microsoft.com/office/drawing/2014/main" id="{7A6A05C7-47B5-4D78-9AE6-5002FDA70521}"/>
              </a:ext>
            </a:extLst>
          </p:cNvPr>
          <p:cNvSpPr txBox="1"/>
          <p:nvPr/>
        </p:nvSpPr>
        <p:spPr>
          <a:xfrm>
            <a:off x="4809548" y="5304935"/>
            <a:ext cx="1486305" cy="646331"/>
          </a:xfrm>
          <a:prstGeom prst="rect">
            <a:avLst/>
          </a:prstGeom>
          <a:noFill/>
        </p:spPr>
        <p:txBody>
          <a:bodyPr wrap="none" rtlCol="0">
            <a:spAutoFit/>
          </a:bodyPr>
          <a:lstStyle/>
          <a:p>
            <a:pPr algn="ctr"/>
            <a:r>
              <a:rPr lang="sv-FI" dirty="0">
                <a:solidFill>
                  <a:schemeClr val="bg1"/>
                </a:solidFill>
              </a:rPr>
              <a:t>6 860 (24 %)</a:t>
            </a:r>
          </a:p>
          <a:p>
            <a:pPr algn="ctr"/>
            <a:r>
              <a:rPr lang="sv-FI" dirty="0">
                <a:solidFill>
                  <a:schemeClr val="bg1"/>
                </a:solidFill>
              </a:rPr>
              <a:t>Affärstjänster</a:t>
            </a:r>
          </a:p>
        </p:txBody>
      </p:sp>
      <p:cxnSp>
        <p:nvCxnSpPr>
          <p:cNvPr id="57" name="Rak koppling 56">
            <a:extLst>
              <a:ext uri="{FF2B5EF4-FFF2-40B4-BE49-F238E27FC236}">
                <a16:creationId xmlns:a16="http://schemas.microsoft.com/office/drawing/2014/main" id="{E87CF0AF-7A57-4B44-B501-1BDE77762983}"/>
              </a:ext>
            </a:extLst>
          </p:cNvPr>
          <p:cNvCxnSpPr/>
          <p:nvPr/>
        </p:nvCxnSpPr>
        <p:spPr>
          <a:xfrm>
            <a:off x="6555949" y="521324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64B45608-DF7E-4E0D-A732-67CB14B7FDD8}"/>
              </a:ext>
            </a:extLst>
          </p:cNvPr>
          <p:cNvCxnSpPr>
            <a:cxnSpLocks/>
          </p:cNvCxnSpPr>
          <p:nvPr/>
        </p:nvCxnSpPr>
        <p:spPr>
          <a:xfrm>
            <a:off x="5552707" y="4480474"/>
            <a:ext cx="0"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ruta 58">
            <a:extLst>
              <a:ext uri="{FF2B5EF4-FFF2-40B4-BE49-F238E27FC236}">
                <a16:creationId xmlns:a16="http://schemas.microsoft.com/office/drawing/2014/main" id="{28586AE6-DC42-48CB-9A41-C93F2EB8BCA2}"/>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61" name="Platshållare för innehåll 2">
            <a:extLst>
              <a:ext uri="{FF2B5EF4-FFF2-40B4-BE49-F238E27FC236}">
                <a16:creationId xmlns:a16="http://schemas.microsoft.com/office/drawing/2014/main" id="{F79B68F5-FDB6-4D15-BAD7-8BB2D7F5BD20}"/>
              </a:ext>
            </a:extLst>
          </p:cNvPr>
          <p:cNvSpPr>
            <a:spLocks noGrp="1"/>
          </p:cNvSpPr>
          <p:nvPr>
            <p:ph idx="1"/>
          </p:nvPr>
        </p:nvSpPr>
        <p:spPr>
          <a:xfrm>
            <a:off x="10285486" y="1869646"/>
            <a:ext cx="1731835" cy="4236876"/>
          </a:xfrm>
        </p:spPr>
        <p:txBody>
          <a:bodyPr/>
          <a:lstStyle/>
          <a:p>
            <a:r>
              <a:rPr lang="sv-SE" sz="1600" dirty="0">
                <a:solidFill>
                  <a:schemeClr val="bg1"/>
                </a:solidFill>
              </a:rPr>
              <a:t>28 185 nya jobb 2010-2023 innebär drygt 2 % i genomsnittlig tillväxttakt per år</a:t>
            </a:r>
          </a:p>
          <a:p>
            <a:r>
              <a:rPr lang="sv-SE" sz="1600" dirty="0">
                <a:solidFill>
                  <a:schemeClr val="bg1"/>
                </a:solidFill>
              </a:rPr>
              <a:t>65% av tillväxten har skett inom privat sektor, dvs näringslivet</a:t>
            </a:r>
          </a:p>
          <a:p>
            <a:r>
              <a:rPr lang="sv-SE" sz="1600" dirty="0">
                <a:solidFill>
                  <a:schemeClr val="bg1"/>
                </a:solidFill>
              </a:rPr>
              <a:t>Drygt två tredjedelar av de nya jobben har tillkommit inom vardagliga verksamheter</a:t>
            </a:r>
          </a:p>
          <a:p>
            <a:endParaRPr lang="sv-SE" sz="1600" dirty="0">
              <a:solidFill>
                <a:schemeClr val="bg1"/>
              </a:solidFill>
            </a:endParaRPr>
          </a:p>
        </p:txBody>
      </p:sp>
      <p:cxnSp>
        <p:nvCxnSpPr>
          <p:cNvPr id="8" name="Rak koppling 7">
            <a:extLst>
              <a:ext uri="{FF2B5EF4-FFF2-40B4-BE49-F238E27FC236}">
                <a16:creationId xmlns:a16="http://schemas.microsoft.com/office/drawing/2014/main" id="{47FEEF1C-E32C-85EB-E053-373B85F2A85F}"/>
              </a:ext>
            </a:extLst>
          </p:cNvPr>
          <p:cNvCxnSpPr>
            <a:cxnSpLocks/>
            <a:stCxn id="28" idx="2"/>
          </p:cNvCxnSpPr>
          <p:nvPr/>
        </p:nvCxnSpPr>
        <p:spPr>
          <a:xfrm>
            <a:off x="5547457" y="2615781"/>
            <a:ext cx="0" cy="1864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07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8</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28" name="textruta 27">
            <a:extLst>
              <a:ext uri="{FF2B5EF4-FFF2-40B4-BE49-F238E27FC236}">
                <a16:creationId xmlns:a16="http://schemas.microsoft.com/office/drawing/2014/main" id="{730EA1CF-0BCC-4118-8035-B6852592A0D2}"/>
              </a:ext>
            </a:extLst>
          </p:cNvPr>
          <p:cNvSpPr txBox="1"/>
          <p:nvPr/>
        </p:nvSpPr>
        <p:spPr>
          <a:xfrm>
            <a:off x="4672858" y="1292342"/>
            <a:ext cx="1749198" cy="1015663"/>
          </a:xfrm>
          <a:prstGeom prst="rect">
            <a:avLst/>
          </a:prstGeom>
          <a:noFill/>
        </p:spPr>
        <p:txBody>
          <a:bodyPr wrap="none" rtlCol="0">
            <a:spAutoFit/>
          </a:bodyPr>
          <a:lstStyle/>
          <a:p>
            <a:pPr algn="ctr"/>
            <a:r>
              <a:rPr lang="sv-FI" sz="4000" b="1" dirty="0">
                <a:solidFill>
                  <a:schemeClr val="bg1"/>
                </a:solidFill>
              </a:rPr>
              <a:t>1 348</a:t>
            </a:r>
          </a:p>
          <a:p>
            <a:pPr algn="ctr"/>
            <a:r>
              <a:rPr lang="sv-FI" sz="2000" b="1" dirty="0">
                <a:solidFill>
                  <a:schemeClr val="bg1"/>
                </a:solidFill>
              </a:rPr>
              <a:t>nya jobb 2023</a:t>
            </a:r>
          </a:p>
        </p:txBody>
      </p:sp>
      <p:sp>
        <p:nvSpPr>
          <p:cNvPr id="29" name="textruta 28">
            <a:extLst>
              <a:ext uri="{FF2B5EF4-FFF2-40B4-BE49-F238E27FC236}">
                <a16:creationId xmlns:a16="http://schemas.microsoft.com/office/drawing/2014/main" id="{FB484A1E-3109-4D51-B0E0-7FBEC56CDB3A}"/>
              </a:ext>
            </a:extLst>
          </p:cNvPr>
          <p:cNvSpPr txBox="1"/>
          <p:nvPr/>
        </p:nvSpPr>
        <p:spPr>
          <a:xfrm>
            <a:off x="2500419" y="2964082"/>
            <a:ext cx="1507144" cy="646331"/>
          </a:xfrm>
          <a:prstGeom prst="rect">
            <a:avLst/>
          </a:prstGeom>
          <a:noFill/>
        </p:spPr>
        <p:txBody>
          <a:bodyPr wrap="none" rtlCol="0">
            <a:spAutoFit/>
          </a:bodyPr>
          <a:lstStyle/>
          <a:p>
            <a:pPr algn="ctr"/>
            <a:r>
              <a:rPr lang="sv-FI" b="1" dirty="0">
                <a:solidFill>
                  <a:schemeClr val="bg1"/>
                </a:solidFill>
              </a:rPr>
              <a:t>904 (67%)</a:t>
            </a:r>
          </a:p>
          <a:p>
            <a:pPr algn="ctr"/>
            <a:r>
              <a:rPr lang="sv-FI" b="1" dirty="0">
                <a:solidFill>
                  <a:schemeClr val="bg1"/>
                </a:solidFill>
              </a:rPr>
              <a:t>privat sektor</a:t>
            </a:r>
          </a:p>
        </p:txBody>
      </p:sp>
      <p:sp>
        <p:nvSpPr>
          <p:cNvPr id="30" name="textruta 29">
            <a:extLst>
              <a:ext uri="{FF2B5EF4-FFF2-40B4-BE49-F238E27FC236}">
                <a16:creationId xmlns:a16="http://schemas.microsoft.com/office/drawing/2014/main" id="{4CE9C824-0841-4621-BF8A-7C04F1120956}"/>
              </a:ext>
            </a:extLst>
          </p:cNvPr>
          <p:cNvSpPr txBox="1"/>
          <p:nvPr/>
        </p:nvSpPr>
        <p:spPr>
          <a:xfrm>
            <a:off x="7294366" y="2966889"/>
            <a:ext cx="1649811" cy="646331"/>
          </a:xfrm>
          <a:prstGeom prst="rect">
            <a:avLst/>
          </a:prstGeom>
          <a:noFill/>
        </p:spPr>
        <p:txBody>
          <a:bodyPr wrap="none" rtlCol="0">
            <a:spAutoFit/>
          </a:bodyPr>
          <a:lstStyle/>
          <a:p>
            <a:pPr algn="ctr"/>
            <a:r>
              <a:rPr lang="sv-FI" dirty="0">
                <a:solidFill>
                  <a:schemeClr val="bg1"/>
                </a:solidFill>
              </a:rPr>
              <a:t>444 (33%)</a:t>
            </a:r>
          </a:p>
          <a:p>
            <a:pPr algn="ctr"/>
            <a:r>
              <a:rPr lang="sv-FI" dirty="0">
                <a:solidFill>
                  <a:schemeClr val="bg1"/>
                </a:solidFill>
              </a:rPr>
              <a:t>offentlig sektor</a:t>
            </a:r>
          </a:p>
        </p:txBody>
      </p:sp>
      <p:cxnSp>
        <p:nvCxnSpPr>
          <p:cNvPr id="37" name="Rak koppling 36">
            <a:extLst>
              <a:ext uri="{FF2B5EF4-FFF2-40B4-BE49-F238E27FC236}">
                <a16:creationId xmlns:a16="http://schemas.microsoft.com/office/drawing/2014/main" id="{4DDC5C18-E0E4-457C-96BA-58775BB45238}"/>
              </a:ext>
            </a:extLst>
          </p:cNvPr>
          <p:cNvCxnSpPr>
            <a:stCxn id="28" idx="2"/>
            <a:endCxn id="29" idx="3"/>
          </p:cNvCxnSpPr>
          <p:nvPr/>
        </p:nvCxnSpPr>
        <p:spPr>
          <a:xfrm flipH="1">
            <a:off x="4007563" y="2308005"/>
            <a:ext cx="1539894" cy="9792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2A97519B-AE45-4F79-B2E2-A7BCC7DE5FE9}"/>
              </a:ext>
            </a:extLst>
          </p:cNvPr>
          <p:cNvCxnSpPr>
            <a:stCxn id="28" idx="2"/>
            <a:endCxn id="30" idx="1"/>
          </p:cNvCxnSpPr>
          <p:nvPr/>
        </p:nvCxnSpPr>
        <p:spPr>
          <a:xfrm>
            <a:off x="5547457" y="2308005"/>
            <a:ext cx="1746909" cy="982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ubrik 1">
            <a:extLst>
              <a:ext uri="{FF2B5EF4-FFF2-40B4-BE49-F238E27FC236}">
                <a16:creationId xmlns:a16="http://schemas.microsoft.com/office/drawing/2014/main" id="{E5669948-B35A-4A1A-824C-E8BD9AE3894F}"/>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Nya jobb </a:t>
            </a:r>
            <a:r>
              <a:rPr lang="sv-SE" sz="5400" dirty="0">
                <a:solidFill>
                  <a:schemeClr val="accent2"/>
                </a:solidFill>
              </a:rPr>
              <a:t>2023 (prel.)</a:t>
            </a:r>
          </a:p>
        </p:txBody>
      </p:sp>
      <p:sp>
        <p:nvSpPr>
          <p:cNvPr id="21" name="textruta 20">
            <a:extLst>
              <a:ext uri="{FF2B5EF4-FFF2-40B4-BE49-F238E27FC236}">
                <a16:creationId xmlns:a16="http://schemas.microsoft.com/office/drawing/2014/main" id="{217F2ECD-12D7-45C1-8E35-90326F756B80}"/>
              </a:ext>
            </a:extLst>
          </p:cNvPr>
          <p:cNvSpPr txBox="1"/>
          <p:nvPr/>
        </p:nvSpPr>
        <p:spPr>
          <a:xfrm>
            <a:off x="-1266032" y="5860301"/>
            <a:ext cx="726481" cy="246221"/>
          </a:xfrm>
          <a:prstGeom prst="rect">
            <a:avLst/>
          </a:prstGeom>
          <a:noFill/>
        </p:spPr>
        <p:txBody>
          <a:bodyPr wrap="none" rtlCol="0">
            <a:spAutoFit/>
          </a:bodyPr>
          <a:lstStyle/>
          <a:p>
            <a:r>
              <a:rPr lang="sv-FI" sz="1000" dirty="0">
                <a:solidFill>
                  <a:schemeClr val="bg1"/>
                </a:solidFill>
              </a:rPr>
              <a:t>Källa: SCB</a:t>
            </a:r>
          </a:p>
        </p:txBody>
      </p:sp>
      <p:sp>
        <p:nvSpPr>
          <p:cNvPr id="46" name="textruta 45">
            <a:extLst>
              <a:ext uri="{FF2B5EF4-FFF2-40B4-BE49-F238E27FC236}">
                <a16:creationId xmlns:a16="http://schemas.microsoft.com/office/drawing/2014/main" id="{7BACC7E5-1A82-452B-8760-117835CCC3A6}"/>
              </a:ext>
            </a:extLst>
          </p:cNvPr>
          <p:cNvSpPr txBox="1"/>
          <p:nvPr/>
        </p:nvSpPr>
        <p:spPr>
          <a:xfrm>
            <a:off x="6783006" y="3476504"/>
            <a:ext cx="2672527" cy="954107"/>
          </a:xfrm>
          <a:prstGeom prst="rect">
            <a:avLst/>
          </a:prstGeom>
          <a:noFill/>
        </p:spPr>
        <p:txBody>
          <a:bodyPr wrap="none" rtlCol="0">
            <a:spAutoFit/>
          </a:bodyPr>
          <a:lstStyle/>
          <a:p>
            <a:pPr algn="ctr"/>
            <a:r>
              <a:rPr lang="sv-FI" sz="1400" i="1" dirty="0">
                <a:solidFill>
                  <a:schemeClr val="bg1"/>
                </a:solidFill>
              </a:rPr>
              <a:t>varav</a:t>
            </a:r>
          </a:p>
          <a:p>
            <a:pPr algn="ctr"/>
            <a:r>
              <a:rPr lang="sv-FI" sz="1400" i="1" dirty="0">
                <a:solidFill>
                  <a:schemeClr val="bg1"/>
                </a:solidFill>
              </a:rPr>
              <a:t>-23 % inom kommunal förvaltning</a:t>
            </a:r>
          </a:p>
          <a:p>
            <a:pPr algn="ctr"/>
            <a:r>
              <a:rPr lang="sv-FI" sz="1400" i="1" dirty="0">
                <a:solidFill>
                  <a:schemeClr val="bg1"/>
                </a:solidFill>
              </a:rPr>
              <a:t>41 % inom regional förvaltning</a:t>
            </a:r>
          </a:p>
          <a:p>
            <a:pPr algn="ctr"/>
            <a:r>
              <a:rPr lang="sv-FI" sz="1400" i="1" dirty="0">
                <a:solidFill>
                  <a:schemeClr val="bg1"/>
                </a:solidFill>
              </a:rPr>
              <a:t>81 % inom statlig förvaltning</a:t>
            </a:r>
          </a:p>
        </p:txBody>
      </p:sp>
      <p:sp>
        <p:nvSpPr>
          <p:cNvPr id="52" name="textruta 51">
            <a:extLst>
              <a:ext uri="{FF2B5EF4-FFF2-40B4-BE49-F238E27FC236}">
                <a16:creationId xmlns:a16="http://schemas.microsoft.com/office/drawing/2014/main" id="{3C51B7AE-283C-480C-893A-6699418A911B}"/>
              </a:ext>
            </a:extLst>
          </p:cNvPr>
          <p:cNvSpPr txBox="1"/>
          <p:nvPr/>
        </p:nvSpPr>
        <p:spPr>
          <a:xfrm>
            <a:off x="2879628" y="5304935"/>
            <a:ext cx="1568058" cy="646331"/>
          </a:xfrm>
          <a:prstGeom prst="rect">
            <a:avLst/>
          </a:prstGeom>
          <a:noFill/>
        </p:spPr>
        <p:txBody>
          <a:bodyPr wrap="none" rtlCol="0">
            <a:spAutoFit/>
          </a:bodyPr>
          <a:lstStyle/>
          <a:p>
            <a:pPr algn="ctr"/>
            <a:r>
              <a:rPr lang="sv-FI" dirty="0">
                <a:solidFill>
                  <a:schemeClr val="bg1"/>
                </a:solidFill>
              </a:rPr>
              <a:t>-185 (-14%)</a:t>
            </a:r>
          </a:p>
          <a:p>
            <a:pPr algn="ctr"/>
            <a:r>
              <a:rPr lang="sv-FI" dirty="0">
                <a:solidFill>
                  <a:schemeClr val="bg1"/>
                </a:solidFill>
              </a:rPr>
              <a:t>Exportindustri</a:t>
            </a:r>
          </a:p>
        </p:txBody>
      </p:sp>
      <p:sp>
        <p:nvSpPr>
          <p:cNvPr id="53" name="textruta 52">
            <a:extLst>
              <a:ext uri="{FF2B5EF4-FFF2-40B4-BE49-F238E27FC236}">
                <a16:creationId xmlns:a16="http://schemas.microsoft.com/office/drawing/2014/main" id="{D1639653-F25B-4110-91BD-120C35FBDCA9}"/>
              </a:ext>
            </a:extLst>
          </p:cNvPr>
          <p:cNvSpPr txBox="1"/>
          <p:nvPr/>
        </p:nvSpPr>
        <p:spPr>
          <a:xfrm>
            <a:off x="6410669" y="5304935"/>
            <a:ext cx="2589170" cy="646331"/>
          </a:xfrm>
          <a:prstGeom prst="rect">
            <a:avLst/>
          </a:prstGeom>
          <a:noFill/>
        </p:spPr>
        <p:txBody>
          <a:bodyPr wrap="none" rtlCol="0">
            <a:spAutoFit/>
          </a:bodyPr>
          <a:lstStyle/>
          <a:p>
            <a:pPr algn="ctr"/>
            <a:r>
              <a:rPr lang="sv-FI" dirty="0">
                <a:solidFill>
                  <a:schemeClr val="bg1"/>
                </a:solidFill>
              </a:rPr>
              <a:t>1 430 (106%)</a:t>
            </a:r>
          </a:p>
          <a:p>
            <a:pPr algn="ctr"/>
            <a:r>
              <a:rPr lang="sv-FI" dirty="0">
                <a:solidFill>
                  <a:schemeClr val="bg1"/>
                </a:solidFill>
              </a:rPr>
              <a:t>Vardagliga verksamheter</a:t>
            </a:r>
          </a:p>
        </p:txBody>
      </p:sp>
      <p:cxnSp>
        <p:nvCxnSpPr>
          <p:cNvPr id="54" name="Rak koppling 53">
            <a:extLst>
              <a:ext uri="{FF2B5EF4-FFF2-40B4-BE49-F238E27FC236}">
                <a16:creationId xmlns:a16="http://schemas.microsoft.com/office/drawing/2014/main" id="{08BD4BE0-8130-47D4-910B-8C57EA417FF5}"/>
              </a:ext>
            </a:extLst>
          </p:cNvPr>
          <p:cNvCxnSpPr>
            <a:cxnSpLocks/>
          </p:cNvCxnSpPr>
          <p:nvPr/>
        </p:nvCxnSpPr>
        <p:spPr>
          <a:xfrm flipH="1">
            <a:off x="4066663" y="4480474"/>
            <a:ext cx="1486044"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C611CF64-3C66-4FAF-B02B-C63831E8ED5E}"/>
              </a:ext>
            </a:extLst>
          </p:cNvPr>
          <p:cNvCxnSpPr>
            <a:cxnSpLocks/>
          </p:cNvCxnSpPr>
          <p:nvPr/>
        </p:nvCxnSpPr>
        <p:spPr>
          <a:xfrm>
            <a:off x="5552707" y="4480474"/>
            <a:ext cx="1516536"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ruta 55">
            <a:extLst>
              <a:ext uri="{FF2B5EF4-FFF2-40B4-BE49-F238E27FC236}">
                <a16:creationId xmlns:a16="http://schemas.microsoft.com/office/drawing/2014/main" id="{7A6A05C7-47B5-4D78-9AE6-5002FDA70521}"/>
              </a:ext>
            </a:extLst>
          </p:cNvPr>
          <p:cNvSpPr txBox="1"/>
          <p:nvPr/>
        </p:nvSpPr>
        <p:spPr>
          <a:xfrm>
            <a:off x="4809548" y="5304935"/>
            <a:ext cx="1486305" cy="646331"/>
          </a:xfrm>
          <a:prstGeom prst="rect">
            <a:avLst/>
          </a:prstGeom>
          <a:noFill/>
        </p:spPr>
        <p:txBody>
          <a:bodyPr wrap="none" rtlCol="0">
            <a:spAutoFit/>
          </a:bodyPr>
          <a:lstStyle/>
          <a:p>
            <a:pPr algn="ctr"/>
            <a:r>
              <a:rPr lang="sv-FI" dirty="0">
                <a:solidFill>
                  <a:schemeClr val="bg1"/>
                </a:solidFill>
              </a:rPr>
              <a:t>103 (8%)</a:t>
            </a:r>
          </a:p>
          <a:p>
            <a:pPr algn="ctr"/>
            <a:r>
              <a:rPr lang="sv-FI" dirty="0">
                <a:solidFill>
                  <a:schemeClr val="bg1"/>
                </a:solidFill>
              </a:rPr>
              <a:t>Affärstjänster</a:t>
            </a:r>
          </a:p>
        </p:txBody>
      </p:sp>
      <p:cxnSp>
        <p:nvCxnSpPr>
          <p:cNvPr id="57" name="Rak koppling 56">
            <a:extLst>
              <a:ext uri="{FF2B5EF4-FFF2-40B4-BE49-F238E27FC236}">
                <a16:creationId xmlns:a16="http://schemas.microsoft.com/office/drawing/2014/main" id="{E87CF0AF-7A57-4B44-B501-1BDE77762983}"/>
              </a:ext>
            </a:extLst>
          </p:cNvPr>
          <p:cNvCxnSpPr/>
          <p:nvPr/>
        </p:nvCxnSpPr>
        <p:spPr>
          <a:xfrm>
            <a:off x="6555949" y="521324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64B45608-DF7E-4E0D-A732-67CB14B7FDD8}"/>
              </a:ext>
            </a:extLst>
          </p:cNvPr>
          <p:cNvCxnSpPr>
            <a:cxnSpLocks/>
          </p:cNvCxnSpPr>
          <p:nvPr/>
        </p:nvCxnSpPr>
        <p:spPr>
          <a:xfrm>
            <a:off x="5552707" y="4480474"/>
            <a:ext cx="0"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ruta 58">
            <a:extLst>
              <a:ext uri="{FF2B5EF4-FFF2-40B4-BE49-F238E27FC236}">
                <a16:creationId xmlns:a16="http://schemas.microsoft.com/office/drawing/2014/main" id="{28586AE6-DC42-48CB-9A41-C93F2EB8BCA2}"/>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61" name="Platshållare för innehåll 2">
            <a:extLst>
              <a:ext uri="{FF2B5EF4-FFF2-40B4-BE49-F238E27FC236}">
                <a16:creationId xmlns:a16="http://schemas.microsoft.com/office/drawing/2014/main" id="{F79B68F5-FDB6-4D15-BAD7-8BB2D7F5BD20}"/>
              </a:ext>
            </a:extLst>
          </p:cNvPr>
          <p:cNvSpPr>
            <a:spLocks noGrp="1"/>
          </p:cNvSpPr>
          <p:nvPr>
            <p:ph idx="1"/>
          </p:nvPr>
        </p:nvSpPr>
        <p:spPr>
          <a:xfrm>
            <a:off x="9797144" y="1869646"/>
            <a:ext cx="2220178" cy="4236876"/>
          </a:xfrm>
        </p:spPr>
        <p:txBody>
          <a:bodyPr/>
          <a:lstStyle/>
          <a:p>
            <a:r>
              <a:rPr lang="sv-SE" sz="1600" dirty="0">
                <a:solidFill>
                  <a:schemeClr val="bg1"/>
                </a:solidFill>
              </a:rPr>
              <a:t>1 348 nya jobb innebär en avmattad tillväxt jämfört föregående år.</a:t>
            </a:r>
          </a:p>
          <a:p>
            <a:r>
              <a:rPr lang="sv-SE" sz="1600" dirty="0">
                <a:solidFill>
                  <a:schemeClr val="bg1"/>
                </a:solidFill>
              </a:rPr>
              <a:t>Tillväxt främst inom vardagliga verksamheter.</a:t>
            </a:r>
          </a:p>
          <a:p>
            <a:r>
              <a:rPr lang="sv-SE" sz="1600" dirty="0">
                <a:solidFill>
                  <a:schemeClr val="bg1"/>
                </a:solidFill>
              </a:rPr>
              <a:t>Viss minskning inom exportindustrin medan affärstjänsterna ökade något.</a:t>
            </a:r>
          </a:p>
          <a:p>
            <a:r>
              <a:rPr lang="sv-SE" sz="1600" dirty="0">
                <a:solidFill>
                  <a:schemeClr val="bg1"/>
                </a:solidFill>
              </a:rPr>
              <a:t> Fördelningen mellan privat och offentlig sektor i linje med långsiktig trend</a:t>
            </a:r>
          </a:p>
        </p:txBody>
      </p:sp>
      <p:cxnSp>
        <p:nvCxnSpPr>
          <p:cNvPr id="8" name="Rak koppling 7">
            <a:extLst>
              <a:ext uri="{FF2B5EF4-FFF2-40B4-BE49-F238E27FC236}">
                <a16:creationId xmlns:a16="http://schemas.microsoft.com/office/drawing/2014/main" id="{47FEEF1C-E32C-85EB-E053-373B85F2A85F}"/>
              </a:ext>
            </a:extLst>
          </p:cNvPr>
          <p:cNvCxnSpPr>
            <a:cxnSpLocks/>
            <a:stCxn id="28" idx="2"/>
          </p:cNvCxnSpPr>
          <p:nvPr/>
        </p:nvCxnSpPr>
        <p:spPr>
          <a:xfrm>
            <a:off x="5547457" y="2308005"/>
            <a:ext cx="0" cy="21724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60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9</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4" name="Platshållare för innehåll 2">
            <a:extLst>
              <a:ext uri="{FF2B5EF4-FFF2-40B4-BE49-F238E27FC236}">
                <a16:creationId xmlns:a16="http://schemas.microsoft.com/office/drawing/2014/main" id="{5E1BB98E-17D8-462E-BF3F-AE9620FDCBA4}"/>
              </a:ext>
            </a:extLst>
          </p:cNvPr>
          <p:cNvSpPr>
            <a:spLocks noGrp="1"/>
          </p:cNvSpPr>
          <p:nvPr>
            <p:ph idx="1"/>
          </p:nvPr>
        </p:nvSpPr>
        <p:spPr>
          <a:xfrm>
            <a:off x="7917629" y="1665514"/>
            <a:ext cx="3980518" cy="4887184"/>
          </a:xfrm>
        </p:spPr>
        <p:txBody>
          <a:bodyPr/>
          <a:lstStyle/>
          <a:p>
            <a:pPr>
              <a:spcBef>
                <a:spcPts val="0"/>
              </a:spcBef>
              <a:spcAft>
                <a:spcPts val="0"/>
              </a:spcAft>
            </a:pPr>
            <a:r>
              <a:rPr lang="sv-SE" sz="1600" b="1" dirty="0">
                <a:solidFill>
                  <a:schemeClr val="bg1"/>
                </a:solidFill>
              </a:rPr>
              <a:t>Befolkningsdriven tillväxt</a:t>
            </a:r>
          </a:p>
          <a:p>
            <a:pPr>
              <a:spcBef>
                <a:spcPts val="0"/>
              </a:spcBef>
              <a:spcAft>
                <a:spcPts val="0"/>
              </a:spcAft>
            </a:pPr>
            <a:r>
              <a:rPr lang="sv-SE" sz="1600" dirty="0">
                <a:solidFill>
                  <a:schemeClr val="bg1"/>
                </a:solidFill>
              </a:rPr>
              <a:t>Två tredjedelar av de nya jobben 2010-2019 kan relateras till befolkningsökningen och de vardagliga verksamheterna i kommunen. Däremot endast 37% av jobben 2020-2022 , då de vardagliga verksamheterna i flera fall drabbades hårt av pandemin, inte minst besöksnäringen. En återhämtning skedde dock under 2022.</a:t>
            </a:r>
          </a:p>
          <a:p>
            <a:r>
              <a:rPr lang="sv-SE" sz="1600" dirty="0">
                <a:solidFill>
                  <a:schemeClr val="bg1"/>
                </a:solidFill>
              </a:rPr>
              <a:t> </a:t>
            </a:r>
          </a:p>
          <a:p>
            <a:pPr>
              <a:spcBef>
                <a:spcPts val="0"/>
              </a:spcBef>
              <a:spcAft>
                <a:spcPts val="0"/>
              </a:spcAft>
            </a:pPr>
            <a:r>
              <a:rPr lang="sv-SE" sz="1600" b="1" dirty="0">
                <a:solidFill>
                  <a:schemeClr val="bg1"/>
                </a:solidFill>
              </a:rPr>
              <a:t>Kunskapsdriven tillväxt</a:t>
            </a:r>
          </a:p>
          <a:p>
            <a:pPr>
              <a:spcBef>
                <a:spcPts val="0"/>
              </a:spcBef>
              <a:spcAft>
                <a:spcPts val="0"/>
              </a:spcAft>
            </a:pPr>
            <a:r>
              <a:rPr lang="sv-SE" sz="1600" dirty="0">
                <a:solidFill>
                  <a:schemeClr val="bg1"/>
                </a:solidFill>
              </a:rPr>
              <a:t>32% av de nya jobben 2010-2019 och 63% av de nya jobben 2020-2022  kan relateras till exportindustri och affärstjänster. Jobbtillväxten sker främst i de senare, men där exportindustrin (Life Science) är en viktig motor/uppdragsgivare och därtill på tre år 2020-2022 även för egen del ökat mer i anställda än under hela 2010-talet. </a:t>
            </a: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p:txBody>
      </p:sp>
      <p:sp>
        <p:nvSpPr>
          <p:cNvPr id="10" name="Rubrik 1">
            <a:extLst>
              <a:ext uri="{FF2B5EF4-FFF2-40B4-BE49-F238E27FC236}">
                <a16:creationId xmlns:a16="http://schemas.microsoft.com/office/drawing/2014/main" id="{6FEE81A5-6D2C-4AA3-A9E7-D00B16CB1364}"/>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Branschvis </a:t>
            </a:r>
            <a:r>
              <a:rPr lang="sv-SE" sz="5400" dirty="0">
                <a:solidFill>
                  <a:schemeClr val="accent2"/>
                </a:solidFill>
              </a:rPr>
              <a:t>jobbtillväxt (</a:t>
            </a:r>
            <a:r>
              <a:rPr lang="sv-SE" sz="5400" dirty="0" err="1">
                <a:solidFill>
                  <a:schemeClr val="accent2"/>
                </a:solidFill>
              </a:rPr>
              <a:t>AB:n</a:t>
            </a:r>
            <a:r>
              <a:rPr lang="sv-SE" sz="5400" dirty="0">
                <a:solidFill>
                  <a:schemeClr val="accent2"/>
                </a:solidFill>
              </a:rPr>
              <a:t>)</a:t>
            </a:r>
          </a:p>
        </p:txBody>
      </p:sp>
      <p:sp>
        <p:nvSpPr>
          <p:cNvPr id="13" name="textruta 12">
            <a:extLst>
              <a:ext uri="{FF2B5EF4-FFF2-40B4-BE49-F238E27FC236}">
                <a16:creationId xmlns:a16="http://schemas.microsoft.com/office/drawing/2014/main" id="{26E541D2-51D4-477C-B3DB-C4F41E0B983E}"/>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graphicFrame>
        <p:nvGraphicFramePr>
          <p:cNvPr id="3" name="Diagram 2">
            <a:extLst>
              <a:ext uri="{FF2B5EF4-FFF2-40B4-BE49-F238E27FC236}">
                <a16:creationId xmlns:a16="http://schemas.microsoft.com/office/drawing/2014/main" id="{92FF796E-CD47-400B-848A-BC4A39B6299C}"/>
              </a:ext>
            </a:extLst>
          </p:cNvPr>
          <p:cNvGraphicFramePr>
            <a:graphicFrameLocks/>
          </p:cNvGraphicFramePr>
          <p:nvPr>
            <p:extLst>
              <p:ext uri="{D42A27DB-BD31-4B8C-83A1-F6EECF244321}">
                <p14:modId xmlns:p14="http://schemas.microsoft.com/office/powerpoint/2010/main" val="460037843"/>
              </p:ext>
            </p:extLst>
          </p:nvPr>
        </p:nvGraphicFramePr>
        <p:xfrm>
          <a:off x="108857" y="1188800"/>
          <a:ext cx="4443598" cy="5475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a:extLst>
              <a:ext uri="{FF2B5EF4-FFF2-40B4-BE49-F238E27FC236}">
                <a16:creationId xmlns:a16="http://schemas.microsoft.com/office/drawing/2014/main" id="{8A785793-1C50-C322-DE22-B38283150280}"/>
              </a:ext>
            </a:extLst>
          </p:cNvPr>
          <p:cNvGraphicFramePr>
            <a:graphicFrameLocks/>
          </p:cNvGraphicFramePr>
          <p:nvPr>
            <p:extLst>
              <p:ext uri="{D42A27DB-BD31-4B8C-83A1-F6EECF244321}">
                <p14:modId xmlns:p14="http://schemas.microsoft.com/office/powerpoint/2010/main" val="2164643924"/>
              </p:ext>
            </p:extLst>
          </p:nvPr>
        </p:nvGraphicFramePr>
        <p:xfrm>
          <a:off x="4465319" y="1229748"/>
          <a:ext cx="3446529" cy="5475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78938233"/>
      </p:ext>
    </p:extLst>
  </p:cSld>
  <p:clrMapOvr>
    <a:masterClrMapping/>
  </p:clrMapOvr>
</p:sld>
</file>

<file path=ppt/theme/theme1.xml><?xml version="1.0" encoding="utf-8"?>
<a:theme xmlns:a="http://schemas.openxmlformats.org/drawingml/2006/main" name="Tema Uppsala">
  <a:themeElements>
    <a:clrScheme name="Uppsala kommun_Office_färger">
      <a:dk1>
        <a:sysClr val="windowText" lastClr="000000"/>
      </a:dk1>
      <a:lt1>
        <a:sysClr val="window" lastClr="FFFFFF"/>
      </a:lt1>
      <a:dk2>
        <a:srgbClr val="44546A"/>
      </a:dk2>
      <a:lt2>
        <a:srgbClr val="FEDD00"/>
      </a:lt2>
      <a:accent1>
        <a:srgbClr val="252E6F"/>
      </a:accent1>
      <a:accent2>
        <a:srgbClr val="1C9CD9"/>
      </a:accent2>
      <a:accent3>
        <a:srgbClr val="008A01"/>
      </a:accent3>
      <a:accent4>
        <a:srgbClr val="A6CF38"/>
      </a:accent4>
      <a:accent5>
        <a:srgbClr val="841072"/>
      </a:accent5>
      <a:accent6>
        <a:srgbClr val="FF3D9C"/>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9_blå.pptx" id="{B9415DEF-00EA-4D6A-AFC0-156BB66153A5}" vid="{5382DF21-B5A1-4BF4-A750-0CBEB540301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Uppsala_mall_blå</Template>
  <TotalTime>29722</TotalTime>
  <Words>3937</Words>
  <Application>Microsoft Office PowerPoint</Application>
  <PresentationFormat>Bredbild</PresentationFormat>
  <Paragraphs>539</Paragraphs>
  <Slides>43</Slides>
  <Notes>42</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43</vt:i4>
      </vt:variant>
    </vt:vector>
  </HeadingPairs>
  <TitlesOfParts>
    <vt:vector size="52" baseType="lpstr">
      <vt:lpstr>Arial</vt:lpstr>
      <vt:lpstr>Calibri</vt:lpstr>
      <vt:lpstr>open sans</vt:lpstr>
      <vt:lpstr>proxima-nova</vt:lpstr>
      <vt:lpstr>Source Sans Pro</vt:lpstr>
      <vt:lpstr>Source Sans Pro Light</vt:lpstr>
      <vt:lpstr>Source Sans Pro Semibold</vt:lpstr>
      <vt:lpstr>Wingdings</vt:lpstr>
      <vt:lpstr>Tema Uppsala</vt:lpstr>
      <vt:lpstr>Näringsliv Uppsala  Näringslivsanalys mars 2024</vt:lpstr>
      <vt:lpstr>PowerPoint-presentation</vt:lpstr>
      <vt:lpstr>PowerPoint-presentation</vt:lpstr>
      <vt:lpstr>PowerPoint-presentation</vt:lpstr>
      <vt:lpstr>Nya jobb 2010-2023</vt:lpstr>
      <vt:lpstr>Nya jobb vs. BNP-utveckling</vt:lpstr>
      <vt:lpstr>PowerPoint-presentation</vt:lpstr>
      <vt:lpstr>PowerPoint-presentation</vt:lpstr>
      <vt:lpstr>PowerPoint-presentation</vt:lpstr>
      <vt:lpstr>PowerPoint-presentation</vt:lpstr>
      <vt:lpstr>PowerPoint-presentation</vt:lpstr>
      <vt:lpstr>PowerPoint-presentation</vt:lpstr>
      <vt:lpstr>Jobbtillväxt aktuell trend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Uppsala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Uppsala kommuns gemensamma presentation</dc:title>
  <dc:creator>Ceder Staffan</dc:creator>
  <cp:lastModifiedBy>Lundeqvist Per</cp:lastModifiedBy>
  <cp:revision>3667</cp:revision>
  <cp:lastPrinted>2024-01-09T10:51:17Z</cp:lastPrinted>
  <dcterms:created xsi:type="dcterms:W3CDTF">2019-05-27T07:18:01Z</dcterms:created>
  <dcterms:modified xsi:type="dcterms:W3CDTF">2024-04-10T05:31:59Z</dcterms:modified>
</cp:coreProperties>
</file>