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9" r:id="rId4"/>
    <p:sldId id="269" r:id="rId5"/>
    <p:sldId id="270" r:id="rId6"/>
    <p:sldId id="260" r:id="rId7"/>
    <p:sldId id="264" r:id="rId8"/>
    <p:sldId id="265" r:id="rId9"/>
    <p:sldId id="266" r:id="rId10"/>
    <p:sldId id="263" r:id="rId11"/>
    <p:sldId id="267" r:id="rId12"/>
    <p:sldId id="268" r:id="rId13"/>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0A92DC-D39C-4956-887F-AE23288C6208}" type="datetimeFigureOut">
              <a:rPr lang="sv-SE" smtClean="0"/>
              <a:t>2020-05-12</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C591E5-C419-490E-8DD9-FD58EDBA0EF2}" type="slidenum">
              <a:rPr lang="sv-SE" smtClean="0"/>
              <a:t>‹#›</a:t>
            </a:fld>
            <a:endParaRPr lang="sv-SE"/>
          </a:p>
        </p:txBody>
      </p:sp>
    </p:spTree>
    <p:extLst>
      <p:ext uri="{BB962C8B-B14F-4D97-AF65-F5344CB8AC3E}">
        <p14:creationId xmlns:p14="http://schemas.microsoft.com/office/powerpoint/2010/main" val="1246141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3B8ED85E-FC90-410F-984D-8EE488EE1FF1}" type="datetime1">
              <a:rPr lang="sv-SE" smtClean="0"/>
              <a:t>2020-05-12</a:t>
            </a:fld>
            <a:endParaRPr lang="sv-SE"/>
          </a:p>
        </p:txBody>
      </p:sp>
      <p:sp>
        <p:nvSpPr>
          <p:cNvPr id="5" name="Platshållare för sidfot 4"/>
          <p:cNvSpPr>
            <a:spLocks noGrp="1"/>
          </p:cNvSpPr>
          <p:nvPr>
            <p:ph type="ftr" sz="quarter" idx="11"/>
          </p:nvPr>
        </p:nvSpPr>
        <p:spPr/>
        <p:txBody>
          <a:bodyPr/>
          <a:lstStyle/>
          <a:p>
            <a:r>
              <a:rPr lang="sv-SE" smtClean="0"/>
              <a:t>2020-05-12</a:t>
            </a:r>
            <a:endParaRPr lang="sv-SE"/>
          </a:p>
        </p:txBody>
      </p:sp>
      <p:sp>
        <p:nvSpPr>
          <p:cNvPr id="6" name="Platshållare för bildnummer 5"/>
          <p:cNvSpPr>
            <a:spLocks noGrp="1"/>
          </p:cNvSpPr>
          <p:nvPr>
            <p:ph type="sldNum" sz="quarter" idx="12"/>
          </p:nvPr>
        </p:nvSpPr>
        <p:spPr/>
        <p:txBody>
          <a:bodyPr/>
          <a:lstStyle/>
          <a:p>
            <a:fld id="{A2E8EED1-FDD1-495B-8E87-8B5CF41A8029}" type="slidenum">
              <a:rPr lang="sv-SE" smtClean="0"/>
              <a:t>‹#›</a:t>
            </a:fld>
            <a:endParaRPr lang="sv-SE"/>
          </a:p>
        </p:txBody>
      </p:sp>
    </p:spTree>
    <p:extLst>
      <p:ext uri="{BB962C8B-B14F-4D97-AF65-F5344CB8AC3E}">
        <p14:creationId xmlns:p14="http://schemas.microsoft.com/office/powerpoint/2010/main" val="700343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8B382B50-7AB2-48A4-BB5B-4D3870FF58B5}" type="datetime1">
              <a:rPr lang="sv-SE" smtClean="0"/>
              <a:t>2020-05-12</a:t>
            </a:fld>
            <a:endParaRPr lang="sv-SE"/>
          </a:p>
        </p:txBody>
      </p:sp>
      <p:sp>
        <p:nvSpPr>
          <p:cNvPr id="5" name="Platshållare för sidfot 4"/>
          <p:cNvSpPr>
            <a:spLocks noGrp="1"/>
          </p:cNvSpPr>
          <p:nvPr>
            <p:ph type="ftr" sz="quarter" idx="11"/>
          </p:nvPr>
        </p:nvSpPr>
        <p:spPr/>
        <p:txBody>
          <a:bodyPr/>
          <a:lstStyle/>
          <a:p>
            <a:r>
              <a:rPr lang="sv-SE" smtClean="0"/>
              <a:t>2020-05-12</a:t>
            </a:r>
            <a:endParaRPr lang="sv-SE"/>
          </a:p>
        </p:txBody>
      </p:sp>
      <p:sp>
        <p:nvSpPr>
          <p:cNvPr id="6" name="Platshållare för bildnummer 5"/>
          <p:cNvSpPr>
            <a:spLocks noGrp="1"/>
          </p:cNvSpPr>
          <p:nvPr>
            <p:ph type="sldNum" sz="quarter" idx="12"/>
          </p:nvPr>
        </p:nvSpPr>
        <p:spPr/>
        <p:txBody>
          <a:bodyPr/>
          <a:lstStyle/>
          <a:p>
            <a:fld id="{A2E8EED1-FDD1-495B-8E87-8B5CF41A8029}" type="slidenum">
              <a:rPr lang="sv-SE" smtClean="0"/>
              <a:t>‹#›</a:t>
            </a:fld>
            <a:endParaRPr lang="sv-SE"/>
          </a:p>
        </p:txBody>
      </p:sp>
    </p:spTree>
    <p:extLst>
      <p:ext uri="{BB962C8B-B14F-4D97-AF65-F5344CB8AC3E}">
        <p14:creationId xmlns:p14="http://schemas.microsoft.com/office/powerpoint/2010/main" val="2493277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FB956AFF-5504-4732-8463-F4B0C2547E6F}" type="datetime1">
              <a:rPr lang="sv-SE" smtClean="0"/>
              <a:t>2020-05-12</a:t>
            </a:fld>
            <a:endParaRPr lang="sv-SE"/>
          </a:p>
        </p:txBody>
      </p:sp>
      <p:sp>
        <p:nvSpPr>
          <p:cNvPr id="5" name="Platshållare för sidfot 4"/>
          <p:cNvSpPr>
            <a:spLocks noGrp="1"/>
          </p:cNvSpPr>
          <p:nvPr>
            <p:ph type="ftr" sz="quarter" idx="11"/>
          </p:nvPr>
        </p:nvSpPr>
        <p:spPr/>
        <p:txBody>
          <a:bodyPr/>
          <a:lstStyle/>
          <a:p>
            <a:r>
              <a:rPr lang="sv-SE" smtClean="0"/>
              <a:t>2020-05-12</a:t>
            </a:r>
            <a:endParaRPr lang="sv-SE"/>
          </a:p>
        </p:txBody>
      </p:sp>
      <p:sp>
        <p:nvSpPr>
          <p:cNvPr id="6" name="Platshållare för bildnummer 5"/>
          <p:cNvSpPr>
            <a:spLocks noGrp="1"/>
          </p:cNvSpPr>
          <p:nvPr>
            <p:ph type="sldNum" sz="quarter" idx="12"/>
          </p:nvPr>
        </p:nvSpPr>
        <p:spPr/>
        <p:txBody>
          <a:bodyPr/>
          <a:lstStyle/>
          <a:p>
            <a:fld id="{A2E8EED1-FDD1-495B-8E87-8B5CF41A8029}" type="slidenum">
              <a:rPr lang="sv-SE" smtClean="0"/>
              <a:t>‹#›</a:t>
            </a:fld>
            <a:endParaRPr lang="sv-SE"/>
          </a:p>
        </p:txBody>
      </p:sp>
    </p:spTree>
    <p:extLst>
      <p:ext uri="{BB962C8B-B14F-4D97-AF65-F5344CB8AC3E}">
        <p14:creationId xmlns:p14="http://schemas.microsoft.com/office/powerpoint/2010/main" val="2373975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AF02BFBE-5500-4AE8-9F7E-EEF19002D1C3}" type="datetime1">
              <a:rPr lang="sv-SE" smtClean="0"/>
              <a:t>2020-05-12</a:t>
            </a:fld>
            <a:endParaRPr lang="sv-SE"/>
          </a:p>
        </p:txBody>
      </p:sp>
      <p:sp>
        <p:nvSpPr>
          <p:cNvPr id="5" name="Platshållare för sidfot 4"/>
          <p:cNvSpPr>
            <a:spLocks noGrp="1"/>
          </p:cNvSpPr>
          <p:nvPr>
            <p:ph type="ftr" sz="quarter" idx="11"/>
          </p:nvPr>
        </p:nvSpPr>
        <p:spPr/>
        <p:txBody>
          <a:bodyPr/>
          <a:lstStyle/>
          <a:p>
            <a:r>
              <a:rPr lang="sv-SE" smtClean="0"/>
              <a:t>2020-05-12</a:t>
            </a:r>
            <a:endParaRPr lang="sv-SE"/>
          </a:p>
        </p:txBody>
      </p:sp>
      <p:sp>
        <p:nvSpPr>
          <p:cNvPr id="6" name="Platshållare för bildnummer 5"/>
          <p:cNvSpPr>
            <a:spLocks noGrp="1"/>
          </p:cNvSpPr>
          <p:nvPr>
            <p:ph type="sldNum" sz="quarter" idx="12"/>
          </p:nvPr>
        </p:nvSpPr>
        <p:spPr/>
        <p:txBody>
          <a:bodyPr/>
          <a:lstStyle/>
          <a:p>
            <a:fld id="{A2E8EED1-FDD1-495B-8E87-8B5CF41A8029}" type="slidenum">
              <a:rPr lang="sv-SE" smtClean="0"/>
              <a:t>‹#›</a:t>
            </a:fld>
            <a:endParaRPr lang="sv-SE"/>
          </a:p>
        </p:txBody>
      </p:sp>
    </p:spTree>
    <p:extLst>
      <p:ext uri="{BB962C8B-B14F-4D97-AF65-F5344CB8AC3E}">
        <p14:creationId xmlns:p14="http://schemas.microsoft.com/office/powerpoint/2010/main" val="1255221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005F2102-AB1B-4CDA-908E-298F8CC238F9}" type="datetime1">
              <a:rPr lang="sv-SE" smtClean="0"/>
              <a:t>2020-05-12</a:t>
            </a:fld>
            <a:endParaRPr lang="sv-SE"/>
          </a:p>
        </p:txBody>
      </p:sp>
      <p:sp>
        <p:nvSpPr>
          <p:cNvPr id="5" name="Platshållare för sidfot 4"/>
          <p:cNvSpPr>
            <a:spLocks noGrp="1"/>
          </p:cNvSpPr>
          <p:nvPr>
            <p:ph type="ftr" sz="quarter" idx="11"/>
          </p:nvPr>
        </p:nvSpPr>
        <p:spPr/>
        <p:txBody>
          <a:bodyPr/>
          <a:lstStyle/>
          <a:p>
            <a:r>
              <a:rPr lang="sv-SE" smtClean="0"/>
              <a:t>2020-05-12</a:t>
            </a:r>
            <a:endParaRPr lang="sv-SE"/>
          </a:p>
        </p:txBody>
      </p:sp>
      <p:sp>
        <p:nvSpPr>
          <p:cNvPr id="6" name="Platshållare för bildnummer 5"/>
          <p:cNvSpPr>
            <a:spLocks noGrp="1"/>
          </p:cNvSpPr>
          <p:nvPr>
            <p:ph type="sldNum" sz="quarter" idx="12"/>
          </p:nvPr>
        </p:nvSpPr>
        <p:spPr/>
        <p:txBody>
          <a:bodyPr/>
          <a:lstStyle/>
          <a:p>
            <a:fld id="{A2E8EED1-FDD1-495B-8E87-8B5CF41A8029}" type="slidenum">
              <a:rPr lang="sv-SE" smtClean="0"/>
              <a:t>‹#›</a:t>
            </a:fld>
            <a:endParaRPr lang="sv-SE"/>
          </a:p>
        </p:txBody>
      </p:sp>
    </p:spTree>
    <p:extLst>
      <p:ext uri="{BB962C8B-B14F-4D97-AF65-F5344CB8AC3E}">
        <p14:creationId xmlns:p14="http://schemas.microsoft.com/office/powerpoint/2010/main" val="2066176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99C49FC7-3577-490E-B29E-B7CF84A8DA98}" type="datetime1">
              <a:rPr lang="sv-SE" smtClean="0"/>
              <a:t>2020-05-12</a:t>
            </a:fld>
            <a:endParaRPr lang="sv-SE"/>
          </a:p>
        </p:txBody>
      </p:sp>
      <p:sp>
        <p:nvSpPr>
          <p:cNvPr id="6" name="Platshållare för sidfot 5"/>
          <p:cNvSpPr>
            <a:spLocks noGrp="1"/>
          </p:cNvSpPr>
          <p:nvPr>
            <p:ph type="ftr" sz="quarter" idx="11"/>
          </p:nvPr>
        </p:nvSpPr>
        <p:spPr/>
        <p:txBody>
          <a:bodyPr/>
          <a:lstStyle/>
          <a:p>
            <a:r>
              <a:rPr lang="sv-SE" smtClean="0"/>
              <a:t>2020-05-12</a:t>
            </a:r>
            <a:endParaRPr lang="sv-SE"/>
          </a:p>
        </p:txBody>
      </p:sp>
      <p:sp>
        <p:nvSpPr>
          <p:cNvPr id="7" name="Platshållare för bildnummer 6"/>
          <p:cNvSpPr>
            <a:spLocks noGrp="1"/>
          </p:cNvSpPr>
          <p:nvPr>
            <p:ph type="sldNum" sz="quarter" idx="12"/>
          </p:nvPr>
        </p:nvSpPr>
        <p:spPr/>
        <p:txBody>
          <a:bodyPr/>
          <a:lstStyle/>
          <a:p>
            <a:fld id="{A2E8EED1-FDD1-495B-8E87-8B5CF41A8029}" type="slidenum">
              <a:rPr lang="sv-SE" smtClean="0"/>
              <a:t>‹#›</a:t>
            </a:fld>
            <a:endParaRPr lang="sv-SE"/>
          </a:p>
        </p:txBody>
      </p:sp>
    </p:spTree>
    <p:extLst>
      <p:ext uri="{BB962C8B-B14F-4D97-AF65-F5344CB8AC3E}">
        <p14:creationId xmlns:p14="http://schemas.microsoft.com/office/powerpoint/2010/main" val="1441682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04ABFA48-AA8B-47CD-88B0-962D9326D71D}" type="datetime1">
              <a:rPr lang="sv-SE" smtClean="0"/>
              <a:t>2020-05-12</a:t>
            </a:fld>
            <a:endParaRPr lang="sv-SE"/>
          </a:p>
        </p:txBody>
      </p:sp>
      <p:sp>
        <p:nvSpPr>
          <p:cNvPr id="8" name="Platshållare för sidfot 7"/>
          <p:cNvSpPr>
            <a:spLocks noGrp="1"/>
          </p:cNvSpPr>
          <p:nvPr>
            <p:ph type="ftr" sz="quarter" idx="11"/>
          </p:nvPr>
        </p:nvSpPr>
        <p:spPr/>
        <p:txBody>
          <a:bodyPr/>
          <a:lstStyle/>
          <a:p>
            <a:r>
              <a:rPr lang="sv-SE" smtClean="0"/>
              <a:t>2020-05-12</a:t>
            </a:r>
            <a:endParaRPr lang="sv-SE"/>
          </a:p>
        </p:txBody>
      </p:sp>
      <p:sp>
        <p:nvSpPr>
          <p:cNvPr id="9" name="Platshållare för bildnummer 8"/>
          <p:cNvSpPr>
            <a:spLocks noGrp="1"/>
          </p:cNvSpPr>
          <p:nvPr>
            <p:ph type="sldNum" sz="quarter" idx="12"/>
          </p:nvPr>
        </p:nvSpPr>
        <p:spPr/>
        <p:txBody>
          <a:bodyPr/>
          <a:lstStyle/>
          <a:p>
            <a:fld id="{A2E8EED1-FDD1-495B-8E87-8B5CF41A8029}" type="slidenum">
              <a:rPr lang="sv-SE" smtClean="0"/>
              <a:t>‹#›</a:t>
            </a:fld>
            <a:endParaRPr lang="sv-SE"/>
          </a:p>
        </p:txBody>
      </p:sp>
    </p:spTree>
    <p:extLst>
      <p:ext uri="{BB962C8B-B14F-4D97-AF65-F5344CB8AC3E}">
        <p14:creationId xmlns:p14="http://schemas.microsoft.com/office/powerpoint/2010/main" val="1765787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63ECA609-45DC-4AE2-97F8-EA99D6A1890E}" type="datetime1">
              <a:rPr lang="sv-SE" smtClean="0"/>
              <a:t>2020-05-12</a:t>
            </a:fld>
            <a:endParaRPr lang="sv-SE"/>
          </a:p>
        </p:txBody>
      </p:sp>
      <p:sp>
        <p:nvSpPr>
          <p:cNvPr id="4" name="Platshållare för sidfot 3"/>
          <p:cNvSpPr>
            <a:spLocks noGrp="1"/>
          </p:cNvSpPr>
          <p:nvPr>
            <p:ph type="ftr" sz="quarter" idx="11"/>
          </p:nvPr>
        </p:nvSpPr>
        <p:spPr/>
        <p:txBody>
          <a:bodyPr/>
          <a:lstStyle/>
          <a:p>
            <a:r>
              <a:rPr lang="sv-SE" smtClean="0"/>
              <a:t>2020-05-12</a:t>
            </a:r>
            <a:endParaRPr lang="sv-SE"/>
          </a:p>
        </p:txBody>
      </p:sp>
      <p:sp>
        <p:nvSpPr>
          <p:cNvPr id="5" name="Platshållare för bildnummer 4"/>
          <p:cNvSpPr>
            <a:spLocks noGrp="1"/>
          </p:cNvSpPr>
          <p:nvPr>
            <p:ph type="sldNum" sz="quarter" idx="12"/>
          </p:nvPr>
        </p:nvSpPr>
        <p:spPr/>
        <p:txBody>
          <a:bodyPr/>
          <a:lstStyle/>
          <a:p>
            <a:fld id="{A2E8EED1-FDD1-495B-8E87-8B5CF41A8029}" type="slidenum">
              <a:rPr lang="sv-SE" smtClean="0"/>
              <a:t>‹#›</a:t>
            </a:fld>
            <a:endParaRPr lang="sv-SE"/>
          </a:p>
        </p:txBody>
      </p:sp>
    </p:spTree>
    <p:extLst>
      <p:ext uri="{BB962C8B-B14F-4D97-AF65-F5344CB8AC3E}">
        <p14:creationId xmlns:p14="http://schemas.microsoft.com/office/powerpoint/2010/main" val="598871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2F0AAD10-E8A4-4DAD-BA22-0E16A08C8FB6}" type="datetime1">
              <a:rPr lang="sv-SE" smtClean="0"/>
              <a:t>2020-05-12</a:t>
            </a:fld>
            <a:endParaRPr lang="sv-SE"/>
          </a:p>
        </p:txBody>
      </p:sp>
      <p:sp>
        <p:nvSpPr>
          <p:cNvPr id="3" name="Platshållare för sidfot 2"/>
          <p:cNvSpPr>
            <a:spLocks noGrp="1"/>
          </p:cNvSpPr>
          <p:nvPr>
            <p:ph type="ftr" sz="quarter" idx="11"/>
          </p:nvPr>
        </p:nvSpPr>
        <p:spPr/>
        <p:txBody>
          <a:bodyPr/>
          <a:lstStyle/>
          <a:p>
            <a:r>
              <a:rPr lang="sv-SE" smtClean="0"/>
              <a:t>2020-05-12</a:t>
            </a:r>
            <a:endParaRPr lang="sv-SE"/>
          </a:p>
        </p:txBody>
      </p:sp>
      <p:sp>
        <p:nvSpPr>
          <p:cNvPr id="4" name="Platshållare för bildnummer 3"/>
          <p:cNvSpPr>
            <a:spLocks noGrp="1"/>
          </p:cNvSpPr>
          <p:nvPr>
            <p:ph type="sldNum" sz="quarter" idx="12"/>
          </p:nvPr>
        </p:nvSpPr>
        <p:spPr/>
        <p:txBody>
          <a:bodyPr/>
          <a:lstStyle/>
          <a:p>
            <a:fld id="{A2E8EED1-FDD1-495B-8E87-8B5CF41A8029}" type="slidenum">
              <a:rPr lang="sv-SE" smtClean="0"/>
              <a:t>‹#›</a:t>
            </a:fld>
            <a:endParaRPr lang="sv-SE"/>
          </a:p>
        </p:txBody>
      </p:sp>
    </p:spTree>
    <p:extLst>
      <p:ext uri="{BB962C8B-B14F-4D97-AF65-F5344CB8AC3E}">
        <p14:creationId xmlns:p14="http://schemas.microsoft.com/office/powerpoint/2010/main" val="1760508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3C656239-11A6-4C8D-9AE2-A90408888BA0}" type="datetime1">
              <a:rPr lang="sv-SE" smtClean="0"/>
              <a:t>2020-05-12</a:t>
            </a:fld>
            <a:endParaRPr lang="sv-SE"/>
          </a:p>
        </p:txBody>
      </p:sp>
      <p:sp>
        <p:nvSpPr>
          <p:cNvPr id="6" name="Platshållare för sidfot 5"/>
          <p:cNvSpPr>
            <a:spLocks noGrp="1"/>
          </p:cNvSpPr>
          <p:nvPr>
            <p:ph type="ftr" sz="quarter" idx="11"/>
          </p:nvPr>
        </p:nvSpPr>
        <p:spPr/>
        <p:txBody>
          <a:bodyPr/>
          <a:lstStyle/>
          <a:p>
            <a:r>
              <a:rPr lang="sv-SE" smtClean="0"/>
              <a:t>2020-05-12</a:t>
            </a:r>
            <a:endParaRPr lang="sv-SE"/>
          </a:p>
        </p:txBody>
      </p:sp>
      <p:sp>
        <p:nvSpPr>
          <p:cNvPr id="7" name="Platshållare för bildnummer 6"/>
          <p:cNvSpPr>
            <a:spLocks noGrp="1"/>
          </p:cNvSpPr>
          <p:nvPr>
            <p:ph type="sldNum" sz="quarter" idx="12"/>
          </p:nvPr>
        </p:nvSpPr>
        <p:spPr/>
        <p:txBody>
          <a:bodyPr/>
          <a:lstStyle/>
          <a:p>
            <a:fld id="{A2E8EED1-FDD1-495B-8E87-8B5CF41A8029}" type="slidenum">
              <a:rPr lang="sv-SE" smtClean="0"/>
              <a:t>‹#›</a:t>
            </a:fld>
            <a:endParaRPr lang="sv-SE"/>
          </a:p>
        </p:txBody>
      </p:sp>
    </p:spTree>
    <p:extLst>
      <p:ext uri="{BB962C8B-B14F-4D97-AF65-F5344CB8AC3E}">
        <p14:creationId xmlns:p14="http://schemas.microsoft.com/office/powerpoint/2010/main" val="2062285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4C7A541A-0A9D-4DFB-953E-F1668AA64D0E}" type="datetime1">
              <a:rPr lang="sv-SE" smtClean="0"/>
              <a:t>2020-05-12</a:t>
            </a:fld>
            <a:endParaRPr lang="sv-SE"/>
          </a:p>
        </p:txBody>
      </p:sp>
      <p:sp>
        <p:nvSpPr>
          <p:cNvPr id="6" name="Platshållare för sidfot 5"/>
          <p:cNvSpPr>
            <a:spLocks noGrp="1"/>
          </p:cNvSpPr>
          <p:nvPr>
            <p:ph type="ftr" sz="quarter" idx="11"/>
          </p:nvPr>
        </p:nvSpPr>
        <p:spPr/>
        <p:txBody>
          <a:bodyPr/>
          <a:lstStyle/>
          <a:p>
            <a:r>
              <a:rPr lang="sv-SE" smtClean="0"/>
              <a:t>2020-05-12</a:t>
            </a:r>
            <a:endParaRPr lang="sv-SE"/>
          </a:p>
        </p:txBody>
      </p:sp>
      <p:sp>
        <p:nvSpPr>
          <p:cNvPr id="7" name="Platshållare för bildnummer 6"/>
          <p:cNvSpPr>
            <a:spLocks noGrp="1"/>
          </p:cNvSpPr>
          <p:nvPr>
            <p:ph type="sldNum" sz="quarter" idx="12"/>
          </p:nvPr>
        </p:nvSpPr>
        <p:spPr/>
        <p:txBody>
          <a:bodyPr/>
          <a:lstStyle/>
          <a:p>
            <a:fld id="{A2E8EED1-FDD1-495B-8E87-8B5CF41A8029}" type="slidenum">
              <a:rPr lang="sv-SE" smtClean="0"/>
              <a:t>‹#›</a:t>
            </a:fld>
            <a:endParaRPr lang="sv-SE"/>
          </a:p>
        </p:txBody>
      </p:sp>
    </p:spTree>
    <p:extLst>
      <p:ext uri="{BB962C8B-B14F-4D97-AF65-F5344CB8AC3E}">
        <p14:creationId xmlns:p14="http://schemas.microsoft.com/office/powerpoint/2010/main" val="3771502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18FADE-DD03-4B49-85D6-88D03DBBF7CE}" type="datetime1">
              <a:rPr lang="sv-SE" smtClean="0"/>
              <a:t>2020-05-12</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v-SE" smtClean="0"/>
              <a:t>2020-05-12</a:t>
            </a:r>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E8EED1-FDD1-495B-8E87-8B5CF41A8029}" type="slidenum">
              <a:rPr lang="sv-SE" smtClean="0"/>
              <a:t>‹#›</a:t>
            </a:fld>
            <a:endParaRPr lang="sv-SE"/>
          </a:p>
        </p:txBody>
      </p:sp>
    </p:spTree>
    <p:extLst>
      <p:ext uri="{BB962C8B-B14F-4D97-AF65-F5344CB8AC3E}">
        <p14:creationId xmlns:p14="http://schemas.microsoft.com/office/powerpoint/2010/main" val="16472837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b="1" dirty="0" smtClean="0"/>
              <a:t>LSS-rådets sammanträde 13 maj 2020</a:t>
            </a:r>
            <a:endParaRPr lang="sv-SE" b="1" dirty="0"/>
          </a:p>
        </p:txBody>
      </p:sp>
      <p:sp>
        <p:nvSpPr>
          <p:cNvPr id="3" name="Underrubrik 2"/>
          <p:cNvSpPr>
            <a:spLocks noGrp="1"/>
          </p:cNvSpPr>
          <p:nvPr>
            <p:ph type="subTitle" idx="1"/>
          </p:nvPr>
        </p:nvSpPr>
        <p:spPr/>
        <p:txBody>
          <a:bodyPr/>
          <a:lstStyle/>
          <a:p>
            <a:r>
              <a:rPr lang="sv-SE" dirty="0" smtClean="0"/>
              <a:t>Bildspel till 8. Myndighetsutövning</a:t>
            </a:r>
          </a:p>
          <a:p>
            <a:r>
              <a:rPr lang="sv-SE" dirty="0" smtClean="0"/>
              <a:t>Barbro Lewin HSO</a:t>
            </a:r>
            <a:endParaRPr lang="sv-SE" dirty="0"/>
          </a:p>
        </p:txBody>
      </p:sp>
      <p:sp>
        <p:nvSpPr>
          <p:cNvPr id="4" name="Platshållare för sidfot 3"/>
          <p:cNvSpPr>
            <a:spLocks noGrp="1"/>
          </p:cNvSpPr>
          <p:nvPr>
            <p:ph type="ftr" sz="quarter" idx="11"/>
          </p:nvPr>
        </p:nvSpPr>
        <p:spPr/>
        <p:txBody>
          <a:bodyPr/>
          <a:lstStyle/>
          <a:p>
            <a:r>
              <a:rPr lang="sv-SE" smtClean="0"/>
              <a:t>2020-05-12</a:t>
            </a:r>
            <a:endParaRPr lang="sv-SE"/>
          </a:p>
        </p:txBody>
      </p:sp>
    </p:spTree>
    <p:extLst>
      <p:ext uri="{BB962C8B-B14F-4D97-AF65-F5344CB8AC3E}">
        <p14:creationId xmlns:p14="http://schemas.microsoft.com/office/powerpoint/2010/main" val="34743062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b="1" dirty="0" smtClean="0"/>
              <a:t>Allt material av betydelse för beslutet</a:t>
            </a:r>
            <a:endParaRPr lang="sv-SE" dirty="0"/>
          </a:p>
        </p:txBody>
      </p:sp>
      <p:sp>
        <p:nvSpPr>
          <p:cNvPr id="3" name="Platshållare för innehåll 2"/>
          <p:cNvSpPr>
            <a:spLocks noGrp="1"/>
          </p:cNvSpPr>
          <p:nvPr>
            <p:ph idx="1"/>
          </p:nvPr>
        </p:nvSpPr>
        <p:spPr/>
        <p:txBody>
          <a:bodyPr>
            <a:normAutofit fontScale="92500" lnSpcReduction="10000"/>
          </a:bodyPr>
          <a:lstStyle/>
          <a:p>
            <a:r>
              <a:rPr lang="sv-SE" dirty="0" smtClean="0"/>
              <a:t>OBS både med gamla och nya FL är kommunikation, underrättelse ett handlande som kan ske under flera moment i handläggningsprocessen</a:t>
            </a:r>
          </a:p>
          <a:p>
            <a:r>
              <a:rPr lang="sv-SE" dirty="0" smtClean="0"/>
              <a:t>Även innan beslutsunderlaget kommuniceras</a:t>
            </a:r>
          </a:p>
          <a:p>
            <a:r>
              <a:rPr lang="sv-SE" dirty="0" smtClean="0"/>
              <a:t>Uppsala omsorgsnämnd har tydligen inte några rutiner för </a:t>
            </a:r>
            <a:r>
              <a:rPr lang="sv-SE" b="1" dirty="0" smtClean="0"/>
              <a:t>innehållet</a:t>
            </a:r>
            <a:r>
              <a:rPr lang="sv-SE" dirty="0" smtClean="0"/>
              <a:t> i kommunicerat beslutsunderlag (resultat från pågående undersökning)</a:t>
            </a:r>
          </a:p>
          <a:p>
            <a:r>
              <a:rPr lang="sv-SE" dirty="0" smtClean="0"/>
              <a:t>Resultat: Variation </a:t>
            </a:r>
            <a:r>
              <a:rPr lang="sv-SE" dirty="0" smtClean="0"/>
              <a:t>i undersökningens ärenden.</a:t>
            </a:r>
          </a:p>
          <a:p>
            <a:endParaRPr lang="sv-SE" dirty="0" smtClean="0"/>
          </a:p>
        </p:txBody>
      </p:sp>
      <p:sp>
        <p:nvSpPr>
          <p:cNvPr id="4" name="Platshållare för sidfot 3"/>
          <p:cNvSpPr>
            <a:spLocks noGrp="1"/>
          </p:cNvSpPr>
          <p:nvPr>
            <p:ph type="ftr" sz="quarter" idx="11"/>
          </p:nvPr>
        </p:nvSpPr>
        <p:spPr/>
        <p:txBody>
          <a:bodyPr/>
          <a:lstStyle/>
          <a:p>
            <a:r>
              <a:rPr lang="sv-SE" smtClean="0"/>
              <a:t>2020-05-12</a:t>
            </a:r>
            <a:endParaRPr lang="sv-SE"/>
          </a:p>
        </p:txBody>
      </p:sp>
    </p:spTree>
    <p:extLst>
      <p:ext uri="{BB962C8B-B14F-4D97-AF65-F5344CB8AC3E}">
        <p14:creationId xmlns:p14="http://schemas.microsoft.com/office/powerpoint/2010/main" val="949490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b="1" dirty="0" smtClean="0"/>
              <a:t>Frågor till omsorgsnämnden</a:t>
            </a:r>
            <a:endParaRPr lang="sv-SE" b="1" dirty="0"/>
          </a:p>
        </p:txBody>
      </p:sp>
      <p:sp>
        <p:nvSpPr>
          <p:cNvPr id="3" name="Platshållare för innehåll 2"/>
          <p:cNvSpPr>
            <a:spLocks noGrp="1"/>
          </p:cNvSpPr>
          <p:nvPr>
            <p:ph idx="1"/>
          </p:nvPr>
        </p:nvSpPr>
        <p:spPr/>
        <p:txBody>
          <a:bodyPr>
            <a:normAutofit fontScale="92500" lnSpcReduction="20000"/>
          </a:bodyPr>
          <a:lstStyle/>
          <a:p>
            <a:pPr lvl="1"/>
            <a:r>
              <a:rPr lang="sv-SE" b="1" dirty="0" smtClean="0"/>
              <a:t>Anser nämnden </a:t>
            </a:r>
            <a:r>
              <a:rPr lang="sv-SE" dirty="0" smtClean="0"/>
              <a:t>att det finns en serviceskyldighet att informera om kriterier för vilka behov som sökt insats är tänkt att tillgodose? </a:t>
            </a:r>
          </a:p>
          <a:p>
            <a:pPr lvl="2"/>
            <a:r>
              <a:rPr lang="sv-SE" dirty="0" smtClean="0"/>
              <a:t>Ingen information om ändrade kriterier. När skedde ändring? Varför skedde ändring? (T.ex. personlig assistans, STASS, kontaktperson))</a:t>
            </a:r>
          </a:p>
          <a:p>
            <a:pPr lvl="1"/>
            <a:r>
              <a:rPr lang="sv-SE" b="1" dirty="0" smtClean="0"/>
              <a:t>Anser nämnden </a:t>
            </a:r>
            <a:r>
              <a:rPr lang="sv-SE" dirty="0" smtClean="0"/>
              <a:t>att det finns en serviceskyldighet att informera hur den enskildes uttryckta behov överensstämmer med de samhällsbestämda behoven (t.ex. i LSS-proppen)?</a:t>
            </a:r>
          </a:p>
          <a:p>
            <a:pPr lvl="2"/>
            <a:r>
              <a:rPr lang="sv-SE" dirty="0" smtClean="0"/>
              <a:t>Eller använder man fortfarande den gamla FL? (”uppgift </a:t>
            </a:r>
            <a:r>
              <a:rPr lang="sv-SE" dirty="0"/>
              <a:t>som har tillförts ärendet genom någon annan än honom eller henne </a:t>
            </a:r>
            <a:r>
              <a:rPr lang="sv-SE" dirty="0" smtClean="0"/>
              <a:t>själv”) </a:t>
            </a:r>
          </a:p>
          <a:p>
            <a:endParaRPr lang="sv-SE" b="1" dirty="0"/>
          </a:p>
        </p:txBody>
      </p:sp>
      <p:sp>
        <p:nvSpPr>
          <p:cNvPr id="4" name="Platshållare för sidfot 3"/>
          <p:cNvSpPr>
            <a:spLocks noGrp="1"/>
          </p:cNvSpPr>
          <p:nvPr>
            <p:ph type="ftr" sz="quarter" idx="11"/>
          </p:nvPr>
        </p:nvSpPr>
        <p:spPr/>
        <p:txBody>
          <a:bodyPr/>
          <a:lstStyle/>
          <a:p>
            <a:r>
              <a:rPr lang="sv-SE" smtClean="0"/>
              <a:t>2020-05-12</a:t>
            </a:r>
            <a:endParaRPr lang="sv-SE"/>
          </a:p>
        </p:txBody>
      </p:sp>
    </p:spTree>
    <p:extLst>
      <p:ext uri="{BB962C8B-B14F-4D97-AF65-F5344CB8AC3E}">
        <p14:creationId xmlns:p14="http://schemas.microsoft.com/office/powerpoint/2010/main" val="25028432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b="1" dirty="0" smtClean="0"/>
              <a:t>Några slutsatser från undersökningen</a:t>
            </a:r>
            <a:endParaRPr lang="sv-SE" b="1" dirty="0"/>
          </a:p>
        </p:txBody>
      </p:sp>
      <p:sp>
        <p:nvSpPr>
          <p:cNvPr id="3" name="Platshållare för innehåll 2"/>
          <p:cNvSpPr>
            <a:spLocks noGrp="1"/>
          </p:cNvSpPr>
          <p:nvPr>
            <p:ph idx="1"/>
          </p:nvPr>
        </p:nvSpPr>
        <p:spPr/>
        <p:txBody>
          <a:bodyPr>
            <a:normAutofit fontScale="85000" lnSpcReduction="10000"/>
          </a:bodyPr>
          <a:lstStyle/>
          <a:p>
            <a:r>
              <a:rPr lang="sv-SE" b="1" dirty="0" smtClean="0"/>
              <a:t>FLs nya medborgarperspektiv </a:t>
            </a:r>
            <a:r>
              <a:rPr lang="sv-SE" dirty="0" smtClean="0"/>
              <a:t>– möjligheten att påverka handläggarens bedömning, att påpeka brister - som sedan hanteras av myndigheten och inte hänvisas till förvaltningsdomstol - märks inte i mina ärenden.</a:t>
            </a:r>
          </a:p>
          <a:p>
            <a:r>
              <a:rPr lang="sv-SE" dirty="0" smtClean="0"/>
              <a:t>Problem med s</a:t>
            </a:r>
            <a:r>
              <a:rPr lang="sv-SE" b="1" dirty="0" smtClean="0"/>
              <a:t>erviceskyldigheten</a:t>
            </a:r>
            <a:r>
              <a:rPr lang="sv-SE" dirty="0" smtClean="0"/>
              <a:t> att hjälpa den enskilde att ta till vara sina intressen åtlyds inte. Stora informations- och bemötandebrister.</a:t>
            </a:r>
          </a:p>
          <a:p>
            <a:r>
              <a:rPr lang="sv-SE" b="1" dirty="0" smtClean="0"/>
              <a:t>Rättssäkerheten</a:t>
            </a:r>
            <a:r>
              <a:rPr lang="sv-SE" dirty="0" smtClean="0"/>
              <a:t> hotas – när  personen </a:t>
            </a:r>
            <a:r>
              <a:rPr lang="sv-SE" i="1" dirty="0" smtClean="0"/>
              <a:t>inte kan förutse </a:t>
            </a:r>
            <a:r>
              <a:rPr lang="sv-SE" dirty="0" smtClean="0"/>
              <a:t>vilka kriterier som används vid bedömningen av om behoven ger rätt till sökt insats. Dessutom brister i </a:t>
            </a:r>
            <a:r>
              <a:rPr lang="sv-SE" i="1" dirty="0" smtClean="0"/>
              <a:t>sakligheten </a:t>
            </a:r>
            <a:r>
              <a:rPr lang="sv-SE" dirty="0" smtClean="0"/>
              <a:t>när kriterier ändras utan motivering. </a:t>
            </a:r>
          </a:p>
          <a:p>
            <a:endParaRPr lang="sv-SE" dirty="0" smtClean="0"/>
          </a:p>
        </p:txBody>
      </p:sp>
      <p:sp>
        <p:nvSpPr>
          <p:cNvPr id="4" name="Platshållare för sidfot 3"/>
          <p:cNvSpPr>
            <a:spLocks noGrp="1"/>
          </p:cNvSpPr>
          <p:nvPr>
            <p:ph type="ftr" sz="quarter" idx="11"/>
          </p:nvPr>
        </p:nvSpPr>
        <p:spPr/>
        <p:txBody>
          <a:bodyPr/>
          <a:lstStyle/>
          <a:p>
            <a:r>
              <a:rPr lang="sv-SE" smtClean="0"/>
              <a:t>2020-05-12</a:t>
            </a:r>
            <a:endParaRPr lang="sv-SE"/>
          </a:p>
        </p:txBody>
      </p:sp>
    </p:spTree>
    <p:extLst>
      <p:ext uri="{BB962C8B-B14F-4D97-AF65-F5344CB8AC3E}">
        <p14:creationId xmlns:p14="http://schemas.microsoft.com/office/powerpoint/2010/main" val="839719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t>Myndighetsutövning</a:t>
            </a:r>
            <a:endParaRPr lang="sv-SE" b="1" dirty="0"/>
          </a:p>
        </p:txBody>
      </p:sp>
      <p:sp>
        <p:nvSpPr>
          <p:cNvPr id="3" name="Platshållare för innehåll 2"/>
          <p:cNvSpPr>
            <a:spLocks noGrp="1"/>
          </p:cNvSpPr>
          <p:nvPr>
            <p:ph idx="1"/>
          </p:nvPr>
        </p:nvSpPr>
        <p:spPr/>
        <p:txBody>
          <a:bodyPr/>
          <a:lstStyle/>
          <a:p>
            <a:pPr lvl="1"/>
            <a:r>
              <a:rPr lang="sv-SE" altLang="sv-SE" dirty="0"/>
              <a:t>LSS-insatser är offentliga rättigheter som förmedlas genom myndighetsutövning</a:t>
            </a:r>
          </a:p>
          <a:p>
            <a:pPr lvl="1"/>
            <a:r>
              <a:rPr lang="sv-SE" altLang="sv-SE" i="1" dirty="0"/>
              <a:t>Myndighetsutövning</a:t>
            </a:r>
            <a:r>
              <a:rPr lang="sv-SE" altLang="sv-SE" dirty="0"/>
              <a:t> är uttryck för samhällets </a:t>
            </a:r>
            <a:r>
              <a:rPr lang="sv-SE" altLang="sv-SE" dirty="0" smtClean="0"/>
              <a:t>maktbefogenheter: beslut att få sökt insats eller inte få sökt insats </a:t>
            </a:r>
            <a:endParaRPr lang="sv-SE" altLang="sv-SE" dirty="0"/>
          </a:p>
          <a:p>
            <a:pPr lvl="1"/>
            <a:r>
              <a:rPr lang="sv-SE" altLang="sv-SE" dirty="0"/>
              <a:t>Handläggare förutsätts göra en </a:t>
            </a:r>
            <a:r>
              <a:rPr lang="sv-SE" altLang="sv-SE" i="1" dirty="0"/>
              <a:t>rättssäker behovsbedömning </a:t>
            </a:r>
            <a:r>
              <a:rPr lang="sv-SE" altLang="sv-SE" dirty="0"/>
              <a:t>vid handläggningen </a:t>
            </a:r>
          </a:p>
          <a:p>
            <a:endParaRPr lang="sv-SE" dirty="0"/>
          </a:p>
        </p:txBody>
      </p:sp>
      <p:sp>
        <p:nvSpPr>
          <p:cNvPr id="4" name="Platshållare för sidfot 3"/>
          <p:cNvSpPr>
            <a:spLocks noGrp="1"/>
          </p:cNvSpPr>
          <p:nvPr>
            <p:ph type="ftr" sz="quarter" idx="11"/>
          </p:nvPr>
        </p:nvSpPr>
        <p:spPr/>
        <p:txBody>
          <a:bodyPr/>
          <a:lstStyle/>
          <a:p>
            <a:r>
              <a:rPr lang="sv-SE" smtClean="0"/>
              <a:t>2020-05-12</a:t>
            </a:r>
            <a:endParaRPr lang="sv-SE"/>
          </a:p>
        </p:txBody>
      </p:sp>
    </p:spTree>
    <p:extLst>
      <p:ext uri="{BB962C8B-B14F-4D97-AF65-F5344CB8AC3E}">
        <p14:creationId xmlns:p14="http://schemas.microsoft.com/office/powerpoint/2010/main" val="2835862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t>Handläggning</a:t>
            </a:r>
            <a:endParaRPr lang="sv-SE" b="1" dirty="0"/>
          </a:p>
        </p:txBody>
      </p:sp>
      <p:sp>
        <p:nvSpPr>
          <p:cNvPr id="3" name="Platshållare för innehåll 2"/>
          <p:cNvSpPr>
            <a:spLocks noGrp="1"/>
          </p:cNvSpPr>
          <p:nvPr>
            <p:ph idx="1"/>
          </p:nvPr>
        </p:nvSpPr>
        <p:spPr/>
        <p:txBody>
          <a:bodyPr>
            <a:normAutofit lnSpcReduction="10000"/>
          </a:bodyPr>
          <a:lstStyle/>
          <a:p>
            <a:r>
              <a:rPr lang="sv-SE" dirty="0" smtClean="0"/>
              <a:t>Definition </a:t>
            </a:r>
            <a:r>
              <a:rPr lang="sv-SE" dirty="0"/>
              <a:t>av handläggning: Förfarande som börjar med att ett ärende öppnas och efter utredning avslutas med ett beslut (2 kap. 1 § Definitioner) </a:t>
            </a:r>
            <a:r>
              <a:rPr lang="sv-SE" dirty="0" smtClean="0"/>
              <a:t>.</a:t>
            </a:r>
          </a:p>
          <a:p>
            <a:r>
              <a:rPr lang="sv-SE" dirty="0" smtClean="0"/>
              <a:t>(Förfarande = Handlande, metod, hur man gör)</a:t>
            </a:r>
          </a:p>
          <a:p>
            <a:endParaRPr lang="sv-SE" dirty="0" smtClean="0"/>
          </a:p>
          <a:p>
            <a:r>
              <a:rPr lang="sv-SE" sz="2200" dirty="0" smtClean="0"/>
              <a:t>Ur SOSFS </a:t>
            </a:r>
            <a:r>
              <a:rPr lang="sv-SE" sz="2200" dirty="0"/>
              <a:t>2014:5 </a:t>
            </a:r>
            <a:r>
              <a:rPr lang="sv-SE" sz="2200" i="1" dirty="0"/>
              <a:t>Dokumentation i verksamhet som bedrivs med stöd </a:t>
            </a:r>
            <a:r>
              <a:rPr lang="sv-SE" sz="2200" i="1" dirty="0" smtClean="0"/>
              <a:t>av </a:t>
            </a:r>
            <a:r>
              <a:rPr lang="sv-SE" sz="2200" i="1" dirty="0" err="1"/>
              <a:t>SoL</a:t>
            </a:r>
            <a:r>
              <a:rPr lang="sv-SE" sz="2200" i="1" dirty="0"/>
              <a:t>, LVU, LVM och LSS </a:t>
            </a:r>
            <a:r>
              <a:rPr lang="sv-SE" sz="2200" dirty="0"/>
              <a:t>(anger 21 a  § LSS som tillämpningsområde). </a:t>
            </a:r>
          </a:p>
        </p:txBody>
      </p:sp>
      <p:sp>
        <p:nvSpPr>
          <p:cNvPr id="4" name="Platshållare för sidfot 3"/>
          <p:cNvSpPr>
            <a:spLocks noGrp="1"/>
          </p:cNvSpPr>
          <p:nvPr>
            <p:ph type="ftr" sz="quarter" idx="11"/>
          </p:nvPr>
        </p:nvSpPr>
        <p:spPr/>
        <p:txBody>
          <a:bodyPr/>
          <a:lstStyle/>
          <a:p>
            <a:r>
              <a:rPr lang="sv-SE" smtClean="0"/>
              <a:t>2020-05-12</a:t>
            </a:r>
            <a:endParaRPr lang="sv-SE"/>
          </a:p>
        </p:txBody>
      </p:sp>
    </p:spTree>
    <p:extLst>
      <p:ext uri="{BB962C8B-B14F-4D97-AF65-F5344CB8AC3E}">
        <p14:creationId xmlns:p14="http://schemas.microsoft.com/office/powerpoint/2010/main" val="4291030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778098"/>
          </a:xfrm>
        </p:spPr>
        <p:txBody>
          <a:bodyPr>
            <a:normAutofit fontScale="90000"/>
          </a:bodyPr>
          <a:lstStyle/>
          <a:p>
            <a:r>
              <a:rPr lang="sv-SE" b="1" dirty="0" smtClean="0"/>
              <a:t>Lex Sarah om missförhållanden i handläggningen</a:t>
            </a:r>
            <a:endParaRPr lang="sv-SE" b="1" dirty="0"/>
          </a:p>
        </p:txBody>
      </p:sp>
      <p:sp>
        <p:nvSpPr>
          <p:cNvPr id="3" name="Platshållare för innehåll 2"/>
          <p:cNvSpPr>
            <a:spLocks noGrp="1"/>
          </p:cNvSpPr>
          <p:nvPr>
            <p:ph idx="1"/>
          </p:nvPr>
        </p:nvSpPr>
        <p:spPr>
          <a:xfrm>
            <a:off x="457200" y="1196752"/>
            <a:ext cx="8229600" cy="4929411"/>
          </a:xfrm>
        </p:spPr>
        <p:txBody>
          <a:bodyPr>
            <a:noAutofit/>
          </a:bodyPr>
          <a:lstStyle/>
          <a:p>
            <a:r>
              <a:rPr lang="sv-SE" sz="2400" b="1" dirty="0"/>
              <a:t>24 a § LSS: </a:t>
            </a:r>
            <a:r>
              <a:rPr lang="sv-SE" sz="2400" b="1" dirty="0" smtClean="0"/>
              <a:t>Var </a:t>
            </a:r>
            <a:r>
              <a:rPr lang="sv-SE" sz="2400" b="1" dirty="0"/>
              <a:t>och en som fullgör uppgifter enligt denna lag ska medverka till att den verksamhet som bedrivs och de insatser som genomförs är av god kvalitet (Lag 2010:430). </a:t>
            </a:r>
            <a:endParaRPr lang="sv-SE" sz="2400" b="1" dirty="0" smtClean="0"/>
          </a:p>
          <a:p>
            <a:pPr lvl="1"/>
            <a:r>
              <a:rPr lang="sv-SE" sz="2000" dirty="0" smtClean="0"/>
              <a:t>”Bestämmelserna om lex Sarah i LSS ska tillämpas både vid handläggning av ärenden och vid genomförande av insatser” (Socialstyrelsen i </a:t>
            </a:r>
            <a:r>
              <a:rPr lang="sv-SE" sz="2000" i="1" dirty="0" smtClean="0"/>
              <a:t>Handbok för tillämpningen av bestämmelserna om lex Sarah </a:t>
            </a:r>
            <a:r>
              <a:rPr lang="sv-SE" sz="2000" dirty="0" smtClean="0"/>
              <a:t>(2014, 2015 s. 25).</a:t>
            </a:r>
          </a:p>
          <a:p>
            <a:r>
              <a:rPr lang="sv-SE" sz="2400" dirty="0" smtClean="0"/>
              <a:t>Enligt undersökningen tillämpas inte lex Sarah korrekt.</a:t>
            </a:r>
          </a:p>
          <a:p>
            <a:pPr lvl="1"/>
            <a:r>
              <a:rPr lang="sv-SE" sz="2000" dirty="0" smtClean="0"/>
              <a:t> Samtliga klagomål har avvisats, inte hanterats som lex Sarah-ärenden</a:t>
            </a:r>
          </a:p>
          <a:p>
            <a:pPr lvl="1"/>
            <a:r>
              <a:rPr lang="sv-SE" sz="2000" dirty="0" smtClean="0"/>
              <a:t>OBS läs förvaltningsrättsdomen angående ”Tommy</a:t>
            </a:r>
            <a:r>
              <a:rPr lang="sv-SE" sz="2000" dirty="0" smtClean="0"/>
              <a:t>”!</a:t>
            </a:r>
            <a:endParaRPr lang="sv-SE" sz="2000" dirty="0" smtClean="0"/>
          </a:p>
          <a:p>
            <a:r>
              <a:rPr lang="sv-SE" sz="2400" b="1" u="sng" dirty="0" smtClean="0"/>
              <a:t>Fråga till </a:t>
            </a:r>
            <a:r>
              <a:rPr lang="sv-SE" sz="2400" b="1" u="sng" dirty="0" smtClean="0"/>
              <a:t>omsorgsnämnden</a:t>
            </a:r>
            <a:r>
              <a:rPr lang="sv-SE" sz="2400" dirty="0" smtClean="0"/>
              <a:t>: Hur ser nämnden på tillämpningen av lex Sarah vid inkomna klagomål på handläggningsprocessen? </a:t>
            </a:r>
          </a:p>
          <a:p>
            <a:endParaRPr lang="sv-SE" sz="2400" dirty="0"/>
          </a:p>
        </p:txBody>
      </p:sp>
      <p:sp>
        <p:nvSpPr>
          <p:cNvPr id="4" name="Platshållare för sidfot 3"/>
          <p:cNvSpPr>
            <a:spLocks noGrp="1"/>
          </p:cNvSpPr>
          <p:nvPr>
            <p:ph type="ftr" sz="quarter" idx="11"/>
          </p:nvPr>
        </p:nvSpPr>
        <p:spPr/>
        <p:txBody>
          <a:bodyPr/>
          <a:lstStyle/>
          <a:p>
            <a:r>
              <a:rPr lang="sv-SE" smtClean="0"/>
              <a:t>2020-05-12</a:t>
            </a:r>
            <a:endParaRPr lang="sv-SE"/>
          </a:p>
        </p:txBody>
      </p:sp>
    </p:spTree>
    <p:extLst>
      <p:ext uri="{BB962C8B-B14F-4D97-AF65-F5344CB8AC3E}">
        <p14:creationId xmlns:p14="http://schemas.microsoft.com/office/powerpoint/2010/main" val="4357911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b="1" dirty="0" smtClean="0"/>
              <a:t>Flödesschemat s 34 i Socialstyrelsens handbok (2015) över handläggning</a:t>
            </a:r>
            <a:endParaRPr lang="sv-SE" b="1" dirty="0"/>
          </a:p>
        </p:txBody>
      </p:sp>
      <p:sp>
        <p:nvSpPr>
          <p:cNvPr id="3" name="Platshållare för innehåll 2"/>
          <p:cNvSpPr>
            <a:spLocks noGrp="1"/>
          </p:cNvSpPr>
          <p:nvPr>
            <p:ph idx="1"/>
          </p:nvPr>
        </p:nvSpPr>
        <p:spPr/>
        <p:txBody>
          <a:bodyPr/>
          <a:lstStyle/>
          <a:p>
            <a:r>
              <a:rPr lang="sv-SE" dirty="0" smtClean="0"/>
              <a:t>Åtgärder </a:t>
            </a:r>
            <a:r>
              <a:rPr lang="sv-SE" dirty="0"/>
              <a:t>som myndigheten (dvs. handläggaren, myndighetschefer och omsorgsnämnden) företar i skedet </a:t>
            </a:r>
            <a:r>
              <a:rPr lang="sv-SE" b="1" dirty="0"/>
              <a:t>Utreda och bedöma</a:t>
            </a:r>
            <a:r>
              <a:rPr lang="sv-SE" dirty="0"/>
              <a:t>. Där räknas följande åtgärder upp: Öppna ärende, Planera utredning och inhämta samtycke; Inhämta uppgifter, Bedöma behov, Bedöma förutsättningar för olika beslut, Sammanställa beslutsunderlag. </a:t>
            </a:r>
          </a:p>
          <a:p>
            <a:endParaRPr lang="sv-SE" dirty="0"/>
          </a:p>
        </p:txBody>
      </p:sp>
      <p:sp>
        <p:nvSpPr>
          <p:cNvPr id="4" name="Platshållare för sidfot 3"/>
          <p:cNvSpPr>
            <a:spLocks noGrp="1"/>
          </p:cNvSpPr>
          <p:nvPr>
            <p:ph type="ftr" sz="quarter" idx="11"/>
          </p:nvPr>
        </p:nvSpPr>
        <p:spPr/>
        <p:txBody>
          <a:bodyPr/>
          <a:lstStyle/>
          <a:p>
            <a:r>
              <a:rPr lang="sv-SE" smtClean="0"/>
              <a:t>2020-05-12</a:t>
            </a:r>
            <a:endParaRPr lang="sv-SE"/>
          </a:p>
        </p:txBody>
      </p:sp>
    </p:spTree>
    <p:extLst>
      <p:ext uri="{BB962C8B-B14F-4D97-AF65-F5344CB8AC3E}">
        <p14:creationId xmlns:p14="http://schemas.microsoft.com/office/powerpoint/2010/main" val="3954561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smtClean="0"/>
              <a:t>Flödesschema i Socialstyrelsens handbok (2015)</a:t>
            </a:r>
            <a:endParaRPr lang="sv-SE" dirty="0"/>
          </a:p>
        </p:txBody>
      </p:sp>
      <p:sp>
        <p:nvSpPr>
          <p:cNvPr id="3" name="Platshållare för innehåll 2"/>
          <p:cNvSpPr>
            <a:spLocks noGrp="1"/>
          </p:cNvSpPr>
          <p:nvPr>
            <p:ph idx="1"/>
          </p:nvPr>
        </p:nvSpPr>
        <p:spPr>
          <a:xfrm>
            <a:off x="774318" y="1772816"/>
            <a:ext cx="7595364" cy="4525963"/>
          </a:xfrm>
        </p:spPr>
        <p:txBody>
          <a:bodyPr/>
          <a:lstStyle/>
          <a:p>
            <a:endParaRPr lang="sv-SE" dirty="0"/>
          </a:p>
        </p:txBody>
      </p:sp>
      <p:pic>
        <p:nvPicPr>
          <p:cNvPr id="1026" name="Picture 2" descr="C:\Users\Lewin_L\Documents\Inaccessibility\Flödesschema Resized_20200512_082931.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4318" y="0"/>
            <a:ext cx="759536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Platshållare för sidfot 3"/>
          <p:cNvSpPr>
            <a:spLocks noGrp="1"/>
          </p:cNvSpPr>
          <p:nvPr>
            <p:ph type="ftr" sz="quarter" idx="11"/>
          </p:nvPr>
        </p:nvSpPr>
        <p:spPr/>
        <p:txBody>
          <a:bodyPr/>
          <a:lstStyle/>
          <a:p>
            <a:r>
              <a:rPr lang="sv-SE" smtClean="0"/>
              <a:t>2020-05-12</a:t>
            </a:r>
            <a:endParaRPr lang="sv-SE"/>
          </a:p>
        </p:txBody>
      </p:sp>
    </p:spTree>
    <p:extLst>
      <p:ext uri="{BB962C8B-B14F-4D97-AF65-F5344CB8AC3E}">
        <p14:creationId xmlns:p14="http://schemas.microsoft.com/office/powerpoint/2010/main" val="9406412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b="1" dirty="0" smtClean="0"/>
              <a:t>Två viktiga nya regler i Förvaltningslagen</a:t>
            </a:r>
            <a:endParaRPr lang="sv-SE" b="1" dirty="0"/>
          </a:p>
        </p:txBody>
      </p:sp>
      <p:sp>
        <p:nvSpPr>
          <p:cNvPr id="3" name="Platshållare för innehåll 2"/>
          <p:cNvSpPr>
            <a:spLocks noGrp="1"/>
          </p:cNvSpPr>
          <p:nvPr>
            <p:ph idx="1"/>
          </p:nvPr>
        </p:nvSpPr>
        <p:spPr/>
        <p:txBody>
          <a:bodyPr>
            <a:normAutofit fontScale="92500"/>
          </a:bodyPr>
          <a:lstStyle/>
          <a:p>
            <a:r>
              <a:rPr lang="sv-SE" b="1" dirty="0" smtClean="0"/>
              <a:t>Serviceskyldigheten </a:t>
            </a:r>
            <a:r>
              <a:rPr lang="sv-SE" b="1" dirty="0"/>
              <a:t>i 6 § FL. </a:t>
            </a:r>
          </a:p>
          <a:p>
            <a:r>
              <a:rPr lang="sv-SE" b="1" dirty="0"/>
              <a:t>En myndighet ska se till att kontakterna med enskilda blir smidiga och enkla. Myndigheten ska lämna den enskilde sådan hjälp att han eller hon kan ta till vara sina intressen. Hjälpen ska ges i den utsträckning som är lämplig med hänsyn till frågans art, den enskildes behov av hjälp och myndighetens verksamhet. Den ska ges utan onödigt dröjsmål. </a:t>
            </a:r>
            <a:endParaRPr lang="sv-SE" dirty="0"/>
          </a:p>
          <a:p>
            <a:endParaRPr lang="sv-SE" dirty="0"/>
          </a:p>
        </p:txBody>
      </p:sp>
      <p:sp>
        <p:nvSpPr>
          <p:cNvPr id="4" name="Platshållare för sidfot 3"/>
          <p:cNvSpPr>
            <a:spLocks noGrp="1"/>
          </p:cNvSpPr>
          <p:nvPr>
            <p:ph type="ftr" sz="quarter" idx="11"/>
          </p:nvPr>
        </p:nvSpPr>
        <p:spPr/>
        <p:txBody>
          <a:bodyPr/>
          <a:lstStyle/>
          <a:p>
            <a:r>
              <a:rPr lang="sv-SE" smtClean="0"/>
              <a:t>2020-05-12</a:t>
            </a:r>
            <a:endParaRPr lang="sv-SE"/>
          </a:p>
        </p:txBody>
      </p:sp>
    </p:spTree>
    <p:extLst>
      <p:ext uri="{BB962C8B-B14F-4D97-AF65-F5344CB8AC3E}">
        <p14:creationId xmlns:p14="http://schemas.microsoft.com/office/powerpoint/2010/main" val="3042261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b="1" dirty="0" smtClean="0"/>
              <a:t>Att ge hjälp att han eller hon kan ta till vara sina intressen</a:t>
            </a:r>
            <a:endParaRPr lang="sv-SE" dirty="0"/>
          </a:p>
        </p:txBody>
      </p:sp>
      <p:sp>
        <p:nvSpPr>
          <p:cNvPr id="3" name="Platshållare för innehåll 2"/>
          <p:cNvSpPr>
            <a:spLocks noGrp="1"/>
          </p:cNvSpPr>
          <p:nvPr>
            <p:ph idx="1"/>
          </p:nvPr>
        </p:nvSpPr>
        <p:spPr/>
        <p:txBody>
          <a:bodyPr>
            <a:normAutofit fontScale="85000" lnSpcReduction="10000"/>
          </a:bodyPr>
          <a:lstStyle/>
          <a:p>
            <a:r>
              <a:rPr lang="sv-SE" dirty="0"/>
              <a:t>Lägg märke till ordet </a:t>
            </a:r>
            <a:r>
              <a:rPr lang="sv-SE" b="1" i="1" dirty="0"/>
              <a:t>intresse</a:t>
            </a:r>
            <a:r>
              <a:rPr lang="sv-SE" dirty="0"/>
              <a:t>. Medborgarrättsperspektivet är tydligt, den enskilde är i fokus och ska ges hjälp att ta till vara sina intressen. </a:t>
            </a:r>
            <a:endParaRPr lang="sv-SE" dirty="0" smtClean="0"/>
          </a:p>
          <a:p>
            <a:r>
              <a:rPr lang="sv-SE" dirty="0" smtClean="0"/>
              <a:t>Ordet </a:t>
            </a:r>
            <a:r>
              <a:rPr lang="sv-SE" dirty="0"/>
              <a:t>fanns inte med i den tidigare förvaltningslagen och är uttryck för ett medborgarfokus. </a:t>
            </a:r>
            <a:endParaRPr lang="sv-SE" dirty="0" smtClean="0"/>
          </a:p>
          <a:p>
            <a:r>
              <a:rPr lang="sv-SE" dirty="0" smtClean="0"/>
              <a:t>För </a:t>
            </a:r>
            <a:r>
              <a:rPr lang="sv-SE" dirty="0"/>
              <a:t>att utjämna maktskillnaderna mellan den offentliga makten och den av makten beroende personen är 6 § FL av särskild </a:t>
            </a:r>
            <a:r>
              <a:rPr lang="sv-SE" dirty="0" smtClean="0"/>
              <a:t>vikt.</a:t>
            </a:r>
          </a:p>
          <a:p>
            <a:r>
              <a:rPr lang="sv-SE" dirty="0" smtClean="0"/>
              <a:t>6 § FL har </a:t>
            </a:r>
            <a:r>
              <a:rPr lang="sv-SE" dirty="0"/>
              <a:t>betydande potential att vara ett redskap för att stärka den enskildes inflytande vid handläggning enligt LSS. </a:t>
            </a:r>
            <a:r>
              <a:rPr lang="sv-SE" dirty="0" smtClean="0"/>
              <a:t>– Om den politiska viljan finns!</a:t>
            </a:r>
            <a:endParaRPr lang="sv-SE" dirty="0"/>
          </a:p>
          <a:p>
            <a:pPr marL="0" indent="0">
              <a:buNone/>
            </a:pPr>
            <a:endParaRPr lang="sv-SE" dirty="0"/>
          </a:p>
        </p:txBody>
      </p:sp>
      <p:sp>
        <p:nvSpPr>
          <p:cNvPr id="4" name="Platshållare för sidfot 3"/>
          <p:cNvSpPr>
            <a:spLocks noGrp="1"/>
          </p:cNvSpPr>
          <p:nvPr>
            <p:ph type="ftr" sz="quarter" idx="11"/>
          </p:nvPr>
        </p:nvSpPr>
        <p:spPr/>
        <p:txBody>
          <a:bodyPr/>
          <a:lstStyle/>
          <a:p>
            <a:r>
              <a:rPr lang="sv-SE" smtClean="0"/>
              <a:t>2020-05-12</a:t>
            </a:r>
            <a:endParaRPr lang="sv-SE"/>
          </a:p>
        </p:txBody>
      </p:sp>
    </p:spTree>
    <p:extLst>
      <p:ext uri="{BB962C8B-B14F-4D97-AF65-F5344CB8AC3E}">
        <p14:creationId xmlns:p14="http://schemas.microsoft.com/office/powerpoint/2010/main" val="1438465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b="1" dirty="0" smtClean="0"/>
              <a:t>Kommunikation i 25 § FL:   </a:t>
            </a:r>
            <a:br>
              <a:rPr lang="sv-SE" b="1" dirty="0" smtClean="0"/>
            </a:br>
            <a:endParaRPr lang="sv-SE" b="1" dirty="0"/>
          </a:p>
        </p:txBody>
      </p:sp>
      <p:sp>
        <p:nvSpPr>
          <p:cNvPr id="3" name="Platshållare för innehåll 2"/>
          <p:cNvSpPr>
            <a:spLocks noGrp="1"/>
          </p:cNvSpPr>
          <p:nvPr>
            <p:ph idx="1"/>
          </p:nvPr>
        </p:nvSpPr>
        <p:spPr/>
        <p:txBody>
          <a:bodyPr>
            <a:normAutofit/>
          </a:bodyPr>
          <a:lstStyle/>
          <a:p>
            <a:r>
              <a:rPr lang="sv-SE" b="1" dirty="0" smtClean="0"/>
              <a:t>Innan </a:t>
            </a:r>
            <a:r>
              <a:rPr lang="sv-SE" b="1" dirty="0"/>
              <a:t>en myndighet fattar ett beslut i ett ärende ska den, om det inte är uppenbart obehövligt, underrätta den som är part om allt material av betydelse för beslutet och ge parten tillfälle att inom en bestämd tid yttra sig över materialet … </a:t>
            </a:r>
            <a:endParaRPr lang="sv-SE" dirty="0"/>
          </a:p>
          <a:p>
            <a:r>
              <a:rPr lang="sv-SE" b="1" dirty="0"/>
              <a:t>Myndigheten bestämmer hur underrättelse ska ske.</a:t>
            </a:r>
            <a:endParaRPr lang="sv-SE" dirty="0"/>
          </a:p>
          <a:p>
            <a:endParaRPr lang="sv-SE" dirty="0"/>
          </a:p>
        </p:txBody>
      </p:sp>
      <p:sp>
        <p:nvSpPr>
          <p:cNvPr id="4" name="Platshållare för sidfot 3"/>
          <p:cNvSpPr>
            <a:spLocks noGrp="1"/>
          </p:cNvSpPr>
          <p:nvPr>
            <p:ph type="ftr" sz="quarter" idx="11"/>
          </p:nvPr>
        </p:nvSpPr>
        <p:spPr/>
        <p:txBody>
          <a:bodyPr/>
          <a:lstStyle/>
          <a:p>
            <a:r>
              <a:rPr lang="sv-SE" smtClean="0"/>
              <a:t>2020-05-12</a:t>
            </a:r>
            <a:endParaRPr lang="sv-SE"/>
          </a:p>
        </p:txBody>
      </p:sp>
    </p:spTree>
    <p:extLst>
      <p:ext uri="{BB962C8B-B14F-4D97-AF65-F5344CB8AC3E}">
        <p14:creationId xmlns:p14="http://schemas.microsoft.com/office/powerpoint/2010/main" val="2733754331"/>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TotalTime>
  <Words>713</Words>
  <Application>Microsoft Office PowerPoint</Application>
  <PresentationFormat>Bildspel på skärmen (4:3)</PresentationFormat>
  <Paragraphs>59</Paragraphs>
  <Slides>12</Slides>
  <Notes>0</Notes>
  <HiddenSlides>0</HiddenSlides>
  <MMClips>0</MMClips>
  <ScaleCrop>false</ScaleCrop>
  <HeadingPairs>
    <vt:vector size="4" baseType="variant">
      <vt:variant>
        <vt:lpstr>Tema</vt:lpstr>
      </vt:variant>
      <vt:variant>
        <vt:i4>1</vt:i4>
      </vt:variant>
      <vt:variant>
        <vt:lpstr>Bildrubriker</vt:lpstr>
      </vt:variant>
      <vt:variant>
        <vt:i4>12</vt:i4>
      </vt:variant>
    </vt:vector>
  </HeadingPairs>
  <TitlesOfParts>
    <vt:vector size="13" baseType="lpstr">
      <vt:lpstr>Office-tema</vt:lpstr>
      <vt:lpstr>LSS-rådets sammanträde 13 maj 2020</vt:lpstr>
      <vt:lpstr>Myndighetsutövning</vt:lpstr>
      <vt:lpstr>Handläggning</vt:lpstr>
      <vt:lpstr>Lex Sarah om missförhållanden i handläggningen</vt:lpstr>
      <vt:lpstr>Flödesschemat s 34 i Socialstyrelsens handbok (2015) över handläggning</vt:lpstr>
      <vt:lpstr>Flödesschema i Socialstyrelsens handbok (2015)</vt:lpstr>
      <vt:lpstr>Två viktiga nya regler i Förvaltningslagen</vt:lpstr>
      <vt:lpstr>Att ge hjälp att han eller hon kan ta till vara sina intressen</vt:lpstr>
      <vt:lpstr>Kommunikation i 25 § FL:    </vt:lpstr>
      <vt:lpstr>Allt material av betydelse för beslutet</vt:lpstr>
      <vt:lpstr>Frågor till omsorgsnämnden</vt:lpstr>
      <vt:lpstr>Några slutsatser från undersökningen</vt:lpstr>
    </vt:vector>
  </TitlesOfParts>
  <Company>Uppsala universitet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LSS-rådets sammanträde 13 maj 2020</dc:title>
  <dc:creator>Leif Lewin</dc:creator>
  <cp:lastModifiedBy>Leif Lewin</cp:lastModifiedBy>
  <cp:revision>11</cp:revision>
  <dcterms:created xsi:type="dcterms:W3CDTF">2020-05-12T05:52:37Z</dcterms:created>
  <dcterms:modified xsi:type="dcterms:W3CDTF">2020-05-12T09:19:10Z</dcterms:modified>
</cp:coreProperties>
</file>