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0" r:id="rId2"/>
    <p:sldId id="285" r:id="rId3"/>
    <p:sldId id="261" r:id="rId4"/>
    <p:sldId id="262" r:id="rId5"/>
    <p:sldId id="264" r:id="rId6"/>
    <p:sldId id="263" r:id="rId7"/>
    <p:sldId id="282" r:id="rId8"/>
    <p:sldId id="283" r:id="rId9"/>
    <p:sldId id="279" r:id="rId10"/>
    <p:sldId id="284" r:id="rId11"/>
  </p:sldIdLst>
  <p:sldSz cx="12192000" cy="6858000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C387"/>
    <a:srgbClr val="F08273"/>
    <a:srgbClr val="FFD700"/>
    <a:srgbClr val="8CA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84" autoAdjust="0"/>
    <p:restoredTop sz="86400" autoAdjust="0"/>
  </p:normalViewPr>
  <p:slideViewPr>
    <p:cSldViewPr snapToGrid="0">
      <p:cViewPr>
        <p:scale>
          <a:sx n="58" d="100"/>
          <a:sy n="58" d="100"/>
        </p:scale>
        <p:origin x="-1026" y="-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39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3936" y="-66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26F4E-5AE5-4F56-9417-CEDDFC18A53A}" type="datetimeFigureOut">
              <a:rPr lang="sv-SE" smtClean="0"/>
              <a:t>2017-12-08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A9D46-AA0E-4072-A092-0E089E5482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4424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646" y="1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51B1A-607C-4CFA-89EC-F8CC3C816118}" type="datetimeFigureOut">
              <a:rPr lang="sv-SE" smtClean="0"/>
              <a:t>2017-12-08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7416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646" y="9433107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7BC01-6843-4605-B090-3EA872172D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1692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7BC01-6843-4605-B090-3EA872172D7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48461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v-SE" b="0" i="1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7BC01-6843-4605-B090-3EA872172D71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5651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7BC01-6843-4605-B090-3EA872172D7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5673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7BC01-6843-4605-B090-3EA872172D71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2687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sv-S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>
              <a:buNone/>
            </a:pPr>
            <a:endParaRPr lang="sv-S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7BC01-6843-4605-B090-3EA872172D71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642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7BC01-6843-4605-B090-3EA872172D7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4520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7BC01-6843-4605-B090-3EA872172D71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7269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7BC01-6843-4605-B090-3EA872172D7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2641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7BC01-6843-4605-B090-3EA872172D71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7374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7BC01-6843-4605-B090-3EA872172D71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0497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">
    <p:bg>
      <p:bgPr>
        <a:solidFill>
          <a:srgbClr val="FFD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/>
              <a:t>Presentationens namn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1523440" y="3730309"/>
            <a:ext cx="9170988" cy="546752"/>
          </a:xfrm>
        </p:spPr>
        <p:txBody>
          <a:bodyPr/>
          <a:lstStyle>
            <a:lvl1pPr marL="0" indent="0" algn="ctr">
              <a:buNone/>
              <a:defRPr baseline="0"/>
            </a:lvl1pPr>
          </a:lstStyle>
          <a:p>
            <a:pPr lvl="0"/>
            <a:r>
              <a:rPr lang="sv-SE" dirty="0"/>
              <a:t>Ditt namn och titel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 hasCustomPrompt="1"/>
          </p:nvPr>
        </p:nvSpPr>
        <p:spPr>
          <a:xfrm>
            <a:off x="1532404" y="4528058"/>
            <a:ext cx="9207500" cy="601663"/>
          </a:xfrm>
        </p:spPr>
        <p:txBody>
          <a:bodyPr/>
          <a:lstStyle>
            <a:lvl1pPr marL="0" indent="0" algn="ctr">
              <a:buNone/>
              <a:defRPr baseline="0"/>
            </a:lvl1pPr>
          </a:lstStyle>
          <a:p>
            <a:pPr lvl="0"/>
            <a:r>
              <a:rPr lang="sv-SE" dirty="0"/>
              <a:t>Din förvaltning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533618" y="5317046"/>
            <a:ext cx="9232900" cy="627062"/>
          </a:xfrm>
        </p:spPr>
        <p:txBody>
          <a:bodyPr/>
          <a:lstStyle>
            <a:lvl1pPr marL="0" indent="0" algn="ctr">
              <a:buNone/>
              <a:defRPr lang="sv-SE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 dirty="0"/>
              <a:t>Datum (Skrivs datum, månad, år, t ex 21 maj 2016</a:t>
            </a:r>
          </a:p>
        </p:txBody>
      </p:sp>
    </p:spTree>
    <p:extLst>
      <p:ext uri="{BB962C8B-B14F-4D97-AF65-F5344CB8AC3E}">
        <p14:creationId xmlns:p14="http://schemas.microsoft.com/office/powerpoint/2010/main" val="282223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9081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800" b="0">
                <a:latin typeface="Franklin Gothic Demi" panose="020B07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lang="sv-SE" sz="2800" b="0" kern="1200" dirty="0" smtClean="0">
                <a:solidFill>
                  <a:schemeClr val="tx1"/>
                </a:solidFill>
                <a:latin typeface="Franklin Gothic Demi" panose="020B0703020102020204" pitchFamily="34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sv-SE" dirty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574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bild gul">
    <p:bg>
      <p:bgPr>
        <a:solidFill>
          <a:srgbClr val="FFD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/>
              <a:t>Rubrik för avsnittet</a:t>
            </a:r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7240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bild blå">
    <p:bg>
      <p:bgPr>
        <a:solidFill>
          <a:srgbClr val="8CAF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/>
              <a:t>Rubrik för avsnittet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349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bild röd">
    <p:bg>
      <p:bgPr>
        <a:solidFill>
          <a:srgbClr val="F082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/>
              <a:t>Rubrik för avsnittet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001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bild grön">
    <p:bg>
      <p:bgPr>
        <a:solidFill>
          <a:srgbClr val="82C3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/>
              <a:t>Rubrik för avsnittet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405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B33C2-54EE-4A44-9B78-6F01870CE737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31415" y="260583"/>
            <a:ext cx="903654" cy="1081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701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0" r:id="rId2"/>
    <p:sldLayoutId id="2147483701" r:id="rId3"/>
    <p:sldLayoutId id="2147483686" r:id="rId4"/>
    <p:sldLayoutId id="2147483659" r:id="rId5"/>
    <p:sldLayoutId id="2147483669" r:id="rId6"/>
    <p:sldLayoutId id="2147483679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Franklin Gothic Demi" panose="020B07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16780"/>
          </a:xfrm>
        </p:spPr>
        <p:txBody>
          <a:bodyPr/>
          <a:lstStyle/>
          <a:p>
            <a:r>
              <a:rPr lang="sv-SE" smtClean="0"/>
              <a:t>Bättre brukarinflytande 2017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1531605" y="3673158"/>
            <a:ext cx="9170988" cy="792705"/>
          </a:xfrm>
        </p:spPr>
        <p:txBody>
          <a:bodyPr/>
          <a:lstStyle/>
          <a:p>
            <a:r>
              <a:rPr lang="sv-SE" sz="2400" smtClean="0"/>
              <a:t>Handikappföreningarnas samarbetsorgan i samarbete med Uppsala kommun</a:t>
            </a:r>
          </a:p>
          <a:p>
            <a:endParaRPr lang="sv-SE" sz="240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4"/>
          </p:nvPr>
        </p:nvSpPr>
        <p:spPr>
          <a:xfrm>
            <a:off x="1532404" y="4528058"/>
            <a:ext cx="9326096" cy="795056"/>
          </a:xfrm>
        </p:spPr>
        <p:txBody>
          <a:bodyPr/>
          <a:lstStyle/>
          <a:p>
            <a:pPr algn="ctr"/>
            <a:endParaRPr lang="sv-SE" sz="1800" smtClean="0"/>
          </a:p>
          <a:p>
            <a:pPr algn="ctr"/>
            <a:r>
              <a:rPr lang="sv-SE" sz="1800" smtClean="0"/>
              <a:t>Elisabeth Axberg</a:t>
            </a:r>
            <a:endParaRPr lang="sv-SE" sz="1800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algn="ctr"/>
            <a:r>
              <a:rPr lang="sv-SE" sz="2000" smtClean="0"/>
              <a:t>2017-12-05</a:t>
            </a:r>
            <a:endParaRPr lang="sv-SE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935" y="411388"/>
            <a:ext cx="811212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896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Utvecklingsområden forts.</a:t>
            </a:r>
            <a:endParaRPr lang="sv-S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Samarbeta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med FK </a:t>
            </a:r>
            <a:r>
              <a:rPr lang="sv-SE" dirty="0" err="1">
                <a:latin typeface="Calibri" panose="020F0502020204030204" pitchFamily="34" charset="0"/>
                <a:cs typeface="Calibri" panose="020F0502020204030204" pitchFamily="34" charset="0"/>
              </a:rPr>
              <a:t>ang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 ekonomiskt stöd för särskilda aktiviteter?</a:t>
            </a:r>
          </a:p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Organisera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aktiviteter för friskvård?</a:t>
            </a:r>
          </a:p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Medvetandegöra personens förutsättningar för arbete innan yrkesutbildning?</a:t>
            </a:r>
          </a:p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Hur arbeta med bristande kontinuitet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gällande handläggarna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Hur kan stödet till anhöriga utvecklas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Metoder som ökar möjligheter till arbete för målgruppen?</a:t>
            </a:r>
            <a:endParaRPr lang="sv-S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v-S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v-S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10</a:t>
            </a:fld>
            <a:endParaRPr lang="sv-SE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41" y="337911"/>
            <a:ext cx="811212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049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Arbete</a:t>
            </a:r>
            <a:endParaRPr lang="sv-S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sv-SE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v-S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v-SE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v-S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Varför så få i arbetslivet under eller efter perioden med aktivitetsersättning</a:t>
            </a:r>
            <a:r>
              <a:rPr lang="sv-SE" sz="2400" dirty="0" smtClean="0"/>
              <a:t>? </a:t>
            </a:r>
            <a:endParaRPr lang="sv-SE" sz="24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685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9954"/>
          </a:xfrm>
        </p:spPr>
        <p:txBody>
          <a:bodyPr/>
          <a:lstStyle/>
          <a:p>
            <a:pPr algn="ctr"/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Syfte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2196193"/>
            <a:ext cx="10515600" cy="3980770"/>
          </a:xfrm>
        </p:spPr>
        <p:txBody>
          <a:bodyPr/>
          <a:lstStyle/>
          <a:p>
            <a:r>
              <a:rPr lang="sv-SE" sz="2400" dirty="0">
                <a:latin typeface="Calibri" panose="020F0502020204030204" pitchFamily="34" charset="0"/>
                <a:cs typeface="Calibri" panose="020F0502020204030204" pitchFamily="34" charset="0"/>
              </a:rPr>
              <a:t>att delaktighet och inflytande ökar i de processer som pågår i den statliga </a:t>
            </a:r>
            <a:r>
              <a:rPr lang="sv-S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satsningen ”psykisk hälsa”</a:t>
            </a:r>
            <a:endParaRPr lang="sv-S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v-S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v-SE" sz="2400" b="1" dirty="0">
                <a:latin typeface="Calibri" panose="020F0502020204030204" pitchFamily="34" charset="0"/>
                <a:cs typeface="Calibri" panose="020F0502020204030204" pitchFamily="34" charset="0"/>
              </a:rPr>
              <a:t>att särskilda former för medinflytande skapas i processer som rör personer med psykisk funktionsnedsättning och deras </a:t>
            </a:r>
            <a:r>
              <a:rPr lang="sv-SE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försörjning</a:t>
            </a:r>
          </a:p>
          <a:p>
            <a:pPr marL="0" indent="0">
              <a:buNone/>
            </a:pPr>
            <a:endParaRPr lang="sv-SE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2">
              <a:spcBef>
                <a:spcPts val="1000"/>
              </a:spcBef>
            </a:pPr>
            <a:r>
              <a:rPr lang="sv-SE" sz="2400" dirty="0">
                <a:latin typeface="Calibri" panose="020F0502020204030204" pitchFamily="34" charset="0"/>
                <a:cs typeface="Calibri" panose="020F0502020204030204" pitchFamily="34" charset="0"/>
              </a:rPr>
              <a:t>att en ansökan om medel hos Allmänna arvsfonden om ett mer omfattande projekt med syfte att öka </a:t>
            </a:r>
            <a:r>
              <a:rPr lang="sv-S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intresset för samhällsfrågor hos personer </a:t>
            </a:r>
            <a:r>
              <a:rPr lang="sv-SE" sz="2400" dirty="0">
                <a:latin typeface="Calibri" panose="020F0502020204030204" pitchFamily="34" charset="0"/>
                <a:cs typeface="Calibri" panose="020F0502020204030204" pitchFamily="34" charset="0"/>
              </a:rPr>
              <a:t>med </a:t>
            </a:r>
            <a:r>
              <a:rPr lang="sv-S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funktionsnedsättning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3</a:t>
            </a:fld>
            <a:endParaRPr lang="sv-S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41" y="337911"/>
            <a:ext cx="811212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995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v-SE" sz="4900" b="1" dirty="0"/>
              <a:t/>
            </a:r>
            <a:br>
              <a:rPr lang="sv-SE" sz="4900" b="1" dirty="0"/>
            </a:br>
            <a:r>
              <a:rPr lang="sv-SE" sz="4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Projektmål – ”försörjningsstöd”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753" y="2224994"/>
            <a:ext cx="10515600" cy="3597049"/>
          </a:xfrm>
        </p:spPr>
        <p:txBody>
          <a:bodyPr/>
          <a:lstStyle/>
          <a:p>
            <a:pPr lvl="1"/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Kartlägga inflytande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och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delaktighet</a:t>
            </a:r>
          </a:p>
          <a:p>
            <a:pPr lvl="1"/>
            <a:endParaRPr lang="sv-S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Utforma en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modell för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brukarinflytande</a:t>
            </a: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pPr lvl="1"/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4</a:t>
            </a:fld>
            <a:endParaRPr lang="sv-S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33" y="380319"/>
            <a:ext cx="811212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818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89215" y="258988"/>
            <a:ext cx="10515600" cy="1325563"/>
          </a:xfrm>
        </p:spPr>
        <p:txBody>
          <a:bodyPr/>
          <a:lstStyle/>
          <a:p>
            <a:pPr algn="ctr"/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Metod</a:t>
            </a:r>
            <a:endParaRPr lang="sv-S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Att med enskilda intervjuer inhämta kunskap om upplevelsen av inflytande och delaktighet. Antal deltagare beräknas till fem till tio personer.</a:t>
            </a:r>
          </a:p>
          <a:p>
            <a:endParaRPr lang="sv-SE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v-S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Analysera resultatet utifrån hur de aktuella synpunkterna kan användas i ett utvecklingsarbete och hur användbar den provade modellen är inför framtiden</a:t>
            </a:r>
          </a:p>
          <a:p>
            <a:pPr marL="0" indent="0">
              <a:buNone/>
            </a:pPr>
            <a:endParaRPr lang="sv-SE" sz="24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5</a:t>
            </a:fld>
            <a:endParaRPr lang="sv-S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27" y="525689"/>
            <a:ext cx="811212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453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Målgrupp för intervjuerna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2351313"/>
            <a:ext cx="10515600" cy="3825649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Personer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som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samtidigt har </a:t>
            </a:r>
          </a:p>
          <a:p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har en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psykisk och/eller neuropsykiatrisk funktionsnedsättning</a:t>
            </a:r>
          </a:p>
          <a:p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har eller har haft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aktivitetsersättning</a:t>
            </a:r>
          </a:p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uppbär försörjningsstöd</a:t>
            </a:r>
          </a:p>
          <a:p>
            <a:pPr marL="0" indent="0">
              <a:buNone/>
            </a:pPr>
            <a:endParaRPr lang="sv-S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6</a:t>
            </a:fld>
            <a:endParaRPr lang="sv-S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28" y="509361"/>
            <a:ext cx="811212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140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Sammanfattning av projektet</a:t>
            </a:r>
            <a:endParaRPr lang="sv-S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I stödet har man upplevt inflytande och delaktighet men även motsatsen</a:t>
            </a:r>
          </a:p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Positiva erfarenheter från praktik och/eller arbete</a:t>
            </a:r>
          </a:p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Alla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beskriver att de är mycket känsliga för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stress</a:t>
            </a:r>
          </a:p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Flera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uppger att man först på senare år accepterat sina begränsningar </a:t>
            </a:r>
            <a:endParaRPr lang="sv-S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Flertalet har uppgett att informationen om stödet för praktik och annat har varit otydligt</a:t>
            </a:r>
          </a:p>
          <a:p>
            <a:endParaRPr lang="sv-SE" dirty="0"/>
          </a:p>
          <a:p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7</a:t>
            </a:fld>
            <a:endParaRPr lang="sv-SE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41" y="337910"/>
            <a:ext cx="811212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690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Forts. sammanfattning</a:t>
            </a:r>
            <a:endParaRPr lang="sv-S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Byte av arbetsmarknadssekreterare, handläggare och/eller  vårdpersonal har orsakat stress</a:t>
            </a:r>
          </a:p>
          <a:p>
            <a:r>
              <a:rPr lang="sv-SE" dirty="0" smtClean="0"/>
              <a:t>Oro </a:t>
            </a:r>
            <a:r>
              <a:rPr lang="sv-SE" dirty="0"/>
              <a:t>för ekonomin har uppgetts </a:t>
            </a:r>
            <a:r>
              <a:rPr lang="sv-SE" dirty="0" smtClean="0"/>
              <a:t>förvärra sjukdomen</a:t>
            </a:r>
          </a:p>
          <a:p>
            <a:r>
              <a:rPr lang="sv-SE" dirty="0"/>
              <a:t>Samverkan mellan myndigheter har inte varit särskilt </a:t>
            </a:r>
            <a:r>
              <a:rPr lang="sv-SE" dirty="0" smtClean="0"/>
              <a:t>omfattande</a:t>
            </a:r>
          </a:p>
          <a:p>
            <a:r>
              <a:rPr lang="sv-SE" dirty="0"/>
              <a:t>Utbildningen som personen gick ledde inte till </a:t>
            </a:r>
            <a:r>
              <a:rPr lang="sv-SE" dirty="0" smtClean="0"/>
              <a:t>arbete då arbetsmiljön var för stressig</a:t>
            </a:r>
          </a:p>
          <a:p>
            <a:r>
              <a:rPr lang="sv-SE" dirty="0" smtClean="0"/>
              <a:t>Anhöriga </a:t>
            </a:r>
            <a:r>
              <a:rPr lang="sv-SE" dirty="0"/>
              <a:t>har för några varit en stor tillgång</a:t>
            </a:r>
          </a:p>
          <a:p>
            <a:r>
              <a:rPr lang="sv-SE" dirty="0"/>
              <a:t>Anhöriga har för </a:t>
            </a:r>
            <a:r>
              <a:rPr lang="sv-SE" dirty="0" smtClean="0"/>
              <a:t>två personer orsakat svårigheter</a:t>
            </a:r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8</a:t>
            </a:fld>
            <a:endParaRPr lang="sv-SE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41" y="337911"/>
            <a:ext cx="811212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404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Utvecklingsområden</a:t>
            </a:r>
            <a:endParaRPr lang="sv-S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89441" y="1874611"/>
            <a:ext cx="10515600" cy="4351338"/>
          </a:xfrm>
        </p:spPr>
        <p:txBody>
          <a:bodyPr/>
          <a:lstStyle/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Införa kartläggningar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om inflytande och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delaktighet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med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bland annat intervjuer?</a:t>
            </a:r>
          </a:p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Fler män än kvinnor i arbete? Varför?</a:t>
            </a:r>
          </a:p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Hur bemöta personens känslighet för stress?</a:t>
            </a:r>
          </a:p>
          <a:p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Kan man öka det kognitiva stödet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Kan man öka stödet för att medvetandegöra och acceptera svårigheterna i tidigare ålder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Yngre åldrar – vilket stöd, vilka aktiviteter kan utvecklas?</a:t>
            </a:r>
          </a:p>
          <a:p>
            <a:pPr marL="0" indent="0">
              <a:buNone/>
            </a:pPr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33C2-54EE-4A44-9B78-6F01870CE737}" type="slidenum">
              <a:rPr lang="sv-SE" smtClean="0"/>
              <a:t>9</a:t>
            </a:fld>
            <a:endParaRPr lang="sv-SE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41" y="337911"/>
            <a:ext cx="811212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9718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werpoint-presentation">
  <a:themeElements>
    <a:clrScheme name="nya_ua_grund_mörkare">
      <a:dk1>
        <a:sysClr val="windowText" lastClr="000000"/>
      </a:dk1>
      <a:lt1>
        <a:srgbClr val="FFFFFF"/>
      </a:lt1>
      <a:dk2>
        <a:srgbClr val="44546A"/>
      </a:dk2>
      <a:lt2>
        <a:srgbClr val="FFFFFF"/>
      </a:lt2>
      <a:accent1>
        <a:srgbClr val="006EB6"/>
      </a:accent1>
      <a:accent2>
        <a:srgbClr val="F15060"/>
      </a:accent2>
      <a:accent3>
        <a:srgbClr val="FFB511"/>
      </a:accent3>
      <a:accent4>
        <a:srgbClr val="169B62"/>
      </a:accent4>
      <a:accent5>
        <a:srgbClr val="7F7F7F"/>
      </a:accent5>
      <a:accent6>
        <a:srgbClr val="000000"/>
      </a:accent6>
      <a:hlink>
        <a:srgbClr val="0563C1"/>
      </a:hlink>
      <a:folHlink>
        <a:srgbClr val="954F72"/>
      </a:folHlink>
    </a:clrScheme>
    <a:fontScheme name="nya_ua_grund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Powerpoint-presentation</Template>
  <TotalTime>1747</TotalTime>
  <Words>398</Words>
  <Application>Microsoft Office PowerPoint</Application>
  <PresentationFormat>Anpassad</PresentationFormat>
  <Paragraphs>78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1" baseType="lpstr">
      <vt:lpstr>Powerpoint-presentation</vt:lpstr>
      <vt:lpstr>Bättre brukarinflytande 2017</vt:lpstr>
      <vt:lpstr>Arbete</vt:lpstr>
      <vt:lpstr>Syfte</vt:lpstr>
      <vt:lpstr> Projektmål – ”försörjningsstöd” </vt:lpstr>
      <vt:lpstr>Metod</vt:lpstr>
      <vt:lpstr>Målgrupp för intervjuerna</vt:lpstr>
      <vt:lpstr>Sammanfattning av projektet</vt:lpstr>
      <vt:lpstr>Forts. sammanfattning</vt:lpstr>
      <vt:lpstr>Utvecklingsområden</vt:lpstr>
      <vt:lpstr>Utvecklingsområden forts.</vt:lpstr>
    </vt:vector>
  </TitlesOfParts>
  <Company>Uppsala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Melin Karin</dc:creator>
  <cp:lastModifiedBy>Wiksten Andersson Lena</cp:lastModifiedBy>
  <cp:revision>183</cp:revision>
  <cp:lastPrinted>2017-12-07T12:27:03Z</cp:lastPrinted>
  <dcterms:created xsi:type="dcterms:W3CDTF">2016-04-27T16:37:31Z</dcterms:created>
  <dcterms:modified xsi:type="dcterms:W3CDTF">2017-12-08T07:39:25Z</dcterms:modified>
</cp:coreProperties>
</file>