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</p:sldMasterIdLst>
  <p:notesMasterIdLst>
    <p:notesMasterId r:id="rId40"/>
  </p:notesMasterIdLst>
  <p:sldIdLst>
    <p:sldId id="385" r:id="rId5"/>
    <p:sldId id="388" r:id="rId6"/>
    <p:sldId id="416" r:id="rId7"/>
    <p:sldId id="430" r:id="rId8"/>
    <p:sldId id="431" r:id="rId9"/>
    <p:sldId id="398" r:id="rId10"/>
    <p:sldId id="389" r:id="rId11"/>
    <p:sldId id="390" r:id="rId12"/>
    <p:sldId id="392" r:id="rId13"/>
    <p:sldId id="409" r:id="rId14"/>
    <p:sldId id="399" r:id="rId15"/>
    <p:sldId id="393" r:id="rId16"/>
    <p:sldId id="403" r:id="rId17"/>
    <p:sldId id="391" r:id="rId18"/>
    <p:sldId id="396" r:id="rId19"/>
    <p:sldId id="394" r:id="rId20"/>
    <p:sldId id="395" r:id="rId21"/>
    <p:sldId id="425" r:id="rId22"/>
    <p:sldId id="400" r:id="rId23"/>
    <p:sldId id="424" r:id="rId24"/>
    <p:sldId id="426" r:id="rId25"/>
    <p:sldId id="404" r:id="rId26"/>
    <p:sldId id="402" r:id="rId27"/>
    <p:sldId id="401" r:id="rId28"/>
    <p:sldId id="405" r:id="rId29"/>
    <p:sldId id="406" r:id="rId30"/>
    <p:sldId id="407" r:id="rId31"/>
    <p:sldId id="408" r:id="rId32"/>
    <p:sldId id="422" r:id="rId33"/>
    <p:sldId id="428" r:id="rId34"/>
    <p:sldId id="429" r:id="rId35"/>
    <p:sldId id="412" r:id="rId36"/>
    <p:sldId id="413" r:id="rId37"/>
    <p:sldId id="423" r:id="rId38"/>
    <p:sldId id="397" r:id="rId39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05C"/>
    <a:srgbClr val="A6CE39"/>
    <a:srgbClr val="456024"/>
    <a:srgbClr val="262262"/>
    <a:srgbClr val="199CD9"/>
    <a:srgbClr val="184BDA"/>
    <a:srgbClr val="45005C"/>
    <a:srgbClr val="0055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78" autoAdjust="0"/>
  </p:normalViewPr>
  <p:slideViewPr>
    <p:cSldViewPr snapToGrid="0">
      <p:cViewPr varScale="1">
        <p:scale>
          <a:sx n="93" d="100"/>
          <a:sy n="93" d="100"/>
        </p:scale>
        <p:origin x="12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öwgren Helene Göransdotter" userId="44d1a2fa-209f-4b72-acd6-52000879d59e" providerId="ADAL" clId="{ACE75734-8D80-4660-AF5A-2A5382DC88AD}"/>
    <pc:docChg chg="modSld">
      <pc:chgData name="Löwgren Helene Göransdotter" userId="44d1a2fa-209f-4b72-acd6-52000879d59e" providerId="ADAL" clId="{ACE75734-8D80-4660-AF5A-2A5382DC88AD}" dt="2026-02-26T08:50:24.141" v="25" actId="20577"/>
      <pc:docMkLst>
        <pc:docMk/>
      </pc:docMkLst>
      <pc:sldChg chg="modSp mod">
        <pc:chgData name="Löwgren Helene Göransdotter" userId="44d1a2fa-209f-4b72-acd6-52000879d59e" providerId="ADAL" clId="{ACE75734-8D80-4660-AF5A-2A5382DC88AD}" dt="2026-02-26T08:49:35.377" v="0" actId="20577"/>
        <pc:sldMkLst>
          <pc:docMk/>
          <pc:sldMk cId="1957311858" sldId="385"/>
        </pc:sldMkLst>
        <pc:spChg chg="mod">
          <ac:chgData name="Löwgren Helene Göransdotter" userId="44d1a2fa-209f-4b72-acd6-52000879d59e" providerId="ADAL" clId="{ACE75734-8D80-4660-AF5A-2A5382DC88AD}" dt="2026-02-26T08:49:35.377" v="0" actId="20577"/>
          <ac:spMkLst>
            <pc:docMk/>
            <pc:sldMk cId="1957311858" sldId="385"/>
            <ac:spMk id="5" creationId="{EA6C0D33-2EF2-497E-AFEC-CF890299FD83}"/>
          </ac:spMkLst>
        </pc:spChg>
      </pc:sldChg>
      <pc:sldChg chg="modSp mod">
        <pc:chgData name="Löwgren Helene Göransdotter" userId="44d1a2fa-209f-4b72-acd6-52000879d59e" providerId="ADAL" clId="{ACE75734-8D80-4660-AF5A-2A5382DC88AD}" dt="2026-02-26T08:50:24.141" v="25" actId="20577"/>
        <pc:sldMkLst>
          <pc:docMk/>
          <pc:sldMk cId="3679554254" sldId="431"/>
        </pc:sldMkLst>
        <pc:spChg chg="mod">
          <ac:chgData name="Löwgren Helene Göransdotter" userId="44d1a2fa-209f-4b72-acd6-52000879d59e" providerId="ADAL" clId="{ACE75734-8D80-4660-AF5A-2A5382DC88AD}" dt="2026-02-26T08:50:24.141" v="25" actId="20577"/>
          <ac:spMkLst>
            <pc:docMk/>
            <pc:sldMk cId="3679554254" sldId="431"/>
            <ac:spMk id="3" creationId="{704791A2-E467-59B1-AB4C-78575917CFD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8T06:45:17.4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2026-02-26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96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1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47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39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612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4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blå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199CD9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skriva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199CD9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rgbClr val="2030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1.safelinks.protection.outlook.com/?url=https%3A%2F%2Fwww.uppsala.se%2Fbidrag-foreningar&amp;data=05%7C02%7CKim.Isaksson%40uppsala.se%7C04d05cbb4845410a44b608dc8919dd3b%7C86932a3637af420489f2ed1ee095f45a%7C1%7C0%7C638535991375731611%7CUnknown%7CTWFpbGZsb3d8eyJWIjoiMC4wLjAwMDAiLCJQIjoiV2luMzIiLCJBTiI6Ik1haWwiLCJXVCI6Mn0%3D%7C0%7C%7C%7C&amp;sdata=IBpcPAKLhEPfYe70PKb%2BL1F49IFUVjHXMYL2pWzlFbs%3D&amp;reserved=0" TargetMode="Externa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978" y="1697572"/>
            <a:ext cx="10080305" cy="2985118"/>
          </a:xfrm>
        </p:spPr>
        <p:txBody>
          <a:bodyPr/>
          <a:lstStyle/>
          <a:p>
            <a:r>
              <a:rPr lang="sv-SE" dirty="0">
                <a:latin typeface="Source Sans Pro Semibold"/>
                <a:ea typeface="Source Sans Pro Semibold"/>
              </a:rPr>
              <a:t>Manual godkänd aktör för att söka bidrag</a:t>
            </a:r>
            <a:br>
              <a:rPr lang="sv-SE" dirty="0"/>
            </a:br>
            <a:r>
              <a:rPr lang="sv-SE" sz="4500" b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System för bokning och bidrag</a:t>
            </a:r>
            <a:endParaRPr lang="sv-SE" sz="4500" dirty="0">
              <a:solidFill>
                <a:schemeClr val="accent4">
                  <a:lumMod val="75000"/>
                </a:schemeClr>
              </a:solidFill>
              <a:latin typeface="Calibri"/>
              <a:ea typeface="Source Sans Pro Semibold"/>
              <a:cs typeface="Calibri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978" y="4773250"/>
            <a:ext cx="8182867" cy="352822"/>
          </a:xfrm>
        </p:spPr>
        <p:txBody>
          <a:bodyPr/>
          <a:lstStyle/>
          <a:p>
            <a:r>
              <a:rPr lang="sv-SE" dirty="0"/>
              <a:t>Socialförvaltningen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A6C0D33-2EF2-497E-AFEC-CF890299F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280" y="5226072"/>
            <a:ext cx="8182867" cy="367716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54" y="359150"/>
            <a:ext cx="7774172" cy="445237"/>
          </a:xfrm>
        </p:spPr>
        <p:txBody>
          <a:bodyPr anchor="b">
            <a:noAutofit/>
          </a:bodyPr>
          <a:lstStyle/>
          <a:p>
            <a:r>
              <a:rPr lang="sv-SE">
                <a:latin typeface="Source Sans Pro Semibold"/>
                <a:ea typeface="Source Sans Pro Semibold"/>
              </a:rPr>
              <a:t>Skapa en privatkund</a:t>
            </a:r>
            <a:endParaRPr lang="sv-SE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32C427E-1F06-5BB5-F91D-601D0911748E}"/>
              </a:ext>
            </a:extLst>
          </p:cNvPr>
          <p:cNvSpPr txBox="1"/>
          <p:nvPr/>
        </p:nvSpPr>
        <p:spPr>
          <a:xfrm>
            <a:off x="1977754" y="1978420"/>
            <a:ext cx="8233046" cy="2893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Fyll i efterfrågade uppgifter och spara</a:t>
            </a:r>
            <a:br>
              <a:rPr lang="sv-SE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endParaRPr lang="sv-SE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Ange din e-postadress</a:t>
            </a:r>
            <a:br>
              <a:rPr lang="sv-SE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sv-SE" sz="3200" i="0" dirty="0">
                <a:solidFill>
                  <a:schemeClr val="accent1">
                    <a:lumMod val="75000"/>
                  </a:schemeClr>
                </a:solidFill>
                <a:effectLst/>
                <a:ea typeface="+mn-lt"/>
                <a:cs typeface="+mn-lt"/>
              </a:rPr>
              <a:t>En </a:t>
            </a:r>
            <a:r>
              <a:rPr lang="sv-SE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engångskod </a:t>
            </a:r>
            <a:r>
              <a:rPr lang="sv-SE" sz="3200" i="0" dirty="0">
                <a:solidFill>
                  <a:schemeClr val="accent1">
                    <a:lumMod val="75000"/>
                  </a:schemeClr>
                </a:solidFill>
                <a:effectLst/>
                <a:ea typeface="+mn-lt"/>
                <a:cs typeface="+mn-lt"/>
              </a:rPr>
              <a:t>skickas till din e-post</a:t>
            </a:r>
            <a:br>
              <a:rPr lang="sv-SE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endParaRPr lang="sv-SE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Skriv in koden för att bekräfta kontot</a:t>
            </a:r>
            <a:endParaRPr lang="sv-SE" i="0" dirty="0">
              <a:solidFill>
                <a:schemeClr val="accent1">
                  <a:lumMod val="75000"/>
                </a:schemeClr>
              </a:solidFill>
              <a:effectLst/>
              <a:latin typeface="Source Sans Pro"/>
              <a:ea typeface="Source Sans Pro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6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1E459DB-AB39-3F31-7771-2D9CBBA4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7CD0DD7-4D9F-3992-4BBA-34983512D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86" y="1122363"/>
            <a:ext cx="9547315" cy="2980080"/>
          </a:xfrm>
        </p:spPr>
        <p:txBody>
          <a:bodyPr>
            <a:normAutofit/>
          </a:bodyPr>
          <a:lstStyle/>
          <a:p>
            <a:r>
              <a:rPr lang="sv-SE" sz="4800">
                <a:latin typeface="Source Sans Pro Semibold"/>
                <a:ea typeface="Source Sans Pro Semibold"/>
              </a:rPr>
              <a:t>2. Föreningsansökan </a:t>
            </a:r>
            <a:br>
              <a:rPr lang="sv-SE" sz="4800"/>
            </a:br>
            <a:r>
              <a:rPr lang="sv-SE" sz="4800">
                <a:latin typeface="Source Sans Pro Semibold"/>
                <a:ea typeface="Source Sans Pro Semibold"/>
              </a:rPr>
              <a:t>eller registrera företag </a:t>
            </a:r>
            <a:br>
              <a:rPr lang="sv-SE" sz="4800"/>
            </a:br>
            <a:r>
              <a:rPr lang="sv-SE" sz="4800">
                <a:latin typeface="Source Sans Pro Semibold"/>
                <a:ea typeface="Source Sans Pro Semibold"/>
              </a:rPr>
              <a:t>(övrig organisationsform)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A4C6BD-AFA9-34A6-6C5F-E1CA22141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v-SE" sz="2800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ystem för bokning och bidrag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33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996341B-FF8E-F2D0-C009-703A27B9D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70" y="1100935"/>
            <a:ext cx="10486459" cy="406586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Autofit/>
          </a:bodyPr>
          <a:lstStyle/>
          <a:p>
            <a:r>
              <a:rPr lang="sv-SE" sz="2000"/>
              <a:t>Föreningsansökan  eller registrera företag  (övrig organisationsform)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12</a:t>
            </a:fld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6753910-3545-A13D-74B4-AEC57B3EB1C9}"/>
              </a:ext>
            </a:extLst>
          </p:cNvPr>
          <p:cNvSpPr/>
          <p:nvPr/>
        </p:nvSpPr>
        <p:spPr>
          <a:xfrm>
            <a:off x="1370721" y="2869406"/>
            <a:ext cx="1209213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62D0BC7-3A03-7C27-5BD3-EAA6255FEB17}"/>
              </a:ext>
            </a:extLst>
          </p:cNvPr>
          <p:cNvSpPr txBox="1"/>
          <p:nvPr/>
        </p:nvSpPr>
        <p:spPr>
          <a:xfrm>
            <a:off x="3760784" y="2561629"/>
            <a:ext cx="2237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”E-legitimation”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B0E73FA1-0B0F-5482-6FD1-BAABED185F0E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705100" y="2715518"/>
            <a:ext cx="1055684" cy="3124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Ellips 6">
            <a:extLst>
              <a:ext uri="{FF2B5EF4-FFF2-40B4-BE49-F238E27FC236}">
                <a16:creationId xmlns:a16="http://schemas.microsoft.com/office/drawing/2014/main" id="{3DC4D61E-1AD8-41DD-8789-A1303C4C1839}"/>
              </a:ext>
            </a:extLst>
          </p:cNvPr>
          <p:cNvSpPr/>
          <p:nvPr/>
        </p:nvSpPr>
        <p:spPr>
          <a:xfrm>
            <a:off x="10457028" y="952108"/>
            <a:ext cx="731520" cy="71755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E724F19-F2BB-91FC-5AFF-3C029E2DFBF7}"/>
              </a:ext>
            </a:extLst>
          </p:cNvPr>
          <p:cNvSpPr txBox="1"/>
          <p:nvPr/>
        </p:nvSpPr>
        <p:spPr>
          <a:xfrm>
            <a:off x="8566863" y="1958904"/>
            <a:ext cx="1890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"Logga in".</a:t>
            </a:r>
            <a:r>
              <a:rPr lang="sv-SE" sz="1400" b="1" i="0">
                <a:solidFill>
                  <a:srgbClr val="D1343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v-SE" sz="1400" b="1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9E29A8E6-FB2E-09CA-F6F7-CF4040E2E404}"/>
              </a:ext>
            </a:extLst>
          </p:cNvPr>
          <p:cNvCxnSpPr>
            <a:cxnSpLocks/>
          </p:cNvCxnSpPr>
          <p:nvPr/>
        </p:nvCxnSpPr>
        <p:spPr>
          <a:xfrm flipV="1">
            <a:off x="10210800" y="1691196"/>
            <a:ext cx="381334" cy="3662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10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D7A89976-2D00-162C-708A-BE9AE9C01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229" y="2068497"/>
            <a:ext cx="4058216" cy="271718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7DCD7F3-0B51-1A56-017A-D38ADA91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29" y="2147708"/>
            <a:ext cx="3772426" cy="256258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 sz="2000"/>
              <a:t>Föreningsansökan  eller registrera företag  (övrig organisationsform)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13</a:t>
            </a:fld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6753910-3545-A13D-74B4-AEC57B3EB1C9}"/>
              </a:ext>
            </a:extLst>
          </p:cNvPr>
          <p:cNvSpPr/>
          <p:nvPr/>
        </p:nvSpPr>
        <p:spPr>
          <a:xfrm>
            <a:off x="4521896" y="3283327"/>
            <a:ext cx="451321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62D0BC7-3A03-7C27-5BD3-EAA6255FEB17}"/>
              </a:ext>
            </a:extLst>
          </p:cNvPr>
          <p:cNvSpPr txBox="1"/>
          <p:nvPr/>
        </p:nvSpPr>
        <p:spPr>
          <a:xfrm>
            <a:off x="2024795" y="4785679"/>
            <a:ext cx="2237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      ” och välj privatperson.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B0E73FA1-0B0F-5482-6FD1-BAABED185F0E}"/>
              </a:ext>
            </a:extLst>
          </p:cNvPr>
          <p:cNvCxnSpPr>
            <a:cxnSpLocks/>
          </p:cNvCxnSpPr>
          <p:nvPr/>
        </p:nvCxnSpPr>
        <p:spPr>
          <a:xfrm flipV="1">
            <a:off x="4183380" y="3817620"/>
            <a:ext cx="564176" cy="9680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Bild 15" descr="Cirkumflex nedåt kontur">
            <a:extLst>
              <a:ext uri="{FF2B5EF4-FFF2-40B4-BE49-F238E27FC236}">
                <a16:creationId xmlns:a16="http://schemas.microsoft.com/office/drawing/2014/main" id="{DD68277A-290B-E4A8-AD59-BB6C84AE8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105" y="4785679"/>
            <a:ext cx="311527" cy="311527"/>
          </a:xfrm>
          <a:prstGeom prst="rect">
            <a:avLst/>
          </a:prstGeom>
        </p:spPr>
      </p:pic>
      <p:sp>
        <p:nvSpPr>
          <p:cNvPr id="17" name="Ellips 16">
            <a:extLst>
              <a:ext uri="{FF2B5EF4-FFF2-40B4-BE49-F238E27FC236}">
                <a16:creationId xmlns:a16="http://schemas.microsoft.com/office/drawing/2014/main" id="{D75FBE72-FF58-95FD-81CB-D63AE701B860}"/>
              </a:ext>
            </a:extLst>
          </p:cNvPr>
          <p:cNvSpPr/>
          <p:nvPr/>
        </p:nvSpPr>
        <p:spPr>
          <a:xfrm>
            <a:off x="8316080" y="4059244"/>
            <a:ext cx="451321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2A10702-03EE-DA58-0073-F3E101359205}"/>
              </a:ext>
            </a:extLst>
          </p:cNvPr>
          <p:cNvSpPr txBox="1"/>
          <p:nvPr/>
        </p:nvSpPr>
        <p:spPr>
          <a:xfrm>
            <a:off x="9048418" y="4941442"/>
            <a:ext cx="2237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”välj”</a:t>
            </a: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CC014B3F-C702-8739-896A-7E8B56CA0B60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8700117" y="4582629"/>
            <a:ext cx="348301" cy="5127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90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EC99313D-FDDB-5D31-7B33-85A4ADCD3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35" y="1267683"/>
            <a:ext cx="8146330" cy="565507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40" y="123322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 sz="2000"/>
              <a:t>Föreningsansökan  eller registrera företag  (övrig organisationsform)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14</a:t>
            </a:fld>
            <a:endParaRPr lang="sv-SE"/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82077658-F87D-79DE-6096-8303363923D6}"/>
              </a:ext>
            </a:extLst>
          </p:cNvPr>
          <p:cNvSpPr/>
          <p:nvPr/>
        </p:nvSpPr>
        <p:spPr>
          <a:xfrm>
            <a:off x="2082871" y="3561395"/>
            <a:ext cx="834686" cy="39465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04CA5A0-93CE-9E6C-46DD-A84850FEF50B}"/>
              </a:ext>
            </a:extLst>
          </p:cNvPr>
          <p:cNvSpPr txBox="1"/>
          <p:nvPr/>
        </p:nvSpPr>
        <p:spPr>
          <a:xfrm>
            <a:off x="228968" y="4019851"/>
            <a:ext cx="2501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”Mitt konto”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9975BE09-4D8E-5FD5-02B2-F3ED93C7CAB0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479629" y="3787800"/>
            <a:ext cx="513188" cy="2320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Höger klammerparentes 9">
            <a:extLst>
              <a:ext uri="{FF2B5EF4-FFF2-40B4-BE49-F238E27FC236}">
                <a16:creationId xmlns:a16="http://schemas.microsoft.com/office/drawing/2014/main" id="{E190DC4A-1D91-4AE2-29EB-7CEC91487B10}"/>
              </a:ext>
            </a:extLst>
          </p:cNvPr>
          <p:cNvSpPr/>
          <p:nvPr/>
        </p:nvSpPr>
        <p:spPr>
          <a:xfrm>
            <a:off x="3315476" y="5114548"/>
            <a:ext cx="540190" cy="278606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32C427E-1F06-5BB5-F91D-601D0911748E}"/>
              </a:ext>
            </a:extLst>
          </p:cNvPr>
          <p:cNvSpPr txBox="1"/>
          <p:nvPr/>
        </p:nvSpPr>
        <p:spPr>
          <a:xfrm>
            <a:off x="3885684" y="4884519"/>
            <a:ext cx="34095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Välj Föreningsansökningar om du är en </a:t>
            </a:r>
            <a:r>
              <a:rPr lang="sv-SE" sz="1400" b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deell förening eller Registrera företag (övriga organisationsformer som stiftelser, trossamfund och ekonomiska föreningar)</a:t>
            </a:r>
          </a:p>
        </p:txBody>
      </p:sp>
    </p:spTree>
    <p:extLst>
      <p:ext uri="{BB962C8B-B14F-4D97-AF65-F5344CB8AC3E}">
        <p14:creationId xmlns:p14="http://schemas.microsoft.com/office/powerpoint/2010/main" val="1150815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98" y="93734"/>
            <a:ext cx="7774172" cy="445237"/>
          </a:xfrm>
        </p:spPr>
        <p:txBody>
          <a:bodyPr anchor="b">
            <a:normAutofit/>
          </a:bodyPr>
          <a:lstStyle/>
          <a:p>
            <a:r>
              <a:rPr lang="sv-SE" sz="2000"/>
              <a:t>Föreningsansökan  eller registrera företag  (övrig organisationsform)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15</a:t>
            </a:fld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04CA5A0-93CE-9E6C-46DD-A84850FEF50B}"/>
              </a:ext>
            </a:extLst>
          </p:cNvPr>
          <p:cNvSpPr txBox="1"/>
          <p:nvPr/>
        </p:nvSpPr>
        <p:spPr>
          <a:xfrm>
            <a:off x="2523995" y="4588732"/>
            <a:ext cx="6822937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v-SE" sz="2800" b="1" i="0">
                <a:solidFill>
                  <a:schemeClr val="accent3"/>
                </a:solidFill>
                <a:effectLst/>
                <a:latin typeface="Calibri"/>
                <a:cs typeface="Calibri"/>
              </a:rPr>
              <a:t>Alla övriga organisationsformer registrerar sig som ett företag. Registreringen sker automatiskt.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32C427E-1F06-5BB5-F91D-601D0911748E}"/>
              </a:ext>
            </a:extLst>
          </p:cNvPr>
          <p:cNvSpPr txBox="1"/>
          <p:nvPr/>
        </p:nvSpPr>
        <p:spPr>
          <a:xfrm>
            <a:off x="2523995" y="2366462"/>
            <a:ext cx="71440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Ideella föreningar skapar en förening genom att göra en föreningsansökan. Det är en ansökan som handläggs manuellt och det kan ta några dagar.</a:t>
            </a:r>
            <a:endParaRPr lang="sv-SE" sz="2800" b="1" i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Bild 8" descr="Kundrecension kontur">
            <a:extLst>
              <a:ext uri="{FF2B5EF4-FFF2-40B4-BE49-F238E27FC236}">
                <a16:creationId xmlns:a16="http://schemas.microsoft.com/office/drawing/2014/main" id="{780C29EA-078C-1DC1-08A6-AB4AB0A29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0066" y="883366"/>
            <a:ext cx="1483096" cy="1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92048A2-BFA1-12C7-60A2-2301A487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3" y="1754135"/>
            <a:ext cx="11987814" cy="306899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41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 sz="2000"/>
              <a:t>Föreningsansökan  eller registrera företag  (övrig organisationsform)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16</a:t>
            </a:fld>
            <a:endParaRPr lang="sv-SE"/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82077658-F87D-79DE-6096-8303363923D6}"/>
              </a:ext>
            </a:extLst>
          </p:cNvPr>
          <p:cNvSpPr/>
          <p:nvPr/>
        </p:nvSpPr>
        <p:spPr>
          <a:xfrm>
            <a:off x="9639300" y="3089283"/>
            <a:ext cx="823912" cy="50164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04CA5A0-93CE-9E6C-46DD-A84850FEF50B}"/>
              </a:ext>
            </a:extLst>
          </p:cNvPr>
          <p:cNvSpPr txBox="1"/>
          <p:nvPr/>
        </p:nvSpPr>
        <p:spPr>
          <a:xfrm>
            <a:off x="7137978" y="3186214"/>
            <a:ext cx="2501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”Ny ansökan”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9975BE09-4D8E-5FD5-02B2-F3ED93C7CAB0}"/>
              </a:ext>
            </a:extLst>
          </p:cNvPr>
          <p:cNvCxnSpPr>
            <a:cxnSpLocks/>
          </p:cNvCxnSpPr>
          <p:nvPr/>
        </p:nvCxnSpPr>
        <p:spPr>
          <a:xfrm>
            <a:off x="9022080" y="3340103"/>
            <a:ext cx="4191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C32C427E-1F06-5BB5-F91D-601D0911748E}"/>
              </a:ext>
            </a:extLst>
          </p:cNvPr>
          <p:cNvSpPr txBox="1"/>
          <p:nvPr/>
        </p:nvSpPr>
        <p:spPr>
          <a:xfrm>
            <a:off x="239697" y="5098061"/>
            <a:ext cx="3409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Här ser du tidigare och nya ansökningar och du kan även följa statusen för din ansökan. </a:t>
            </a: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05BAA972-BE68-C7F6-62A0-F78AA35A8DE9}"/>
              </a:ext>
            </a:extLst>
          </p:cNvPr>
          <p:cNvCxnSpPr>
            <a:cxnSpLocks/>
          </p:cNvCxnSpPr>
          <p:nvPr/>
        </p:nvCxnSpPr>
        <p:spPr>
          <a:xfrm flipV="1">
            <a:off x="1944464" y="4474346"/>
            <a:ext cx="718837" cy="545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17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C6D251F-5FF5-D093-B519-78E845C2F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820" y="1753342"/>
            <a:ext cx="6663607" cy="510465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41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 sz="2400"/>
              <a:t>Föreningsansökan 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17</a:t>
            </a:fld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04CA5A0-93CE-9E6C-46DD-A84850FEF50B}"/>
              </a:ext>
            </a:extLst>
          </p:cNvPr>
          <p:cNvSpPr txBox="1"/>
          <p:nvPr/>
        </p:nvSpPr>
        <p:spPr>
          <a:xfrm>
            <a:off x="236317" y="4245233"/>
            <a:ext cx="235615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 är totalt 6 steg i en föreningsansökan, fyll i informationen som efterfrågas i varje steg och skicka sedan in ansökan.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32C427E-1F06-5BB5-F91D-601D0911748E}"/>
              </a:ext>
            </a:extLst>
          </p:cNvPr>
          <p:cNvSpPr txBox="1"/>
          <p:nvPr/>
        </p:nvSpPr>
        <p:spPr>
          <a:xfrm>
            <a:off x="236317" y="3448350"/>
            <a:ext cx="2571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>
                <a:latin typeface="Calibri" panose="020F0502020204030204" pitchFamily="34" charset="0"/>
                <a:cs typeface="Calibri" panose="020F0502020204030204" pitchFamily="34" charset="0"/>
              </a:rPr>
              <a:t>Fyll i uppgifter som är obligatoriska (*)</a:t>
            </a:r>
            <a:endParaRPr lang="sv-SE" sz="1400" b="1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05BAA972-BE68-C7F6-62A0-F78AA35A8DE9}"/>
              </a:ext>
            </a:extLst>
          </p:cNvPr>
          <p:cNvCxnSpPr>
            <a:cxnSpLocks/>
          </p:cNvCxnSpPr>
          <p:nvPr/>
        </p:nvCxnSpPr>
        <p:spPr>
          <a:xfrm flipV="1">
            <a:off x="2005230" y="2948875"/>
            <a:ext cx="718837" cy="545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048E256-9BFF-42CE-13ED-9B1556E50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184" y="1341857"/>
            <a:ext cx="7675631" cy="431962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0A705FD3-A149-D468-E015-F6F4E6DA5E04}"/>
              </a:ext>
            </a:extLst>
          </p:cNvPr>
          <p:cNvSpPr txBox="1"/>
          <p:nvPr/>
        </p:nvSpPr>
        <p:spPr>
          <a:xfrm>
            <a:off x="9507687" y="5633736"/>
            <a:ext cx="25713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>
                <a:latin typeface="Calibri" panose="020F0502020204030204" pitchFamily="34" charset="0"/>
                <a:cs typeface="Calibri" panose="020F0502020204030204" pitchFamily="34" charset="0"/>
              </a:rPr>
              <a:t>Du kan alltid spara din ansökan och fortsätta på den senare, genom att klicka på ”Spara utkast”</a:t>
            </a:r>
            <a:endParaRPr lang="sv-SE" sz="1400" b="1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F9F4083E-8B68-EA83-659B-C58B05B70979}"/>
              </a:ext>
            </a:extLst>
          </p:cNvPr>
          <p:cNvSpPr/>
          <p:nvPr/>
        </p:nvSpPr>
        <p:spPr>
          <a:xfrm>
            <a:off x="7868971" y="6483350"/>
            <a:ext cx="1406962" cy="31902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6E9BBFA7-9453-2CAF-966C-BC52CEBA5355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871452" y="6110790"/>
            <a:ext cx="636235" cy="3169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9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E0F3C6-5A23-FE56-BEF7-46DAA0300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/>
              <a:t>Företagsregistrering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D438388-E96C-5328-13AA-2B2831C8B47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38200" y="1796655"/>
            <a:ext cx="9167813" cy="3577428"/>
          </a:xfr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68161A72-F54E-8B46-E853-0A854A54B199}"/>
              </a:ext>
            </a:extLst>
          </p:cNvPr>
          <p:cNvSpPr txBox="1"/>
          <p:nvPr/>
        </p:nvSpPr>
        <p:spPr>
          <a:xfrm>
            <a:off x="9165021" y="1991711"/>
            <a:ext cx="302347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400" b="1">
                <a:latin typeface="Calibri"/>
              </a:rPr>
              <a:t>Är du inte en ideell förening, registrerar du dig som ett företag. Registreringen sker automatiskt.</a:t>
            </a:r>
            <a:r>
              <a:rPr lang="sv-SE" sz="1400">
                <a:latin typeface="Calibri"/>
                <a:cs typeface="Calibri"/>
              </a:rPr>
              <a:t>​</a:t>
            </a:r>
            <a:endParaRPr lang="sv-SE" sz="1400"/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F7236A14-1ED6-52DB-A13B-01DA475CA144}"/>
              </a:ext>
            </a:extLst>
          </p:cNvPr>
          <p:cNvCxnSpPr>
            <a:cxnSpLocks/>
          </p:cNvCxnSpPr>
          <p:nvPr/>
        </p:nvCxnSpPr>
        <p:spPr>
          <a:xfrm flipH="1">
            <a:off x="8023034" y="2407922"/>
            <a:ext cx="1111714" cy="855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Ellips 7">
            <a:extLst>
              <a:ext uri="{FF2B5EF4-FFF2-40B4-BE49-F238E27FC236}">
                <a16:creationId xmlns:a16="http://schemas.microsoft.com/office/drawing/2014/main" id="{CB7D75F1-8DF5-D80B-D1D0-E69E5E3D1D97}"/>
              </a:ext>
            </a:extLst>
          </p:cNvPr>
          <p:cNvSpPr/>
          <p:nvPr/>
        </p:nvSpPr>
        <p:spPr>
          <a:xfrm>
            <a:off x="5215109" y="2165352"/>
            <a:ext cx="2641926" cy="73943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87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1E459DB-AB39-3F31-7771-2D9CBBA4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7CD0DD7-4D9F-3992-4BBA-34983512D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86" y="1122363"/>
            <a:ext cx="9547315" cy="2980080"/>
          </a:xfrm>
        </p:spPr>
        <p:txBody>
          <a:bodyPr/>
          <a:lstStyle/>
          <a:p>
            <a:r>
              <a:rPr lang="sv-SE">
                <a:latin typeface="Source Sans Pro Semibold"/>
                <a:ea typeface="Source Sans Pro Semibold"/>
              </a:rPr>
              <a:t>3. Ansök om att bli godkänd aktör för att söka bidrag.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A4C6BD-AFA9-34A6-6C5F-E1CA22141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v-SE" sz="2800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ystem för bokning och bidrag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960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9371646" cy="904142"/>
          </a:xfrm>
        </p:spPr>
        <p:txBody>
          <a:bodyPr/>
          <a:lstStyle/>
          <a:p>
            <a:r>
              <a:rPr lang="sv-SE">
                <a:latin typeface="Source Sans Pro Semibold"/>
                <a:ea typeface="Source Sans Pro Semibold"/>
              </a:rPr>
              <a:t>Innehåll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B0A375-67A7-4F32-8773-B3CCAE34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6152"/>
            <a:ext cx="9371646" cy="38088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sv-SE" b="1" dirty="0">
                <a:solidFill>
                  <a:srgbClr val="0D0D0D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Information om processen</a:t>
            </a:r>
            <a:r>
              <a:rPr lang="sv-SE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 </a:t>
            </a:r>
            <a:r>
              <a:rPr lang="sv-SE" b="1" dirty="0">
                <a:solidFill>
                  <a:srgbClr val="0D0D0D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godkänd</a:t>
            </a:r>
            <a:r>
              <a:rPr lang="sv-SE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 </a:t>
            </a:r>
            <a:r>
              <a:rPr lang="sv-SE" b="1" dirty="0">
                <a:solidFill>
                  <a:srgbClr val="0D0D0D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aktör</a:t>
            </a:r>
            <a:endParaRPr lang="sv-SE" b="1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285750" indent="-285750">
              <a:buChar char="•"/>
            </a:pPr>
            <a:r>
              <a:rPr lang="sv-SE" b="1" dirty="0">
                <a:solidFill>
                  <a:srgbClr val="0D0D0D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Ansök om att bli godkänd aktör i tre steg</a:t>
            </a:r>
            <a:endParaRPr lang="sv-SE" b="1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971550" lvl="1">
              <a:buFont typeface="Courier New" panose="020B0604020202020204" pitchFamily="34" charset="0"/>
              <a:buChar char="o"/>
            </a:pPr>
            <a:r>
              <a:rPr lang="sv-SE" sz="2400" dirty="0">
                <a:solidFill>
                  <a:srgbClr val="0D0D0D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Registrera dig som ny privatkund</a:t>
            </a:r>
            <a:endParaRPr lang="sv-SE" sz="2400" dirty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971550" lvl="1">
              <a:buFont typeface="Courier New" panose="020B0604020202020204" pitchFamily="34" charset="0"/>
              <a:buChar char="o"/>
            </a:pPr>
            <a:r>
              <a:rPr lang="sv-SE" sz="2400" dirty="0">
                <a:solidFill>
                  <a:srgbClr val="0D0D0D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Skapa</a:t>
            </a:r>
            <a:r>
              <a:rPr lang="sv-SE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 en föreningsansökan eller registrera företag ( övrig organisationsform)</a:t>
            </a:r>
            <a:endParaRPr lang="sv-SE" sz="2400" dirty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971550" lvl="1">
              <a:buFont typeface="Courier New" panose="020B0604020202020204" pitchFamily="34" charset="0"/>
              <a:buChar char="o"/>
            </a:pPr>
            <a:r>
              <a:rPr lang="sv-SE" sz="2400" dirty="0">
                <a:solidFill>
                  <a:srgbClr val="0D0D0D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Ansök om att bli godkänd aktör</a:t>
            </a:r>
            <a:endParaRPr lang="sv-SE" sz="2400" i="0" dirty="0">
              <a:solidFill>
                <a:srgbClr val="000000"/>
              </a:solidFill>
              <a:effectLst/>
              <a:latin typeface="Source Sans Pro"/>
              <a:ea typeface="Source Sans Pro"/>
            </a:endParaRPr>
          </a:p>
          <a:p>
            <a:pPr marL="285750" indent="-285750" algn="l">
              <a:buChar char="•"/>
            </a:pPr>
            <a:r>
              <a:rPr lang="sv-SE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Var hittar man de bidrag </a:t>
            </a:r>
            <a:r>
              <a:rPr lang="sv-SE" b="1" dirty="0">
                <a:solidFill>
                  <a:srgbClr val="0D0D0D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man kan söka?</a:t>
            </a:r>
            <a:endParaRPr lang="sv-SE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ource Sans Pro"/>
              <a:ea typeface="Source Sans Pro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669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5B7EBC-A12F-64E5-8936-E819FB13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1172452"/>
          </a:xfrm>
        </p:spPr>
        <p:txBody>
          <a:bodyPr/>
          <a:lstStyle/>
          <a:p>
            <a:r>
              <a:rPr lang="sv-SE"/>
              <a:t>Ansökan godkänd aktör, hantering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A642B9-24A9-F771-B4C8-4783034FAE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044557"/>
            <a:ext cx="9167037" cy="41754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400" dirty="0">
                <a:latin typeface="Source Sans Pro"/>
                <a:ea typeface="Source Sans Pro"/>
              </a:rPr>
              <a:t> Ansökan prövas av handläggare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>
                <a:latin typeface="Source Sans Pro"/>
                <a:ea typeface="Source Sans Pro"/>
              </a:rPr>
              <a:t> Vid behov begärs komplettering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>
                <a:latin typeface="Source Sans Pro"/>
                <a:ea typeface="Source Sans Pro"/>
              </a:rPr>
              <a:t> Beslut fattas och meddelas i </a:t>
            </a:r>
            <a:r>
              <a:rPr lang="sv-SE" sz="2400" err="1">
                <a:latin typeface="Source Sans Pro"/>
                <a:ea typeface="Source Sans Pro"/>
              </a:rPr>
              <a:t>Interbook</a:t>
            </a:r>
            <a:r>
              <a:rPr lang="sv-SE" sz="2400" dirty="0">
                <a:latin typeface="Source Sans Pro"/>
                <a:ea typeface="Source Sans Pro"/>
              </a:rPr>
              <a:t> Go</a:t>
            </a:r>
            <a:endParaRPr lang="sv-SE" sz="2400">
              <a:ea typeface="Source Sans 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>
                <a:latin typeface="Source Sans Pro"/>
                <a:ea typeface="Source Sans Pro"/>
              </a:rPr>
              <a:t> Ni aviseras i systemet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>
                <a:latin typeface="Source Sans Pro"/>
                <a:ea typeface="Source Sans Pro"/>
              </a:rPr>
              <a:t> Handläggningstid: upp till en vecka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>
                <a:latin typeface="Source Sans Pro"/>
                <a:ea typeface="Source Sans Pro"/>
              </a:rPr>
              <a:t> När ni är godkända kan ni söka bidrag</a:t>
            </a:r>
          </a:p>
          <a:p>
            <a:endParaRPr lang="sv-SE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44130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8F9C01-CC7A-9B7C-FE63-CB014853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Bifoga dokument, senaste antagna/aktuella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959C2D-AF85-1907-E04E-6FEA7ACBDA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02076"/>
            <a:ext cx="4978399" cy="50179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400" b="1" dirty="0">
                <a:latin typeface="Source Sans Pro"/>
                <a:ea typeface="Source Sans Pro"/>
              </a:rPr>
              <a:t>Ideell förening</a:t>
            </a:r>
            <a:br>
              <a:rPr lang="sv-SE" sz="2400" b="1" dirty="0">
                <a:latin typeface="Source Sans Pro"/>
                <a:ea typeface="Source Sans Pro"/>
              </a:rPr>
            </a:br>
            <a:endParaRPr lang="sv-SE" sz="2400" b="1" dirty="0">
              <a:latin typeface="Source Sans Pro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Source Sans Pro"/>
                <a:ea typeface="Source Sans Pro"/>
              </a:rPr>
              <a:t>Stadgar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Source Sans Pro"/>
                <a:ea typeface="Source Sans Pro"/>
              </a:rPr>
              <a:t>Verksamhetsplan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Source Sans Pro"/>
                <a:ea typeface="Source Sans Pro"/>
              </a:rPr>
              <a:t>Verksamhetsberättelse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Source Sans Pro"/>
                <a:ea typeface="Source Sans Pro"/>
              </a:rPr>
              <a:t>Årsmötesprotokoll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Source Sans Pro"/>
                <a:ea typeface="Source Sans Pro"/>
              </a:rPr>
              <a:t>Balansrapport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Source Sans Pro"/>
                <a:ea typeface="Source Sans Pro"/>
              </a:rPr>
              <a:t>Resultatrapport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Source Sans Pro"/>
                <a:ea typeface="Source Sans Pro"/>
              </a:rPr>
              <a:t>Revisionsberättelse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Source Sans Pro"/>
                <a:ea typeface="Source Sans Pro"/>
              </a:rPr>
              <a:t>Protokoll från konstituerande möte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Source Sans Pro"/>
                <a:ea typeface="Source Sans Pro"/>
              </a:rPr>
              <a:t>Kontobevis från bank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AACDB6C-3A33-391D-BCE5-8F56E9FAD64D}"/>
              </a:ext>
            </a:extLst>
          </p:cNvPr>
          <p:cNvSpPr txBox="1"/>
          <p:nvPr/>
        </p:nvSpPr>
        <p:spPr>
          <a:xfrm>
            <a:off x="5907640" y="1202076"/>
            <a:ext cx="5319160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400" b="1" dirty="0"/>
              <a:t>Företag/övriga organisationer</a:t>
            </a:r>
            <a:br>
              <a:rPr lang="sv-SE" sz="2400" b="1" dirty="0"/>
            </a:br>
            <a:endParaRPr lang="sv-SE" sz="2400" b="1" dirty="0"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Årsredovisning motsvarande</a:t>
            </a:r>
            <a:endParaRPr lang="sv-SE" sz="2400" dirty="0"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Kontobevis från bank</a:t>
            </a:r>
            <a:endParaRPr lang="sv-SE" sz="2400" dirty="0"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/>
          </a:p>
        </p:txBody>
      </p:sp>
    </p:spTree>
    <p:extLst>
      <p:ext uri="{BB962C8B-B14F-4D97-AF65-F5344CB8AC3E}">
        <p14:creationId xmlns:p14="http://schemas.microsoft.com/office/powerpoint/2010/main" val="2447442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996341B-FF8E-F2D0-C009-703A27B9D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70" y="1100935"/>
            <a:ext cx="10486459" cy="406586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rmAutofit fontScale="90000"/>
          </a:bodyPr>
          <a:lstStyle/>
          <a:p>
            <a:r>
              <a:rPr lang="sv-SE"/>
              <a:t>Ansök om att bli godkänd aktör för att söka bidrag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22</a:t>
            </a:fld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6753910-3545-A13D-74B4-AEC57B3EB1C9}"/>
              </a:ext>
            </a:extLst>
          </p:cNvPr>
          <p:cNvSpPr/>
          <p:nvPr/>
        </p:nvSpPr>
        <p:spPr>
          <a:xfrm>
            <a:off x="1370721" y="2869406"/>
            <a:ext cx="1209213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62D0BC7-3A03-7C27-5BD3-EAA6255FEB17}"/>
              </a:ext>
            </a:extLst>
          </p:cNvPr>
          <p:cNvSpPr txBox="1"/>
          <p:nvPr/>
        </p:nvSpPr>
        <p:spPr>
          <a:xfrm>
            <a:off x="3760784" y="2561629"/>
            <a:ext cx="2237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”E-legitimation”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B0E73FA1-0B0F-5482-6FD1-BAABED185F0E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705100" y="2715518"/>
            <a:ext cx="1055684" cy="3124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Ellips 6">
            <a:extLst>
              <a:ext uri="{FF2B5EF4-FFF2-40B4-BE49-F238E27FC236}">
                <a16:creationId xmlns:a16="http://schemas.microsoft.com/office/drawing/2014/main" id="{3DC4D61E-1AD8-41DD-8789-A1303C4C1839}"/>
              </a:ext>
            </a:extLst>
          </p:cNvPr>
          <p:cNvSpPr/>
          <p:nvPr/>
        </p:nvSpPr>
        <p:spPr>
          <a:xfrm>
            <a:off x="10457028" y="952108"/>
            <a:ext cx="731520" cy="71755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E724F19-F2BB-91FC-5AFF-3C029E2DFBF7}"/>
              </a:ext>
            </a:extLst>
          </p:cNvPr>
          <p:cNvSpPr txBox="1"/>
          <p:nvPr/>
        </p:nvSpPr>
        <p:spPr>
          <a:xfrm>
            <a:off x="8566863" y="1958904"/>
            <a:ext cx="1890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"Logga in".</a:t>
            </a:r>
            <a:r>
              <a:rPr lang="sv-SE" sz="1400" b="1" i="0">
                <a:solidFill>
                  <a:srgbClr val="D1343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v-SE" sz="1400" b="1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9E29A8E6-FB2E-09CA-F6F7-CF4040E2E404}"/>
              </a:ext>
            </a:extLst>
          </p:cNvPr>
          <p:cNvCxnSpPr>
            <a:cxnSpLocks/>
          </p:cNvCxnSpPr>
          <p:nvPr/>
        </p:nvCxnSpPr>
        <p:spPr>
          <a:xfrm flipV="1">
            <a:off x="10210800" y="1691196"/>
            <a:ext cx="381334" cy="3662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25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6DC44C4-B319-FBC4-2B63-38457763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26" y="2147708"/>
            <a:ext cx="3820058" cy="28261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7DCD7F3-0B51-1A56-017A-D38ADA91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29" y="2147708"/>
            <a:ext cx="3772426" cy="256258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rmAutofit fontScale="90000"/>
          </a:bodyPr>
          <a:lstStyle/>
          <a:p>
            <a:r>
              <a:rPr lang="sv-SE"/>
              <a:t>Ansök om att bli godkänd aktör för att söka bidrag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23</a:t>
            </a:fld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6753910-3545-A13D-74B4-AEC57B3EB1C9}"/>
              </a:ext>
            </a:extLst>
          </p:cNvPr>
          <p:cNvSpPr/>
          <p:nvPr/>
        </p:nvSpPr>
        <p:spPr>
          <a:xfrm>
            <a:off x="4521896" y="3283327"/>
            <a:ext cx="451321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62D0BC7-3A03-7C27-5BD3-EAA6255FEB17}"/>
              </a:ext>
            </a:extLst>
          </p:cNvPr>
          <p:cNvSpPr txBox="1"/>
          <p:nvPr/>
        </p:nvSpPr>
        <p:spPr>
          <a:xfrm>
            <a:off x="2024795" y="4785679"/>
            <a:ext cx="2237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      ” och välj din förening.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B0E73FA1-0B0F-5482-6FD1-BAABED185F0E}"/>
              </a:ext>
            </a:extLst>
          </p:cNvPr>
          <p:cNvCxnSpPr>
            <a:cxnSpLocks/>
          </p:cNvCxnSpPr>
          <p:nvPr/>
        </p:nvCxnSpPr>
        <p:spPr>
          <a:xfrm flipV="1">
            <a:off x="4183380" y="3817620"/>
            <a:ext cx="564176" cy="9680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Bild 15" descr="Cirkumflex nedåt kontur">
            <a:extLst>
              <a:ext uri="{FF2B5EF4-FFF2-40B4-BE49-F238E27FC236}">
                <a16:creationId xmlns:a16="http://schemas.microsoft.com/office/drawing/2014/main" id="{DD68277A-290B-E4A8-AD59-BB6C84AE8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105" y="4785679"/>
            <a:ext cx="311527" cy="311527"/>
          </a:xfrm>
          <a:prstGeom prst="rect">
            <a:avLst/>
          </a:prstGeom>
        </p:spPr>
      </p:pic>
      <p:sp>
        <p:nvSpPr>
          <p:cNvPr id="20" name="Ellips 19">
            <a:extLst>
              <a:ext uri="{FF2B5EF4-FFF2-40B4-BE49-F238E27FC236}">
                <a16:creationId xmlns:a16="http://schemas.microsoft.com/office/drawing/2014/main" id="{694B955C-C993-2B13-44EA-5E323625DA6F}"/>
              </a:ext>
            </a:extLst>
          </p:cNvPr>
          <p:cNvSpPr/>
          <p:nvPr/>
        </p:nvSpPr>
        <p:spPr>
          <a:xfrm>
            <a:off x="8161051" y="4092582"/>
            <a:ext cx="451321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05F4C0B-668C-ABBA-0FF6-180CA5D8E66E}"/>
              </a:ext>
            </a:extLst>
          </p:cNvPr>
          <p:cNvSpPr txBox="1"/>
          <p:nvPr/>
        </p:nvSpPr>
        <p:spPr>
          <a:xfrm>
            <a:off x="8893389" y="4974780"/>
            <a:ext cx="2237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”välj”</a:t>
            </a:r>
          </a:p>
        </p:txBody>
      </p: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F9B05F47-E408-727E-1087-18F9384AD41A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8545088" y="4615967"/>
            <a:ext cx="348301" cy="5127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62FEE5B9-68E0-BECC-AD58-03F4C11888BD}"/>
              </a:ext>
            </a:extLst>
          </p:cNvPr>
          <p:cNvSpPr txBox="1"/>
          <p:nvPr/>
        </p:nvSpPr>
        <p:spPr>
          <a:xfrm>
            <a:off x="8902147" y="5281331"/>
            <a:ext cx="326233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i="1" dirty="0">
                <a:latin typeface="Calibri"/>
                <a:cs typeface="Calibri"/>
              </a:rPr>
              <a:t>Viktigt att tänka på: Du ska inte logga in som </a:t>
            </a:r>
            <a:r>
              <a:rPr lang="sv-SE" sz="1400" i="1" dirty="0">
                <a:solidFill>
                  <a:srgbClr val="C00000"/>
                </a:solidFill>
                <a:latin typeface="Calibri"/>
                <a:cs typeface="Calibri"/>
              </a:rPr>
              <a:t>privatkund</a:t>
            </a:r>
            <a:r>
              <a:rPr lang="sv-SE" sz="1400" i="1" dirty="0">
                <a:latin typeface="Calibri"/>
                <a:cs typeface="Calibri"/>
              </a:rPr>
              <a:t>, utan som </a:t>
            </a:r>
            <a:r>
              <a:rPr lang="sv-SE" sz="1400" i="1" dirty="0">
                <a:solidFill>
                  <a:schemeClr val="accent3"/>
                </a:solidFill>
                <a:latin typeface="Calibri"/>
                <a:cs typeface="Calibri"/>
              </a:rPr>
              <a:t>förening </a:t>
            </a:r>
            <a:r>
              <a:rPr lang="sv-SE" sz="1400" i="1" dirty="0">
                <a:latin typeface="Calibri"/>
                <a:cs typeface="Calibri"/>
              </a:rPr>
              <a:t>eller </a:t>
            </a:r>
            <a:r>
              <a:rPr lang="sv-SE" sz="1400" i="1" dirty="0">
                <a:solidFill>
                  <a:schemeClr val="accent3"/>
                </a:solidFill>
                <a:latin typeface="Calibri"/>
                <a:cs typeface="Calibri"/>
              </a:rPr>
              <a:t>företag</a:t>
            </a:r>
            <a:r>
              <a:rPr lang="sv-SE" sz="1400" i="1" dirty="0">
                <a:latin typeface="Calibri"/>
                <a:cs typeface="Calibri"/>
              </a:rPr>
              <a:t> (övriga organisationsformer)</a:t>
            </a:r>
          </a:p>
        </p:txBody>
      </p:sp>
    </p:spTree>
    <p:extLst>
      <p:ext uri="{BB962C8B-B14F-4D97-AF65-F5344CB8AC3E}">
        <p14:creationId xmlns:p14="http://schemas.microsoft.com/office/powerpoint/2010/main" val="1672340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D7F6F99-3AC5-241C-737A-FC56341FF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93" y="1068241"/>
            <a:ext cx="11228613" cy="555865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527"/>
            <a:ext cx="7774172" cy="717553"/>
          </a:xfrm>
        </p:spPr>
        <p:txBody>
          <a:bodyPr anchor="b">
            <a:normAutofit fontScale="90000"/>
          </a:bodyPr>
          <a:lstStyle/>
          <a:p>
            <a:r>
              <a:rPr lang="sv-SE"/>
              <a:t>Ansök om att bli godkänd aktör för att söka bidrag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24</a:t>
            </a:fld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32C427E-1F06-5BB5-F91D-601D0911748E}"/>
              </a:ext>
            </a:extLst>
          </p:cNvPr>
          <p:cNvSpPr txBox="1"/>
          <p:nvPr/>
        </p:nvSpPr>
        <p:spPr>
          <a:xfrm>
            <a:off x="2463800" y="3539793"/>
            <a:ext cx="17235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>
                <a:latin typeface="Calibri" panose="020F0502020204030204" pitchFamily="34" charset="0"/>
                <a:cs typeface="Calibri" panose="020F0502020204030204" pitchFamily="34" charset="0"/>
              </a:rPr>
              <a:t>Klicka på ”Förening”</a:t>
            </a:r>
            <a:endParaRPr lang="sv-SE" sz="1400" b="1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05BAA972-BE68-C7F6-62A0-F78AA35A8DE9}"/>
              </a:ext>
            </a:extLst>
          </p:cNvPr>
          <p:cNvCxnSpPr>
            <a:cxnSpLocks/>
          </p:cNvCxnSpPr>
          <p:nvPr/>
        </p:nvCxnSpPr>
        <p:spPr>
          <a:xfrm flipH="1" flipV="1">
            <a:off x="1536700" y="3313939"/>
            <a:ext cx="927100" cy="3967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 16">
            <a:extLst>
              <a:ext uri="{FF2B5EF4-FFF2-40B4-BE49-F238E27FC236}">
                <a16:creationId xmlns:a16="http://schemas.microsoft.com/office/drawing/2014/main" id="{F9F4083E-8B68-EA83-659B-C58B05B70979}"/>
              </a:ext>
            </a:extLst>
          </p:cNvPr>
          <p:cNvSpPr/>
          <p:nvPr/>
        </p:nvSpPr>
        <p:spPr>
          <a:xfrm>
            <a:off x="481693" y="3154428"/>
            <a:ext cx="977552" cy="31902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BA7CE057-ECFE-660B-EAAE-771393BEFCA3}"/>
              </a:ext>
            </a:extLst>
          </p:cNvPr>
          <p:cNvSpPr/>
          <p:nvPr/>
        </p:nvSpPr>
        <p:spPr>
          <a:xfrm>
            <a:off x="777438" y="5165083"/>
            <a:ext cx="927100" cy="200667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14180933-EC2F-E970-15C4-3A4DD0F6BF5E}"/>
              </a:ext>
            </a:extLst>
          </p:cNvPr>
          <p:cNvSpPr txBox="1"/>
          <p:nvPr/>
        </p:nvSpPr>
        <p:spPr>
          <a:xfrm>
            <a:off x="2530912" y="5111527"/>
            <a:ext cx="31372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>
                <a:latin typeface="Calibri" panose="020F0502020204030204" pitchFamily="34" charset="0"/>
                <a:cs typeface="Calibri" panose="020F0502020204030204" pitchFamily="34" charset="0"/>
              </a:rPr>
              <a:t>Klicka på ”Bidragsberättigad aktör”</a:t>
            </a:r>
            <a:endParaRPr lang="sv-SE" sz="1400" b="1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3333EE39-8ACD-9C32-29BC-680AA4430D11}"/>
              </a:ext>
            </a:extLst>
          </p:cNvPr>
          <p:cNvCxnSpPr>
            <a:cxnSpLocks/>
          </p:cNvCxnSpPr>
          <p:nvPr/>
        </p:nvCxnSpPr>
        <p:spPr>
          <a:xfrm flipH="1">
            <a:off x="1771650" y="5265416"/>
            <a:ext cx="69215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ruta 5">
            <a:extLst>
              <a:ext uri="{FF2B5EF4-FFF2-40B4-BE49-F238E27FC236}">
                <a16:creationId xmlns:a16="http://schemas.microsoft.com/office/drawing/2014/main" id="{4C3CB1B5-FEEC-0575-57DA-CBFFAB00B988}"/>
              </a:ext>
            </a:extLst>
          </p:cNvPr>
          <p:cNvSpPr txBox="1"/>
          <p:nvPr/>
        </p:nvSpPr>
        <p:spPr>
          <a:xfrm>
            <a:off x="2480201" y="3844249"/>
            <a:ext cx="2864042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i="1" dirty="0">
                <a:latin typeface="Calibri"/>
                <a:cs typeface="Calibri"/>
              </a:rPr>
              <a:t>Är du inloggad som företag (övriga organisationsformer) står det företag istället för förening</a:t>
            </a:r>
            <a:endParaRPr lang="sv-SE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84400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6DDF7BD-A477-C967-FA4C-54E2D3A8E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51" y="2341413"/>
            <a:ext cx="10602897" cy="248909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527"/>
            <a:ext cx="7774172" cy="717553"/>
          </a:xfrm>
        </p:spPr>
        <p:txBody>
          <a:bodyPr anchor="b">
            <a:normAutofit fontScale="90000"/>
          </a:bodyPr>
          <a:lstStyle/>
          <a:p>
            <a:r>
              <a:rPr lang="sv-SE"/>
              <a:t>Ansök om att bli godkänd aktör för att söka bidrag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25</a:t>
            </a:fld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32C427E-1F06-5BB5-F91D-601D0911748E}"/>
              </a:ext>
            </a:extLst>
          </p:cNvPr>
          <p:cNvSpPr txBox="1"/>
          <p:nvPr/>
        </p:nvSpPr>
        <p:spPr>
          <a:xfrm>
            <a:off x="8408500" y="4984395"/>
            <a:ext cx="17235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>
                <a:latin typeface="Calibri" panose="020F0502020204030204" pitchFamily="34" charset="0"/>
                <a:cs typeface="Calibri" panose="020F0502020204030204" pitchFamily="34" charset="0"/>
              </a:rPr>
              <a:t>Klicka på ”+”</a:t>
            </a:r>
            <a:endParaRPr lang="sv-SE" sz="1400" b="1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05BAA972-BE68-C7F6-62A0-F78AA35A8DE9}"/>
              </a:ext>
            </a:extLst>
          </p:cNvPr>
          <p:cNvCxnSpPr>
            <a:cxnSpLocks/>
          </p:cNvCxnSpPr>
          <p:nvPr/>
        </p:nvCxnSpPr>
        <p:spPr>
          <a:xfrm flipV="1">
            <a:off x="9658905" y="4083812"/>
            <a:ext cx="946221" cy="10544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 16">
            <a:extLst>
              <a:ext uri="{FF2B5EF4-FFF2-40B4-BE49-F238E27FC236}">
                <a16:creationId xmlns:a16="http://schemas.microsoft.com/office/drawing/2014/main" id="{F9F4083E-8B68-EA83-659B-C58B05B70979}"/>
              </a:ext>
            </a:extLst>
          </p:cNvPr>
          <p:cNvSpPr/>
          <p:nvPr/>
        </p:nvSpPr>
        <p:spPr>
          <a:xfrm>
            <a:off x="10605126" y="3656036"/>
            <a:ext cx="429170" cy="427776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6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 descr="En bild som visar text, Teckensnitt, nummer, linje">
            <a:extLst>
              <a:ext uri="{FF2B5EF4-FFF2-40B4-BE49-F238E27FC236}">
                <a16:creationId xmlns:a16="http://schemas.microsoft.com/office/drawing/2014/main" id="{EA5044E5-70EF-C09F-60EF-897B58D10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2" y="1849349"/>
            <a:ext cx="11422975" cy="446892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527"/>
            <a:ext cx="7774172" cy="717553"/>
          </a:xfrm>
        </p:spPr>
        <p:txBody>
          <a:bodyPr anchor="b">
            <a:normAutofit fontScale="90000"/>
          </a:bodyPr>
          <a:lstStyle/>
          <a:p>
            <a:r>
              <a:rPr lang="sv-SE"/>
              <a:t>Ansök om att bli godkänd aktör för att söka bidrag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26</a:t>
            </a:fld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E06683A-D058-BF9D-C05F-DEF88A2B258E}"/>
              </a:ext>
            </a:extLst>
          </p:cNvPr>
          <p:cNvSpPr txBox="1"/>
          <p:nvPr/>
        </p:nvSpPr>
        <p:spPr>
          <a:xfrm>
            <a:off x="7795397" y="6035429"/>
            <a:ext cx="252054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>
                <a:latin typeface="Calibri"/>
                <a:cs typeface="Calibri"/>
              </a:rPr>
              <a:t>Läs igenom principerna och klicka sedan i kryssrutan</a:t>
            </a:r>
            <a:endParaRPr lang="sv-SE"/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D5F65B91-4FB2-FA11-3C7C-D99ED01E9BA3}"/>
              </a:ext>
            </a:extLst>
          </p:cNvPr>
          <p:cNvCxnSpPr>
            <a:cxnSpLocks/>
          </p:cNvCxnSpPr>
          <p:nvPr/>
        </p:nvCxnSpPr>
        <p:spPr>
          <a:xfrm flipV="1">
            <a:off x="10123112" y="5870569"/>
            <a:ext cx="1147669" cy="3800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Ellips 8">
            <a:extLst>
              <a:ext uri="{FF2B5EF4-FFF2-40B4-BE49-F238E27FC236}">
                <a16:creationId xmlns:a16="http://schemas.microsoft.com/office/drawing/2014/main" id="{3F8195F4-0069-D06C-84AC-383E6E89647E}"/>
              </a:ext>
            </a:extLst>
          </p:cNvPr>
          <p:cNvSpPr/>
          <p:nvPr/>
        </p:nvSpPr>
        <p:spPr>
          <a:xfrm>
            <a:off x="11375885" y="5547898"/>
            <a:ext cx="429170" cy="427776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05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527"/>
            <a:ext cx="7774172" cy="717553"/>
          </a:xfrm>
        </p:spPr>
        <p:txBody>
          <a:bodyPr anchor="b">
            <a:normAutofit fontScale="90000"/>
          </a:bodyPr>
          <a:lstStyle/>
          <a:p>
            <a:r>
              <a:rPr lang="sv-SE"/>
              <a:t>Ansök om att bli godkänd aktör för att söka bidrag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27</a:t>
            </a:fld>
            <a:endParaRPr lang="sv-SE"/>
          </a:p>
        </p:txBody>
      </p:sp>
      <p:pic>
        <p:nvPicPr>
          <p:cNvPr id="5" name="Bildobjekt 4" descr="En bild som visar text, skärmbild, Parallell, nummer">
            <a:extLst>
              <a:ext uri="{FF2B5EF4-FFF2-40B4-BE49-F238E27FC236}">
                <a16:creationId xmlns:a16="http://schemas.microsoft.com/office/drawing/2014/main" id="{1CC0AE65-56F5-D0F9-6F84-0BAD2860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98" y="861080"/>
            <a:ext cx="9604803" cy="58864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96C622F-5AD5-5BE0-7E0D-3D0563430A68}"/>
              </a:ext>
            </a:extLst>
          </p:cNvPr>
          <p:cNvSpPr txBox="1"/>
          <p:nvPr/>
        </p:nvSpPr>
        <p:spPr>
          <a:xfrm>
            <a:off x="6093925" y="3679470"/>
            <a:ext cx="464769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>
                <a:latin typeface="Calibri"/>
                <a:cs typeface="Calibri"/>
              </a:rPr>
              <a:t>Fyll i ansökan med den information som efterfrågas och bifoga de dokument som står listade i "bifoga följande dokument" Som företag (övrig organisationsform) efterfrågas färre dokument.</a:t>
            </a:r>
            <a:endParaRPr lang="sv-SE"/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B4708D7-C536-EBB4-A786-503D9B055073}"/>
              </a:ext>
            </a:extLst>
          </p:cNvPr>
          <p:cNvCxnSpPr>
            <a:cxnSpLocks/>
          </p:cNvCxnSpPr>
          <p:nvPr/>
        </p:nvCxnSpPr>
        <p:spPr>
          <a:xfrm flipH="1" flipV="1">
            <a:off x="4937751" y="4007612"/>
            <a:ext cx="1044504" cy="162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086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3B50CC9C-08CE-5B3C-2A6B-4677884CA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59" y="4119788"/>
            <a:ext cx="11333482" cy="165008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527"/>
            <a:ext cx="7774172" cy="717553"/>
          </a:xfrm>
        </p:spPr>
        <p:txBody>
          <a:bodyPr anchor="b">
            <a:normAutofit fontScale="90000"/>
          </a:bodyPr>
          <a:lstStyle/>
          <a:p>
            <a:r>
              <a:rPr lang="sv-SE"/>
              <a:t>Ansök om att bli godkänd aktör för att söka bidrag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28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8765F16-A228-DBA7-C465-2E65BFF21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57" y="2237634"/>
            <a:ext cx="3529232" cy="97547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7696F44-1E69-7544-6E60-6355649C4336}"/>
              </a:ext>
            </a:extLst>
          </p:cNvPr>
          <p:cNvSpPr txBox="1"/>
          <p:nvPr/>
        </p:nvSpPr>
        <p:spPr>
          <a:xfrm>
            <a:off x="8212286" y="2571480"/>
            <a:ext cx="25599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>
                <a:latin typeface="Calibri" panose="020F0502020204030204" pitchFamily="34" charset="0"/>
                <a:cs typeface="Calibri" panose="020F0502020204030204" pitchFamily="34" charset="0"/>
              </a:rPr>
              <a:t>Klicka på ”Skicka in ansökan”</a:t>
            </a:r>
            <a:endParaRPr lang="sv-SE" sz="1400" b="1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E6143847-9B44-991D-7585-CBC0892363BD}"/>
              </a:ext>
            </a:extLst>
          </p:cNvPr>
          <p:cNvCxnSpPr>
            <a:cxnSpLocks/>
          </p:cNvCxnSpPr>
          <p:nvPr/>
        </p:nvCxnSpPr>
        <p:spPr>
          <a:xfrm flipH="1">
            <a:off x="7625918" y="2738211"/>
            <a:ext cx="46163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Ellips 8">
            <a:extLst>
              <a:ext uri="{FF2B5EF4-FFF2-40B4-BE49-F238E27FC236}">
                <a16:creationId xmlns:a16="http://schemas.microsoft.com/office/drawing/2014/main" id="{A7533B26-7357-9BFD-F8EB-3F6F88A29067}"/>
              </a:ext>
            </a:extLst>
          </p:cNvPr>
          <p:cNvSpPr/>
          <p:nvPr/>
        </p:nvSpPr>
        <p:spPr>
          <a:xfrm>
            <a:off x="5463658" y="2373469"/>
            <a:ext cx="2037531" cy="72948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11FC1576-ED7B-55F4-0AA7-0AAE38C5F5F0}"/>
              </a:ext>
            </a:extLst>
          </p:cNvPr>
          <p:cNvSpPr/>
          <p:nvPr/>
        </p:nvSpPr>
        <p:spPr>
          <a:xfrm>
            <a:off x="4929188" y="4905375"/>
            <a:ext cx="1338262" cy="64236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ADFFF2D2-1BC3-8A86-6AF0-D1166184D4F4}"/>
              </a:ext>
            </a:extLst>
          </p:cNvPr>
          <p:cNvCxnSpPr>
            <a:cxnSpLocks/>
          </p:cNvCxnSpPr>
          <p:nvPr/>
        </p:nvCxnSpPr>
        <p:spPr>
          <a:xfrm flipV="1">
            <a:off x="4929188" y="5610883"/>
            <a:ext cx="424047" cy="3549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ruta 20">
            <a:extLst>
              <a:ext uri="{FF2B5EF4-FFF2-40B4-BE49-F238E27FC236}">
                <a16:creationId xmlns:a16="http://schemas.microsoft.com/office/drawing/2014/main" id="{FF2D5B02-B057-97AC-484A-C3B09DC3C628}"/>
              </a:ext>
            </a:extLst>
          </p:cNvPr>
          <p:cNvSpPr txBox="1"/>
          <p:nvPr/>
        </p:nvSpPr>
        <p:spPr>
          <a:xfrm>
            <a:off x="2309819" y="5785396"/>
            <a:ext cx="2750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>
                <a:latin typeface="Calibri" panose="020F0502020204030204" pitchFamily="34" charset="0"/>
                <a:cs typeface="Calibri" panose="020F0502020204030204" pitchFamily="34" charset="0"/>
              </a:rPr>
              <a:t>När ansökan har fått ett beslut uppdateras statusen för ansökan.</a:t>
            </a:r>
            <a:endParaRPr lang="sv-SE" sz="1400" b="1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88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34835AC-4601-E347-EEB2-81CE78C04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Söka bidrag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8A13CEF0-D085-02A5-685F-E353C7922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488" y="4102100"/>
            <a:ext cx="8207375" cy="1666875"/>
          </a:xfrm>
        </p:spPr>
        <p:txBody>
          <a:bodyPr/>
          <a:lstStyle/>
          <a:p>
            <a:r>
              <a:rPr lang="sv-SE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v-SE" sz="2800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ystem för bokning och bidrag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22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35195-D78F-8A73-20C3-3B44158D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601" y="493924"/>
            <a:ext cx="7774172" cy="1056443"/>
          </a:xfrm>
        </p:spPr>
        <p:txBody>
          <a:bodyPr>
            <a:normAutofit/>
          </a:bodyPr>
          <a:lstStyle/>
          <a:p>
            <a:r>
              <a:rPr lang="sv-SE" sz="4000"/>
              <a:t>Varför godkänd aktör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4E3FA9-A4AE-82BD-EFB8-5318A3867E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795151"/>
            <a:ext cx="9167037" cy="41337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202E45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 </a:t>
            </a:r>
            <a:r>
              <a:rPr lang="sv-SE" sz="2400" b="0" i="0" dirty="0">
                <a:solidFill>
                  <a:srgbClr val="202E45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För att kunna söka bidrag måste ni som sökande ställa er bakom </a:t>
            </a:r>
            <a:r>
              <a:rPr lang="sv-SE" sz="2400" dirty="0">
                <a:solidFill>
                  <a:srgbClr val="202E45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kommunens </a:t>
            </a:r>
            <a:r>
              <a:rPr lang="sv-SE" sz="2400" b="0" i="0" dirty="0">
                <a:solidFill>
                  <a:srgbClr val="202E45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principer och </a:t>
            </a:r>
            <a:r>
              <a:rPr lang="sv-SE" sz="2400" b="1" i="0" dirty="0">
                <a:solidFill>
                  <a:srgbClr val="202E45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redovisa </a:t>
            </a:r>
            <a:r>
              <a:rPr lang="sv-SE" sz="2400" b="1" dirty="0">
                <a:solidFill>
                  <a:srgbClr val="202E45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handlingar </a:t>
            </a:r>
            <a:r>
              <a:rPr lang="sv-SE" sz="2400" b="1" i="0" dirty="0">
                <a:solidFill>
                  <a:srgbClr val="202E45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som bekräftar </a:t>
            </a:r>
            <a:r>
              <a:rPr lang="sv-SE" sz="2400" b="1" dirty="0">
                <a:solidFill>
                  <a:srgbClr val="202E45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detta</a:t>
            </a:r>
            <a:r>
              <a:rPr lang="sv-SE" sz="2400" dirty="0">
                <a:solidFill>
                  <a:srgbClr val="202E45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 (t.ex</a:t>
            </a:r>
            <a:r>
              <a:rPr lang="sv-SE" sz="2400" b="0" i="0" dirty="0">
                <a:solidFill>
                  <a:srgbClr val="202E45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.</a:t>
            </a:r>
            <a:r>
              <a:rPr lang="sv-SE" sz="2400" dirty="0">
                <a:solidFill>
                  <a:srgbClr val="202E45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 stadgar, senaste årsmötesprotokoll, verksamhets- och revisionsberättelse samt ekonomiskt underlag).</a:t>
            </a:r>
            <a:endParaRPr lang="sv-SE" sz="2400" dirty="0">
              <a:ea typeface="Source Sans Pro"/>
            </a:endParaRPr>
          </a:p>
          <a:p>
            <a:endParaRPr lang="sv-SE" sz="2400" dirty="0">
              <a:solidFill>
                <a:srgbClr val="202E45"/>
              </a:solidFill>
              <a:highlight>
                <a:srgbClr val="FFFFFF"/>
              </a:highlight>
              <a:latin typeface="Source Sans Pro"/>
              <a:ea typeface="Source Sans 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202E45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 </a:t>
            </a:r>
            <a:r>
              <a:rPr lang="sv-SE" sz="2400" b="0" i="0" dirty="0">
                <a:solidFill>
                  <a:srgbClr val="202E45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Genom </a:t>
            </a:r>
            <a:r>
              <a:rPr lang="sv-SE" sz="2400" dirty="0">
                <a:solidFill>
                  <a:srgbClr val="202E45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prövningen </a:t>
            </a:r>
            <a:r>
              <a:rPr lang="sv-SE" sz="2400" b="1" i="0" dirty="0">
                <a:solidFill>
                  <a:srgbClr val="202E45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försäkrar sig kommunen</a:t>
            </a:r>
            <a:r>
              <a:rPr lang="sv-SE" sz="2400" b="0" i="0" dirty="0">
                <a:solidFill>
                  <a:srgbClr val="202E45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 om att den sökande aktören inte motverkar </a:t>
            </a:r>
            <a:r>
              <a:rPr lang="sv-SE" sz="2400" b="1" i="0" dirty="0">
                <a:solidFill>
                  <a:srgbClr val="202E45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det demokratiska styrelseskicket</a:t>
            </a:r>
            <a:r>
              <a:rPr lang="sv-SE" sz="2400" b="0" i="0" dirty="0">
                <a:solidFill>
                  <a:srgbClr val="202E45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 eller </a:t>
            </a:r>
            <a:r>
              <a:rPr lang="sv-SE" sz="2400" b="1" i="0" dirty="0">
                <a:solidFill>
                  <a:srgbClr val="202E45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samhällets grundläggande värderingar</a:t>
            </a:r>
            <a:r>
              <a:rPr lang="sv-SE" sz="2400" b="0" i="0" dirty="0">
                <a:solidFill>
                  <a:srgbClr val="202E45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 och </a:t>
            </a:r>
            <a:r>
              <a:rPr lang="sv-SE" sz="2400" dirty="0">
                <a:solidFill>
                  <a:srgbClr val="202E45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att organisationen </a:t>
            </a:r>
            <a:r>
              <a:rPr lang="sv-SE" sz="2400" b="0" i="0" dirty="0">
                <a:solidFill>
                  <a:srgbClr val="202E45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har en </a:t>
            </a:r>
            <a:r>
              <a:rPr lang="sv-SE" sz="2400" b="1" i="0" dirty="0">
                <a:solidFill>
                  <a:srgbClr val="202E45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fungerande ekonomisk förvaltning</a:t>
            </a:r>
            <a:r>
              <a:rPr lang="sv-SE" sz="2400" b="0" i="0" dirty="0">
                <a:solidFill>
                  <a:srgbClr val="202E45"/>
                </a:solidFill>
                <a:effectLst/>
                <a:highlight>
                  <a:srgbClr val="FFFFFF"/>
                </a:highlight>
                <a:latin typeface="Source Sans Pro"/>
                <a:ea typeface="Source Sans Pro"/>
              </a:rPr>
              <a:t>.</a:t>
            </a:r>
            <a:endParaRPr lang="sv-SE" sz="2400" dirty="0">
              <a:ea typeface="Source Sans Pro"/>
            </a:endParaRPr>
          </a:p>
          <a:p>
            <a:endParaRPr lang="sv-SE" sz="2400" dirty="0">
              <a:solidFill>
                <a:srgbClr val="202E45"/>
              </a:solidFill>
              <a:highlight>
                <a:srgbClr val="FFFFFF"/>
              </a:highlight>
              <a:latin typeface="Source Sans Pro"/>
              <a:ea typeface="Source Sans 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rgbClr val="202E45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 Ansökan om att bli godkänd aktör sker i </a:t>
            </a:r>
            <a:r>
              <a:rPr lang="sv-SE" sz="2400" b="1" dirty="0" err="1">
                <a:solidFill>
                  <a:srgbClr val="202E45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Interbook</a:t>
            </a:r>
            <a:r>
              <a:rPr lang="sv-SE" sz="2400" b="1" dirty="0">
                <a:solidFill>
                  <a:srgbClr val="202E45"/>
                </a:solidFill>
                <a:highlight>
                  <a:srgbClr val="FFFFFF"/>
                </a:highlight>
                <a:latin typeface="Source Sans Pro"/>
                <a:ea typeface="Source Sans Pro"/>
              </a:rPr>
              <a:t> Go</a:t>
            </a:r>
            <a:endParaRPr lang="sv-SE" dirty="0"/>
          </a:p>
          <a:p>
            <a:br>
              <a:rPr lang="sv-SE" b="0" i="0" dirty="0"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2657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996341B-FF8E-F2D0-C009-703A27B9D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70" y="1100935"/>
            <a:ext cx="10486459" cy="406586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>
                <a:latin typeface="Source Sans Pro Semibold"/>
                <a:ea typeface="Source Sans Pro Semibold"/>
              </a:rPr>
              <a:t>Söka bidrag</a:t>
            </a:r>
            <a:endParaRPr lang="sv-SE">
              <a:solidFill>
                <a:srgbClr val="000000"/>
              </a:solidFill>
              <a:latin typeface="Source Sans Pro Semibold"/>
              <a:ea typeface="Source Sans Pro Semibold"/>
            </a:endParaRP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30</a:t>
            </a:fld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6753910-3545-A13D-74B4-AEC57B3EB1C9}"/>
              </a:ext>
            </a:extLst>
          </p:cNvPr>
          <p:cNvSpPr/>
          <p:nvPr/>
        </p:nvSpPr>
        <p:spPr>
          <a:xfrm>
            <a:off x="1370721" y="2869406"/>
            <a:ext cx="1209213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62D0BC7-3A03-7C27-5BD3-EAA6255FEB17}"/>
              </a:ext>
            </a:extLst>
          </p:cNvPr>
          <p:cNvSpPr txBox="1"/>
          <p:nvPr/>
        </p:nvSpPr>
        <p:spPr>
          <a:xfrm>
            <a:off x="3760784" y="2561629"/>
            <a:ext cx="2237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”E-legitimation”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B0E73FA1-0B0F-5482-6FD1-BAABED185F0E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705100" y="2715518"/>
            <a:ext cx="1055684" cy="3124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Ellips 6">
            <a:extLst>
              <a:ext uri="{FF2B5EF4-FFF2-40B4-BE49-F238E27FC236}">
                <a16:creationId xmlns:a16="http://schemas.microsoft.com/office/drawing/2014/main" id="{3DC4D61E-1AD8-41DD-8789-A1303C4C1839}"/>
              </a:ext>
            </a:extLst>
          </p:cNvPr>
          <p:cNvSpPr/>
          <p:nvPr/>
        </p:nvSpPr>
        <p:spPr>
          <a:xfrm>
            <a:off x="10457028" y="952108"/>
            <a:ext cx="731520" cy="71755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E724F19-F2BB-91FC-5AFF-3C029E2DFBF7}"/>
              </a:ext>
            </a:extLst>
          </p:cNvPr>
          <p:cNvSpPr txBox="1"/>
          <p:nvPr/>
        </p:nvSpPr>
        <p:spPr>
          <a:xfrm>
            <a:off x="8566863" y="1958904"/>
            <a:ext cx="1890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"Logga in".</a:t>
            </a:r>
            <a:r>
              <a:rPr lang="sv-SE" sz="1400" b="1" i="0">
                <a:solidFill>
                  <a:srgbClr val="D1343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v-SE" sz="1400" b="1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9E29A8E6-FB2E-09CA-F6F7-CF4040E2E404}"/>
              </a:ext>
            </a:extLst>
          </p:cNvPr>
          <p:cNvCxnSpPr>
            <a:cxnSpLocks/>
          </p:cNvCxnSpPr>
          <p:nvPr/>
        </p:nvCxnSpPr>
        <p:spPr>
          <a:xfrm flipV="1">
            <a:off x="10210800" y="1691196"/>
            <a:ext cx="381334" cy="3662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0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6DC44C4-B319-FBC4-2B63-38457763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26" y="2147708"/>
            <a:ext cx="3820058" cy="28261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7DCD7F3-0B51-1A56-017A-D38ADA91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29" y="2147708"/>
            <a:ext cx="3772426" cy="256258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>
                <a:latin typeface="Source Sans Pro Semibold"/>
                <a:ea typeface="Source Sans Pro Semibold"/>
              </a:rPr>
              <a:t>Söka bidrag</a:t>
            </a:r>
            <a:endParaRPr lang="sv-SE">
              <a:solidFill>
                <a:srgbClr val="000000"/>
              </a:solidFill>
              <a:latin typeface="Source Sans Pro Semibold"/>
              <a:ea typeface="Source Sans Pro Semibold"/>
            </a:endParaRP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31</a:t>
            </a:fld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6753910-3545-A13D-74B4-AEC57B3EB1C9}"/>
              </a:ext>
            </a:extLst>
          </p:cNvPr>
          <p:cNvSpPr/>
          <p:nvPr/>
        </p:nvSpPr>
        <p:spPr>
          <a:xfrm>
            <a:off x="4521896" y="3283327"/>
            <a:ext cx="451321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62D0BC7-3A03-7C27-5BD3-EAA6255FEB17}"/>
              </a:ext>
            </a:extLst>
          </p:cNvPr>
          <p:cNvSpPr txBox="1"/>
          <p:nvPr/>
        </p:nvSpPr>
        <p:spPr>
          <a:xfrm>
            <a:off x="2024795" y="4785679"/>
            <a:ext cx="2237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      ” och välj din förening.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B0E73FA1-0B0F-5482-6FD1-BAABED185F0E}"/>
              </a:ext>
            </a:extLst>
          </p:cNvPr>
          <p:cNvCxnSpPr>
            <a:cxnSpLocks/>
          </p:cNvCxnSpPr>
          <p:nvPr/>
        </p:nvCxnSpPr>
        <p:spPr>
          <a:xfrm flipV="1">
            <a:off x="4183380" y="3817620"/>
            <a:ext cx="564176" cy="9680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Bild 15" descr="Cirkumflex nedåt kontur">
            <a:extLst>
              <a:ext uri="{FF2B5EF4-FFF2-40B4-BE49-F238E27FC236}">
                <a16:creationId xmlns:a16="http://schemas.microsoft.com/office/drawing/2014/main" id="{DD68277A-290B-E4A8-AD59-BB6C84AE8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105" y="4785679"/>
            <a:ext cx="311527" cy="311527"/>
          </a:xfrm>
          <a:prstGeom prst="rect">
            <a:avLst/>
          </a:prstGeom>
        </p:spPr>
      </p:pic>
      <p:sp>
        <p:nvSpPr>
          <p:cNvPr id="20" name="Ellips 19">
            <a:extLst>
              <a:ext uri="{FF2B5EF4-FFF2-40B4-BE49-F238E27FC236}">
                <a16:creationId xmlns:a16="http://schemas.microsoft.com/office/drawing/2014/main" id="{694B955C-C993-2B13-44EA-5E323625DA6F}"/>
              </a:ext>
            </a:extLst>
          </p:cNvPr>
          <p:cNvSpPr/>
          <p:nvPr/>
        </p:nvSpPr>
        <p:spPr>
          <a:xfrm>
            <a:off x="8161051" y="4092582"/>
            <a:ext cx="451321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05F4C0B-668C-ABBA-0FF6-180CA5D8E66E}"/>
              </a:ext>
            </a:extLst>
          </p:cNvPr>
          <p:cNvSpPr txBox="1"/>
          <p:nvPr/>
        </p:nvSpPr>
        <p:spPr>
          <a:xfrm>
            <a:off x="8893389" y="4974780"/>
            <a:ext cx="2237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”välj”</a:t>
            </a:r>
          </a:p>
        </p:txBody>
      </p: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F9B05F47-E408-727E-1087-18F9384AD41A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8545088" y="4615967"/>
            <a:ext cx="348301" cy="5127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62FEE5B9-68E0-BECC-AD58-03F4C11888BD}"/>
              </a:ext>
            </a:extLst>
          </p:cNvPr>
          <p:cNvSpPr txBox="1"/>
          <p:nvPr/>
        </p:nvSpPr>
        <p:spPr>
          <a:xfrm>
            <a:off x="8902147" y="5281331"/>
            <a:ext cx="326233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>
                <a:latin typeface="Calibri"/>
                <a:cs typeface="Calibri"/>
              </a:rPr>
              <a:t>Viktigt att tänka på: Du ska inte logga in som </a:t>
            </a:r>
            <a:r>
              <a:rPr lang="sv-SE" sz="1400" b="1">
                <a:solidFill>
                  <a:srgbClr val="C00000"/>
                </a:solidFill>
                <a:latin typeface="Calibri"/>
                <a:cs typeface="Calibri"/>
              </a:rPr>
              <a:t>privatkund</a:t>
            </a:r>
            <a:r>
              <a:rPr lang="sv-SE" sz="1400" b="1">
                <a:latin typeface="Calibri"/>
                <a:cs typeface="Calibri"/>
              </a:rPr>
              <a:t>, utan som</a:t>
            </a:r>
            <a:r>
              <a:rPr lang="sv-SE" sz="1400" b="1">
                <a:solidFill>
                  <a:schemeClr val="accent3"/>
                </a:solidFill>
                <a:latin typeface="Calibri"/>
                <a:cs typeface="Calibri"/>
              </a:rPr>
              <a:t> förening </a:t>
            </a:r>
            <a:r>
              <a:rPr lang="sv-SE" sz="1400" b="1">
                <a:latin typeface="Calibri"/>
                <a:cs typeface="Calibri"/>
              </a:rPr>
              <a:t>eller </a:t>
            </a:r>
            <a:r>
              <a:rPr lang="sv-SE" sz="1400" b="1">
                <a:solidFill>
                  <a:schemeClr val="accent3"/>
                </a:solidFill>
                <a:latin typeface="Calibri"/>
                <a:cs typeface="Calibri"/>
              </a:rPr>
              <a:t>företag</a:t>
            </a:r>
            <a:r>
              <a:rPr lang="sv-SE" sz="1400" b="1">
                <a:latin typeface="Calibri"/>
                <a:cs typeface="Calibri"/>
              </a:rPr>
              <a:t> (övriga organisationsformer)</a:t>
            </a:r>
          </a:p>
        </p:txBody>
      </p:sp>
    </p:spTree>
    <p:extLst>
      <p:ext uri="{BB962C8B-B14F-4D97-AF65-F5344CB8AC3E}">
        <p14:creationId xmlns:p14="http://schemas.microsoft.com/office/powerpoint/2010/main" val="1844422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nummer, Parallell&#10;&#10;AI-genererat innehåll kan vara felaktigt.">
            <a:extLst>
              <a:ext uri="{FF2B5EF4-FFF2-40B4-BE49-F238E27FC236}">
                <a16:creationId xmlns:a16="http://schemas.microsoft.com/office/drawing/2014/main" id="{F62AD0A3-05DA-2550-48DD-3CE28696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01" y="1184074"/>
            <a:ext cx="11738225" cy="482376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A2DA6E4-7EDF-839F-F963-683AF95F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540"/>
            <a:ext cx="7774172" cy="457200"/>
          </a:xfrm>
        </p:spPr>
        <p:txBody>
          <a:bodyPr>
            <a:normAutofit fontScale="90000"/>
          </a:bodyPr>
          <a:lstStyle/>
          <a:p>
            <a:r>
              <a:rPr lang="sv-SE">
                <a:latin typeface="Source Sans Pro Semibold"/>
                <a:ea typeface="Source Sans Pro Semibold"/>
              </a:rPr>
              <a:t>Söka bidrag</a:t>
            </a:r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013511AE-A9AD-DDBC-6D74-9CFFA550E786}"/>
              </a:ext>
            </a:extLst>
          </p:cNvPr>
          <p:cNvSpPr/>
          <p:nvPr/>
        </p:nvSpPr>
        <p:spPr>
          <a:xfrm>
            <a:off x="10825506" y="2476857"/>
            <a:ext cx="1369695" cy="46990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A9DF17C-B24A-D7C4-AE9C-F69D2AE18B25}"/>
              </a:ext>
            </a:extLst>
          </p:cNvPr>
          <p:cNvSpPr txBox="1"/>
          <p:nvPr/>
        </p:nvSpPr>
        <p:spPr>
          <a:xfrm>
            <a:off x="7472558" y="2512853"/>
            <a:ext cx="260454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 i="0">
                <a:effectLst/>
                <a:latin typeface="Calibri"/>
                <a:cs typeface="Calibri"/>
              </a:rPr>
              <a:t>Klicka på "</a:t>
            </a:r>
            <a:r>
              <a:rPr lang="sv-SE" sz="1400" b="1">
                <a:latin typeface="Calibri"/>
                <a:cs typeface="Calibri"/>
              </a:rPr>
              <a:t>Ny bidragsansökan</a:t>
            </a:r>
            <a:r>
              <a:rPr lang="sv-SE" sz="1400" b="1" i="0">
                <a:effectLst/>
                <a:latin typeface="Calibri"/>
                <a:cs typeface="Calibri"/>
              </a:rPr>
              <a:t>".</a:t>
            </a:r>
            <a:r>
              <a:rPr lang="sv-SE" sz="1400" b="1" i="0">
                <a:solidFill>
                  <a:srgbClr val="D13438"/>
                </a:solidFill>
                <a:effectLst/>
                <a:latin typeface="Calibri"/>
                <a:cs typeface="Calibri"/>
              </a:rPr>
              <a:t> </a:t>
            </a:r>
            <a:endParaRPr lang="sv-SE" sz="1400" b="1" i="0">
              <a:effectLst/>
              <a:latin typeface="Calibri"/>
              <a:cs typeface="Calibri"/>
            </a:endParaRP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58059C3A-7FEE-E677-A4F9-B9625BEC72EF}"/>
              </a:ext>
            </a:extLst>
          </p:cNvPr>
          <p:cNvCxnSpPr>
            <a:cxnSpLocks/>
          </p:cNvCxnSpPr>
          <p:nvPr/>
        </p:nvCxnSpPr>
        <p:spPr>
          <a:xfrm>
            <a:off x="9994723" y="2647521"/>
            <a:ext cx="752592" cy="248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E3C0DE09-67C9-7CEE-22DB-E8AECD53EF43}"/>
              </a:ext>
            </a:extLst>
          </p:cNvPr>
          <p:cNvSpPr/>
          <p:nvPr/>
        </p:nvSpPr>
        <p:spPr>
          <a:xfrm>
            <a:off x="413718" y="3436420"/>
            <a:ext cx="1176733" cy="22814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E9F65CB8-498B-3865-0F0B-948CADF1145C}"/>
              </a:ext>
            </a:extLst>
          </p:cNvPr>
          <p:cNvCxnSpPr>
            <a:cxnSpLocks/>
          </p:cNvCxnSpPr>
          <p:nvPr/>
        </p:nvCxnSpPr>
        <p:spPr>
          <a:xfrm flipH="1">
            <a:off x="1504856" y="2843052"/>
            <a:ext cx="308961" cy="5687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C4DEA67B-2EC4-1BE0-2204-A23D5D7C4978}"/>
              </a:ext>
            </a:extLst>
          </p:cNvPr>
          <p:cNvSpPr txBox="1"/>
          <p:nvPr/>
        </p:nvSpPr>
        <p:spPr>
          <a:xfrm>
            <a:off x="1851952" y="2657868"/>
            <a:ext cx="4411079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 i="0" dirty="0">
                <a:effectLst/>
                <a:latin typeface="Calibri"/>
                <a:cs typeface="Calibri"/>
              </a:rPr>
              <a:t>Klicka på "</a:t>
            </a:r>
            <a:r>
              <a:rPr lang="sv-SE" sz="1400" b="1" dirty="0">
                <a:latin typeface="Calibri"/>
                <a:cs typeface="Calibri"/>
              </a:rPr>
              <a:t>Bidrag" och sedan "Bidrag och ansökningar".</a:t>
            </a:r>
            <a:r>
              <a:rPr lang="sv-SE" sz="1400" b="1" i="0" dirty="0">
                <a:solidFill>
                  <a:srgbClr val="D13438"/>
                </a:solidFill>
                <a:effectLst/>
                <a:latin typeface="Calibri"/>
                <a:cs typeface="Calibri"/>
              </a:rPr>
              <a:t> </a:t>
            </a:r>
            <a:endParaRPr lang="sv-SE" sz="1400" b="1" i="0" dirty="0">
              <a:effectLst/>
              <a:latin typeface="Calibri"/>
              <a:cs typeface="Calibri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7185704-D170-FD91-7C3E-678D490BD0EF}"/>
              </a:ext>
            </a:extLst>
          </p:cNvPr>
          <p:cNvSpPr txBox="1"/>
          <p:nvPr/>
        </p:nvSpPr>
        <p:spPr>
          <a:xfrm>
            <a:off x="5153313" y="6222974"/>
            <a:ext cx="3409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Här ser du tidigare och nya ansökningar och du kan även följa statusen för din ansökan. </a:t>
            </a:r>
          </a:p>
        </p:txBody>
      </p:sp>
      <p:sp>
        <p:nvSpPr>
          <p:cNvPr id="8" name="Höger klammerparentes 7">
            <a:extLst>
              <a:ext uri="{FF2B5EF4-FFF2-40B4-BE49-F238E27FC236}">
                <a16:creationId xmlns:a16="http://schemas.microsoft.com/office/drawing/2014/main" id="{D97EC6F0-04E0-9E40-18B8-4393CB5D3FE1}"/>
              </a:ext>
            </a:extLst>
          </p:cNvPr>
          <p:cNvSpPr/>
          <p:nvPr/>
        </p:nvSpPr>
        <p:spPr>
          <a:xfrm rot="5400000">
            <a:off x="6581801" y="700945"/>
            <a:ext cx="557314" cy="10227413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04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skärmbild, nummer, programvara&#10;&#10;AI-genererat innehåll kan vara felaktigt.">
            <a:extLst>
              <a:ext uri="{FF2B5EF4-FFF2-40B4-BE49-F238E27FC236}">
                <a16:creationId xmlns:a16="http://schemas.microsoft.com/office/drawing/2014/main" id="{A381D74C-8145-763F-6DD2-3AF2C5DF2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24" y="1359608"/>
            <a:ext cx="11108029" cy="467540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BB91F89-C972-36B3-9394-09F28664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Source Sans Pro Semibold"/>
                <a:ea typeface="Source Sans Pro Semibold"/>
              </a:rPr>
              <a:t>Söka bidrag</a:t>
            </a:r>
            <a:endParaRPr lang="sv-S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CC1EEBD0-167E-7E00-45EE-1B3A075AC596}"/>
                  </a:ext>
                </a:extLst>
              </p14:cNvPr>
              <p14:cNvContentPartPr/>
              <p14:nvPr/>
            </p14:nvContentPartPr>
            <p14:xfrm>
              <a:off x="3517457" y="4385109"/>
              <a:ext cx="360" cy="36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CC1EEBD0-167E-7E00-45EE-1B3A075AC5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1337" y="4378989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Höger klammerparentes 4">
            <a:extLst>
              <a:ext uri="{FF2B5EF4-FFF2-40B4-BE49-F238E27FC236}">
                <a16:creationId xmlns:a16="http://schemas.microsoft.com/office/drawing/2014/main" id="{B48C295A-E3E8-B985-2129-9F4D24DB2C39}"/>
              </a:ext>
            </a:extLst>
          </p:cNvPr>
          <p:cNvSpPr/>
          <p:nvPr/>
        </p:nvSpPr>
        <p:spPr>
          <a:xfrm rot="10800000">
            <a:off x="3203403" y="4245859"/>
            <a:ext cx="212588" cy="18753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F0ED879-328E-D758-67C7-CE3E0BEDEBE3}"/>
              </a:ext>
            </a:extLst>
          </p:cNvPr>
          <p:cNvSpPr txBox="1"/>
          <p:nvPr/>
        </p:nvSpPr>
        <p:spPr>
          <a:xfrm>
            <a:off x="1221752" y="3997246"/>
            <a:ext cx="1913594" cy="738664"/>
          </a:xfrm>
          <a:prstGeom prst="rect">
            <a:avLst/>
          </a:prstGeom>
          <a:solidFill>
            <a:srgbClr val="20305C"/>
          </a:solidFill>
          <a:ln>
            <a:solidFill>
              <a:srgbClr val="4472C4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  <a:latin typeface="Calibri"/>
                <a:cs typeface="Calibri"/>
              </a:rPr>
              <a:t>I den här listan ser du de bidrag som du är berättigad till att söka</a:t>
            </a:r>
            <a:endParaRPr lang="sv-SE" dirty="0">
              <a:solidFill>
                <a:schemeClr val="bg1"/>
              </a:solidFill>
              <a:ea typeface="Source Sans Pro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D8BC54E-0A83-C812-E90B-C842F129D5F7}"/>
              </a:ext>
            </a:extLst>
          </p:cNvPr>
          <p:cNvSpPr/>
          <p:nvPr/>
        </p:nvSpPr>
        <p:spPr>
          <a:xfrm>
            <a:off x="7754386" y="4151080"/>
            <a:ext cx="679035" cy="37866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D7B271A9-962F-6047-F3AF-E2A96AEDA980}"/>
              </a:ext>
            </a:extLst>
          </p:cNvPr>
          <p:cNvCxnSpPr>
            <a:cxnSpLocks/>
          </p:cNvCxnSpPr>
          <p:nvPr/>
        </p:nvCxnSpPr>
        <p:spPr>
          <a:xfrm>
            <a:off x="7155443" y="4315477"/>
            <a:ext cx="541635" cy="144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0B42F72D-8F64-92D6-B1B3-F48CFC0FCA9D}"/>
              </a:ext>
            </a:extLst>
          </p:cNvPr>
          <p:cNvSpPr txBox="1"/>
          <p:nvPr/>
        </p:nvSpPr>
        <p:spPr>
          <a:xfrm>
            <a:off x="5585728" y="4169861"/>
            <a:ext cx="260454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 dirty="0">
                <a:latin typeface="Calibri"/>
                <a:cs typeface="Calibri"/>
              </a:rPr>
              <a:t>Klicka på "Skapa +"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1367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2248BC-2402-462A-7B9D-964325EB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868"/>
            <a:ext cx="7774172" cy="1020932"/>
          </a:xfrm>
        </p:spPr>
        <p:txBody>
          <a:bodyPr/>
          <a:lstStyle/>
          <a:p>
            <a:r>
              <a:rPr lang="sv-SE" dirty="0"/>
              <a:t>Mer information och 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7B7E02-B6DF-A89E-E6F9-9D1F050D5D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148396"/>
            <a:ext cx="9167037" cy="40716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>
                <a:latin typeface="Source Sans Pro"/>
                <a:ea typeface="Source Sans Pro"/>
              </a:rPr>
              <a:t>Information om bidragen: </a:t>
            </a:r>
            <a:r>
              <a:rPr lang="sv-SE" u="sng" dirty="0">
                <a:solidFill>
                  <a:srgbClr val="467886"/>
                </a:solidFill>
                <a:latin typeface="Source Sans Pro"/>
                <a:ea typeface="Source Sans Pro"/>
                <a:hlinkClick r:id="rId2"/>
              </a:rPr>
              <a:t>https://www.uppsala.se/bidrag-foreningar</a:t>
            </a:r>
            <a:endParaRPr lang="sv-SE" dirty="0"/>
          </a:p>
          <a:p>
            <a:endParaRPr lang="sv-SE" dirty="0"/>
          </a:p>
          <a:p>
            <a:r>
              <a:rPr lang="sv-SE" dirty="0">
                <a:latin typeface="Source Sans Pro"/>
                <a:ea typeface="Source Sans Pro"/>
              </a:rPr>
              <a:t>Inloggning till systemet:  uppsala.ibgo.se</a:t>
            </a:r>
          </a:p>
          <a:p>
            <a:endParaRPr lang="sv-SE" dirty="0">
              <a:latin typeface="Source Sans Pro"/>
              <a:ea typeface="Source Sans Pro"/>
            </a:endParaRPr>
          </a:p>
          <a:p>
            <a:endParaRPr lang="sv-SE" dirty="0">
              <a:latin typeface="Source Sans Pro"/>
              <a:ea typeface="Source Sans Pro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6958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2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23412B-6CC2-30D9-EDF2-A1E5E7B3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9333216" cy="1416800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Source Sans Pro Semibold"/>
                <a:ea typeface="Source Sans Pro Semibold"/>
              </a:rPr>
              <a:t>Så blir du godkänd aktör</a:t>
            </a:r>
            <a:endParaRPr lang="sv-SE" dirty="0">
              <a:latin typeface="Source Sans Pro Semibold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49AEB3-CE8E-D94D-0A7C-98D602E67E7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724788"/>
            <a:ext cx="10939529" cy="48933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latin typeface="Source Sans Pro"/>
                <a:ea typeface="Source Sans Pro"/>
              </a:rPr>
              <a:t>För att din organisation ska kunna söka bidrag måste den vara </a:t>
            </a:r>
            <a:r>
              <a:rPr lang="sv-SE" sz="2000" b="1" dirty="0">
                <a:latin typeface="Source Sans Pro"/>
                <a:ea typeface="Source Sans Pro"/>
              </a:rPr>
              <a:t>godkänd aktör</a:t>
            </a:r>
            <a:r>
              <a:rPr lang="sv-SE" sz="2000" dirty="0">
                <a:latin typeface="Source Sans Pro"/>
                <a:ea typeface="Source Sans Pro"/>
              </a:rPr>
              <a:t>. Följ dessa steg:</a:t>
            </a:r>
            <a:endParaRPr lang="sv-SE" sz="2000">
              <a:ea typeface="Source Sans Pro"/>
            </a:endParaRPr>
          </a:p>
          <a:p>
            <a:r>
              <a:rPr lang="sv-SE" sz="2000" b="1" dirty="0">
                <a:latin typeface="Source Sans Pro"/>
                <a:ea typeface="Source Sans Pro"/>
              </a:rPr>
              <a:t>Om du inte använt </a:t>
            </a:r>
            <a:r>
              <a:rPr lang="sv-SE" sz="2000" b="1" err="1">
                <a:latin typeface="Source Sans Pro"/>
                <a:ea typeface="Source Sans Pro"/>
              </a:rPr>
              <a:t>Interbook</a:t>
            </a:r>
            <a:r>
              <a:rPr lang="sv-SE" sz="2000" b="1" dirty="0">
                <a:latin typeface="Source Sans Pro"/>
                <a:ea typeface="Source Sans Pro"/>
              </a:rPr>
              <a:t> Go tidigare (ny kund):</a:t>
            </a:r>
            <a:br>
              <a:rPr lang="sv-SE" sz="2000" b="1" dirty="0">
                <a:latin typeface="Source Sans Pro"/>
                <a:ea typeface="Source Sans Pro"/>
              </a:rPr>
            </a:br>
            <a:endParaRPr lang="sv-SE" sz="2000" b="1" dirty="0">
              <a:latin typeface="Source Sans Pro"/>
              <a:ea typeface="Source Sans Pro"/>
            </a:endParaRPr>
          </a:p>
          <a:p>
            <a:r>
              <a:rPr lang="sv-SE" sz="2000" b="1" dirty="0">
                <a:latin typeface="Source Sans Pro"/>
                <a:ea typeface="Source Sans Pro"/>
              </a:rPr>
              <a:t>Steg 1 – Bli privatkund: </a:t>
            </a:r>
            <a:r>
              <a:rPr lang="sv-SE" sz="2000" dirty="0">
                <a:latin typeface="Source Sans Pro"/>
                <a:ea typeface="Source Sans Pro"/>
              </a:rPr>
              <a:t>Se sida 6-10.</a:t>
            </a:r>
            <a:br>
              <a:rPr lang="sv-SE" sz="2000" dirty="0">
                <a:latin typeface="Source Sans Pro"/>
                <a:ea typeface="Source Sans Pro"/>
              </a:rPr>
            </a:br>
            <a:endParaRPr lang="sv-SE" sz="2000">
              <a:ea typeface="Source Sans Pro"/>
            </a:endParaRPr>
          </a:p>
          <a:p>
            <a:r>
              <a:rPr lang="sv-SE" sz="2000" b="1" dirty="0">
                <a:latin typeface="Source Sans Pro"/>
                <a:ea typeface="Source Sans Pro"/>
              </a:rPr>
              <a:t>Steg 2 – Skapa organisation: </a:t>
            </a:r>
            <a:r>
              <a:rPr lang="sv-SE" sz="2000" dirty="0">
                <a:latin typeface="Source Sans Pro"/>
                <a:ea typeface="Source Sans Pro"/>
              </a:rPr>
              <a:t>Se sida 11-18.</a:t>
            </a:r>
            <a:br>
              <a:rPr lang="sv-SE" sz="2000" dirty="0">
                <a:latin typeface="Source Sans Pro"/>
                <a:ea typeface="Source Sans Pro"/>
              </a:rPr>
            </a:br>
            <a:endParaRPr lang="sv-SE" sz="2000" dirty="0">
              <a:ea typeface="Source Sans Pro"/>
            </a:endParaRPr>
          </a:p>
          <a:p>
            <a:pPr marL="285750" indent="-285750">
              <a:buFont typeface="Arial"/>
              <a:buChar char="•"/>
            </a:pPr>
            <a:r>
              <a:rPr lang="sv-SE" sz="2000" dirty="0">
                <a:latin typeface="Source Sans Pro"/>
                <a:ea typeface="Source Sans Pro"/>
              </a:rPr>
              <a:t>Gör en föreningsansökan (ideella föreningar)</a:t>
            </a:r>
            <a:endParaRPr lang="sv-SE" sz="2000" dirty="0">
              <a:ea typeface="Source Sans Pro"/>
            </a:endParaRPr>
          </a:p>
          <a:p>
            <a:pPr marL="285750" indent="-285750">
              <a:buFont typeface="Arial"/>
              <a:buChar char="•"/>
            </a:pPr>
            <a:r>
              <a:rPr lang="sv-SE" sz="2000" dirty="0">
                <a:latin typeface="Source Sans Pro"/>
                <a:ea typeface="Source Sans Pro"/>
              </a:rPr>
              <a:t>Registrera företag (övriga organisations typer)</a:t>
            </a:r>
            <a:br>
              <a:rPr lang="sv-SE" sz="2000" dirty="0">
                <a:latin typeface="Source Sans Pro"/>
                <a:ea typeface="Source Sans Pro"/>
              </a:rPr>
            </a:br>
            <a:endParaRPr lang="sv-SE" sz="2000" dirty="0">
              <a:ea typeface="Source Sans Pro"/>
            </a:endParaRPr>
          </a:p>
          <a:p>
            <a:r>
              <a:rPr lang="sv-SE" sz="2000" b="1" dirty="0">
                <a:latin typeface="Source Sans Pro"/>
                <a:ea typeface="Source Sans Pro"/>
              </a:rPr>
              <a:t>Steg 3 – Ansök som godkänd aktör: </a:t>
            </a:r>
            <a:r>
              <a:rPr lang="sv-SE" sz="2000" dirty="0">
                <a:latin typeface="Source Sans Pro"/>
                <a:ea typeface="Source Sans Pro"/>
              </a:rPr>
              <a:t>Se sida 19-28.</a:t>
            </a:r>
            <a:endParaRPr lang="sv-SE" sz="2000" dirty="0">
              <a:ea typeface="Source Sans Pro"/>
            </a:endParaRPr>
          </a:p>
          <a:p>
            <a:br>
              <a:rPr lang="sv-SE" sz="2000" i="1" dirty="0">
                <a:latin typeface="Source Sans Pro"/>
                <a:ea typeface="Source Sans Pro"/>
              </a:rPr>
            </a:br>
            <a:r>
              <a:rPr lang="sv-SE" sz="2000" i="1" dirty="0">
                <a:latin typeface="Source Sans Pro"/>
                <a:ea typeface="Source Sans Pro"/>
              </a:rPr>
              <a:t>Har din organisation bokat lokaler tidigare? Då finns ett konto redan. Gå direkt till Steg 3.</a:t>
            </a:r>
            <a:endParaRPr lang="sv-SE" sz="2000" i="1">
              <a:ea typeface="Source Sans Pro"/>
            </a:endParaRPr>
          </a:p>
          <a:p>
            <a:endParaRPr lang="sv-SE" sz="2400" dirty="0">
              <a:latin typeface="Source Sans Pro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0067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35995A-194F-092E-A26F-826F3C06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8783017" cy="1651270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Source Sans Pro Semibold"/>
                <a:ea typeface="Source Sans Pro Semibold"/>
              </a:rPr>
              <a:t>Min förening är redan kund men jag kan inte logga in?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4791A2-E467-59B1-AB4C-78575917CF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239356"/>
            <a:ext cx="9167037" cy="39806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400" dirty="0">
                <a:latin typeface="Source Sans Pro"/>
                <a:ea typeface="Source Sans Pro"/>
              </a:rPr>
              <a:t>Din förening kan redan finnas i </a:t>
            </a:r>
            <a:r>
              <a:rPr lang="sv-SE" sz="2400" dirty="0" err="1">
                <a:latin typeface="Source Sans Pro"/>
                <a:ea typeface="Source Sans Pro"/>
              </a:rPr>
              <a:t>Interbook</a:t>
            </a:r>
            <a:r>
              <a:rPr lang="sv-SE" sz="2400" dirty="0">
                <a:latin typeface="Source Sans Pro"/>
                <a:ea typeface="Source Sans Pro"/>
              </a:rPr>
              <a:t> Go om ni tidigare har bokat lokaler. Om du ändå inte kan välja föreningen när du loggar in med e-legitimation beror det oftast på att ditt personnummer inte är kopplat till din användare. </a:t>
            </a:r>
            <a:br>
              <a:rPr lang="sv-SE" sz="2400" dirty="0">
                <a:latin typeface="Source Sans Pro"/>
                <a:ea typeface="Source Sans Pro"/>
              </a:rPr>
            </a:br>
            <a:br>
              <a:rPr lang="sv-SE" sz="2400" dirty="0">
                <a:ea typeface="Source Sans Pro"/>
              </a:rPr>
            </a:br>
            <a:r>
              <a:rPr lang="sv-SE" sz="2400" dirty="0">
                <a:latin typeface="Source Sans Pro"/>
                <a:ea typeface="Source Sans Pro"/>
              </a:rPr>
              <a:t>Mejla </a:t>
            </a:r>
            <a:r>
              <a:rPr lang="sv-SE" sz="2400" b="1" dirty="0">
                <a:latin typeface="Source Sans Pro"/>
                <a:ea typeface="Source Sans Pro"/>
              </a:rPr>
              <a:t>bidragscn@uppsala.se </a:t>
            </a:r>
            <a:r>
              <a:rPr lang="sv-SE" sz="2400" dirty="0">
                <a:latin typeface="Source Sans Pro"/>
                <a:ea typeface="Source Sans Pro"/>
              </a:rPr>
              <a:t>så hjälper vi dig att koppla ihop ditt konto.</a:t>
            </a:r>
          </a:p>
          <a:p>
            <a:endParaRPr lang="sv-SE" sz="2400" dirty="0">
              <a:latin typeface="Source Sans Pro"/>
              <a:ea typeface="Source Sans Pro"/>
            </a:endParaRPr>
          </a:p>
          <a:p>
            <a:r>
              <a:rPr lang="sv-SE" sz="2400" dirty="0">
                <a:latin typeface="Source Sans Pro"/>
                <a:ea typeface="Source Sans Pro"/>
              </a:rPr>
              <a:t>När kopplingen är klar kan du logga in i föreningens profil och gå vidare till </a:t>
            </a:r>
            <a:r>
              <a:rPr lang="sv-SE" sz="2400" b="1" dirty="0">
                <a:latin typeface="Source Sans Pro"/>
                <a:ea typeface="Source Sans Pro"/>
              </a:rPr>
              <a:t>steg 3: Ansök om att bli godkänd aktör</a:t>
            </a:r>
            <a:r>
              <a:rPr lang="sv-SE" sz="2400" dirty="0">
                <a:latin typeface="Source Sans Pro"/>
                <a:ea typeface="Source Sans Pro"/>
              </a:rPr>
              <a:t> för att kunna söka bidrag.</a:t>
            </a:r>
            <a:endParaRPr lang="sv-SE" dirty="0"/>
          </a:p>
          <a:p>
            <a:endParaRPr lang="sv-SE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7955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1E459DB-AB39-3F31-7771-2D9CBBA4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7CD0DD7-4D9F-3992-4BBA-34983512D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914400" indent="-914400">
              <a:buAutoNum type="arabicPeriod"/>
            </a:pPr>
            <a:r>
              <a:rPr lang="sv-SE">
                <a:latin typeface="Source Sans Pro Semibold"/>
                <a:ea typeface="Source Sans Pro Semibold"/>
              </a:rPr>
              <a:t>Skapa en privatkund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A4C6BD-AFA9-34A6-6C5F-E1CA22141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v-SE" sz="2800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ystem för bokning och bidrag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69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836EDFA-44E1-34E6-EB91-B61404A9E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0" y="1134888"/>
            <a:ext cx="10895340" cy="2836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>
                <a:latin typeface="Source Sans Pro Semibold"/>
                <a:ea typeface="Source Sans Pro Semibold"/>
              </a:rPr>
              <a:t>Skapa en privatkund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6753910-3545-A13D-74B4-AEC57B3EB1C9}"/>
              </a:ext>
            </a:extLst>
          </p:cNvPr>
          <p:cNvSpPr/>
          <p:nvPr/>
        </p:nvSpPr>
        <p:spPr>
          <a:xfrm>
            <a:off x="10711902" y="942386"/>
            <a:ext cx="731520" cy="71755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62D0BC7-3A03-7C27-5BD3-EAA6255FEB17}"/>
              </a:ext>
            </a:extLst>
          </p:cNvPr>
          <p:cNvSpPr txBox="1"/>
          <p:nvPr/>
        </p:nvSpPr>
        <p:spPr>
          <a:xfrm>
            <a:off x="9766819" y="2553216"/>
            <a:ext cx="1890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"Logga in".</a:t>
            </a:r>
            <a:r>
              <a:rPr lang="sv-SE" sz="1400" b="1" i="0">
                <a:solidFill>
                  <a:srgbClr val="D1343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v-SE" sz="1400" b="1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B0E73FA1-0B0F-5482-6FD1-BAABED185F0E}"/>
              </a:ext>
            </a:extLst>
          </p:cNvPr>
          <p:cNvCxnSpPr>
            <a:cxnSpLocks/>
          </p:cNvCxnSpPr>
          <p:nvPr/>
        </p:nvCxnSpPr>
        <p:spPr>
          <a:xfrm flipV="1">
            <a:off x="11077663" y="1747488"/>
            <a:ext cx="0" cy="7111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A6C52A55-B5DE-D8A9-1D68-AFF7F77E954D}"/>
              </a:ext>
            </a:extLst>
          </p:cNvPr>
          <p:cNvSpPr txBox="1"/>
          <p:nvPr/>
        </p:nvSpPr>
        <p:spPr>
          <a:xfrm>
            <a:off x="443786" y="5575133"/>
            <a:ext cx="4986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2400" b="1">
                <a:latin typeface="Calibri" panose="020F0502020204030204" pitchFamily="34" charset="0"/>
                <a:cs typeface="Calibri" panose="020F0502020204030204" pitchFamily="34" charset="0"/>
              </a:rPr>
              <a:t>Webbadress: u</a:t>
            </a:r>
            <a:r>
              <a:rPr lang="sv-SE" sz="2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ppsala.ibgo.se</a:t>
            </a:r>
          </a:p>
        </p:txBody>
      </p:sp>
    </p:spTree>
    <p:extLst>
      <p:ext uri="{BB962C8B-B14F-4D97-AF65-F5344CB8AC3E}">
        <p14:creationId xmlns:p14="http://schemas.microsoft.com/office/powerpoint/2010/main" val="163628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A9C6AF4D-E2C1-B9DF-31C6-18868C0D4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36" y="1646847"/>
            <a:ext cx="7897327" cy="315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>
                <a:latin typeface="Source Sans Pro Semibold"/>
                <a:ea typeface="Source Sans Pro Semibold"/>
              </a:rPr>
              <a:t>Skapa en privatkund</a:t>
            </a:r>
            <a:endParaRPr lang="sv-SE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E47569D2-6A78-E667-E6C6-77D9184D4F67}"/>
              </a:ext>
            </a:extLst>
          </p:cNvPr>
          <p:cNvSpPr/>
          <p:nvPr/>
        </p:nvSpPr>
        <p:spPr>
          <a:xfrm>
            <a:off x="3374964" y="3349101"/>
            <a:ext cx="1294690" cy="62487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01DA37ED-4BA5-48C3-99A9-E57AF959B0FE}"/>
              </a:ext>
            </a:extLst>
          </p:cNvPr>
          <p:cNvCxnSpPr>
            <a:cxnSpLocks/>
          </p:cNvCxnSpPr>
          <p:nvPr/>
        </p:nvCxnSpPr>
        <p:spPr>
          <a:xfrm flipH="1">
            <a:off x="8612372" y="3349101"/>
            <a:ext cx="966634" cy="3084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B8E1D126-D083-CD25-6428-7E12862C53C6}"/>
              </a:ext>
            </a:extLst>
          </p:cNvPr>
          <p:cNvSpPr txBox="1"/>
          <p:nvPr/>
        </p:nvSpPr>
        <p:spPr>
          <a:xfrm>
            <a:off x="9579006" y="3069565"/>
            <a:ext cx="1890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”+".</a:t>
            </a:r>
            <a:r>
              <a:rPr lang="sv-SE" sz="1400" b="1" i="0">
                <a:solidFill>
                  <a:srgbClr val="D1343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v-SE" sz="1400" b="1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4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C36B860-6650-42CF-64BA-9E340FA18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79110"/>
            <a:ext cx="6909525" cy="288880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E4759BB-F415-D09B-0D27-BC6063107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5709"/>
            <a:ext cx="6182588" cy="174331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>
                <a:latin typeface="Source Sans Pro Semibold"/>
                <a:ea typeface="Source Sans Pro Semibold"/>
              </a:rPr>
              <a:t>Skapa en privatkund</a:t>
            </a:r>
            <a:endParaRPr lang="sv-SE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6753910-3545-A13D-74B4-AEC57B3EB1C9}"/>
              </a:ext>
            </a:extLst>
          </p:cNvPr>
          <p:cNvSpPr/>
          <p:nvPr/>
        </p:nvSpPr>
        <p:spPr>
          <a:xfrm>
            <a:off x="4783215" y="2194591"/>
            <a:ext cx="731520" cy="71755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62D0BC7-3A03-7C27-5BD3-EAA6255FEB17}"/>
              </a:ext>
            </a:extLst>
          </p:cNvPr>
          <p:cNvSpPr txBox="1"/>
          <p:nvPr/>
        </p:nvSpPr>
        <p:spPr>
          <a:xfrm>
            <a:off x="6677267" y="2245590"/>
            <a:ext cx="2237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Fyll i e-post och sedan OK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B0E73FA1-0B0F-5482-6FD1-BAABED185F0E}"/>
              </a:ext>
            </a:extLst>
          </p:cNvPr>
          <p:cNvCxnSpPr>
            <a:cxnSpLocks/>
          </p:cNvCxnSpPr>
          <p:nvPr/>
        </p:nvCxnSpPr>
        <p:spPr>
          <a:xfrm flipH="1">
            <a:off x="5647017" y="2450631"/>
            <a:ext cx="929324" cy="1027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844BEF05-03AD-15DB-A315-F3A384D82AEB}"/>
              </a:ext>
            </a:extLst>
          </p:cNvPr>
          <p:cNvSpPr txBox="1"/>
          <p:nvPr/>
        </p:nvSpPr>
        <p:spPr>
          <a:xfrm>
            <a:off x="8396339" y="4166512"/>
            <a:ext cx="32109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Välj sedan ett alternativ att logga in med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8EFA129F-3753-6066-0A62-D1F48DA3E8B9}"/>
              </a:ext>
            </a:extLst>
          </p:cNvPr>
          <p:cNvSpPr/>
          <p:nvPr/>
        </p:nvSpPr>
        <p:spPr>
          <a:xfrm>
            <a:off x="745502" y="3856571"/>
            <a:ext cx="6909525" cy="261134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CEE52155-8401-CEA8-577F-DD26E1560E56}"/>
              </a:ext>
            </a:extLst>
          </p:cNvPr>
          <p:cNvCxnSpPr>
            <a:cxnSpLocks/>
          </p:cNvCxnSpPr>
          <p:nvPr/>
        </p:nvCxnSpPr>
        <p:spPr>
          <a:xfrm flipH="1">
            <a:off x="7353431" y="4320401"/>
            <a:ext cx="929324" cy="1027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243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b49af1-8c6a-4e92-91bf-d85ac55b70f9" xsi:nil="true"/>
    <lcf76f155ced4ddcb4097134ff3c332f xmlns="f8753992-d7d7-4445-ad00-b7414d74ae0e">
      <Terms xmlns="http://schemas.microsoft.com/office/infopath/2007/PartnerControls"/>
    </lcf76f155ced4ddcb4097134ff3c332f>
    <SharedWithUsers xmlns="2bb49af1-8c6a-4e92-91bf-d85ac55b70f9">
      <UserInfo>
        <DisplayName>Bokningsservice</DisplayName>
        <AccountId>67</AccountId>
        <AccountType/>
      </UserInfo>
      <UserInfo>
        <DisplayName>Hyensjö Linnéa (Handläggare och koordinator för gräsytor)</DisplayName>
        <AccountId>68</AccountId>
        <AccountType/>
      </UserInfo>
      <UserInfo>
        <DisplayName>Larsson Rebecca (Handläggare &amp; koordinator, hallar/övriga ytor)</DisplayName>
        <AccountId>69</AccountId>
        <AccountType/>
      </UserInfo>
      <UserInfo>
        <DisplayName>Leopardi Maria</DisplayName>
        <AccountId>70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F9D93C84FB474288F8DB7F2129FAEA" ma:contentTypeVersion="13" ma:contentTypeDescription="Create a new document." ma:contentTypeScope="" ma:versionID="8eaa72c806ac7912eb77cb0391efc940">
  <xsd:schema xmlns:xsd="http://www.w3.org/2001/XMLSchema" xmlns:xs="http://www.w3.org/2001/XMLSchema" xmlns:p="http://schemas.microsoft.com/office/2006/metadata/properties" xmlns:ns2="f8753992-d7d7-4445-ad00-b7414d74ae0e" xmlns:ns3="2bb49af1-8c6a-4e92-91bf-d85ac55b70f9" targetNamespace="http://schemas.microsoft.com/office/2006/metadata/properties" ma:root="true" ma:fieldsID="fac23c3bb50cf10eb80975e04dd01090" ns2:_="" ns3:_="">
    <xsd:import namespace="f8753992-d7d7-4445-ad00-b7414d74ae0e"/>
    <xsd:import namespace="2bb49af1-8c6a-4e92-91bf-d85ac55b70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53992-d7d7-4445-ad00-b7414d74ae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96207ad-ef36-41b4-a890-3b970be5e0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49af1-8c6a-4e92-91bf-d85ac55b70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386bdc3-f21a-42bd-b3fd-e091f2eef297}" ma:internalName="TaxCatchAll" ma:showField="CatchAllData" ma:web="2bb49af1-8c6a-4e92-91bf-d85ac55b7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EC8EA9-235D-4FDB-BB95-D9AE5A414770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f8753992-d7d7-4445-ad00-b7414d74ae0e"/>
    <ds:schemaRef ds:uri="http://schemas.microsoft.com/office/2006/metadata/properties"/>
    <ds:schemaRef ds:uri="http://purl.org/dc/elements/1.1/"/>
    <ds:schemaRef ds:uri="http://schemas.microsoft.com/office/infopath/2007/PartnerControls"/>
    <ds:schemaRef ds:uri="2bb49af1-8c6a-4e92-91bf-d85ac55b70f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C2D45D-CA93-4041-9C34-A6240A407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53992-d7d7-4445-ad00-b7414d74ae0e"/>
    <ds:schemaRef ds:uri="2bb49af1-8c6a-4e92-91bf-d85ac55b7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2F5F73-410E-4404-9040-2FA2D0B173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IBGO utbildning dag 1</Template>
  <TotalTime>221</TotalTime>
  <Words>1138</Words>
  <Application>Microsoft Office PowerPoint</Application>
  <PresentationFormat>Bredbild</PresentationFormat>
  <Paragraphs>160</Paragraphs>
  <Slides>35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 New</vt:lpstr>
      <vt:lpstr>Source Sans Pro</vt:lpstr>
      <vt:lpstr>Source Sans Pro Semibold</vt:lpstr>
      <vt:lpstr>Tema Uppsala</vt:lpstr>
      <vt:lpstr>Manual godkänd aktör för att söka bidrag System för bokning och bidrag</vt:lpstr>
      <vt:lpstr>Innehåll</vt:lpstr>
      <vt:lpstr>Varför godkänd aktör</vt:lpstr>
      <vt:lpstr>Så blir du godkänd aktör</vt:lpstr>
      <vt:lpstr>Min förening är redan kund men jag kan inte logga in?</vt:lpstr>
      <vt:lpstr>Skapa en privatkund</vt:lpstr>
      <vt:lpstr>Skapa en privatkund</vt:lpstr>
      <vt:lpstr>Skapa en privatkund</vt:lpstr>
      <vt:lpstr>Skapa en privatkund</vt:lpstr>
      <vt:lpstr>Skapa en privatkund</vt:lpstr>
      <vt:lpstr>2. Föreningsansökan  eller registrera företag  (övrig organisationsform)</vt:lpstr>
      <vt:lpstr>Föreningsansökan  eller registrera företag  (övrig organisationsform)</vt:lpstr>
      <vt:lpstr>Föreningsansökan  eller registrera företag  (övrig organisationsform)</vt:lpstr>
      <vt:lpstr>Föreningsansökan  eller registrera företag  (övrig organisationsform)</vt:lpstr>
      <vt:lpstr>Föreningsansökan  eller registrera företag  (övrig organisationsform)</vt:lpstr>
      <vt:lpstr>Föreningsansökan  eller registrera företag  (övrig organisationsform)</vt:lpstr>
      <vt:lpstr>Föreningsansökan </vt:lpstr>
      <vt:lpstr>Företagsregistrering</vt:lpstr>
      <vt:lpstr>3. Ansök om att bli godkänd aktör för att söka bidrag.</vt:lpstr>
      <vt:lpstr>Ansökan godkänd aktör, hantering</vt:lpstr>
      <vt:lpstr>Bifoga dokument, senaste antagna/aktuella</vt:lpstr>
      <vt:lpstr>Ansök om att bli godkänd aktör för att söka bidrag</vt:lpstr>
      <vt:lpstr>Ansök om att bli godkänd aktör för att söka bidrag</vt:lpstr>
      <vt:lpstr>Ansök om att bli godkänd aktör för att söka bidrag</vt:lpstr>
      <vt:lpstr>Ansök om att bli godkänd aktör för att söka bidrag</vt:lpstr>
      <vt:lpstr>Ansök om att bli godkänd aktör för att söka bidrag</vt:lpstr>
      <vt:lpstr>Ansök om att bli godkänd aktör för att söka bidrag</vt:lpstr>
      <vt:lpstr>Ansök om att bli godkänd aktör för att söka bidrag</vt:lpstr>
      <vt:lpstr>Söka bidrag</vt:lpstr>
      <vt:lpstr>Söka bidrag</vt:lpstr>
      <vt:lpstr>Söka bidrag</vt:lpstr>
      <vt:lpstr>Söka bidrag</vt:lpstr>
      <vt:lpstr>Söka bidrag</vt:lpstr>
      <vt:lpstr>Mer information och frågor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IBGO Utbildning 2</dc:title>
  <dc:creator>Isaksson Kim</dc:creator>
  <cp:lastModifiedBy>Löwgren Helene Göransdotter</cp:lastModifiedBy>
  <cp:revision>131</cp:revision>
  <cp:lastPrinted>2016-04-19T07:45:19Z</cp:lastPrinted>
  <dcterms:created xsi:type="dcterms:W3CDTF">2024-05-23T09:27:37Z</dcterms:created>
  <dcterms:modified xsi:type="dcterms:W3CDTF">2026-02-26T08:50:31Z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0x01010094F9D93C84FB474288F8DB7F2129FAEA</vt:lpwstr>
  </property>
  <property fmtid="{D5CDD505-2E9C-101B-9397-08002B2CF9AE}" pid="3" name="MediaServiceImageTags">
    <vt:lpwstr/>
  </property>
</Properties>
</file>