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  <p:sldMasterId id="2147483683" r:id="rId2"/>
    <p:sldMasterId id="2147483687" r:id="rId3"/>
    <p:sldMasterId id="2147483690" r:id="rId4"/>
    <p:sldMasterId id="2147483712" r:id="rId5"/>
    <p:sldMasterId id="2147483723" r:id="rId6"/>
    <p:sldMasterId id="2147483696" r:id="rId7"/>
  </p:sldMasterIdLst>
  <p:notesMasterIdLst>
    <p:notesMasterId r:id="rId17"/>
  </p:notesMasterIdLst>
  <p:sldIdLst>
    <p:sldId id="363" r:id="rId8"/>
    <p:sldId id="362" r:id="rId9"/>
    <p:sldId id="364" r:id="rId10"/>
    <p:sldId id="365" r:id="rId11"/>
    <p:sldId id="366" r:id="rId12"/>
    <p:sldId id="367" r:id="rId13"/>
    <p:sldId id="369" r:id="rId14"/>
    <p:sldId id="368" r:id="rId15"/>
    <p:sldId id="337" r:id="rId16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005C"/>
    <a:srgbClr val="00555C"/>
    <a:srgbClr val="FEDD00"/>
    <a:srgbClr val="20305C"/>
    <a:srgbClr val="1C9CD8"/>
    <a:srgbClr val="A6CE39"/>
    <a:srgbClr val="FF3E9B"/>
    <a:srgbClr val="2A285F"/>
    <a:srgbClr val="45E15C"/>
    <a:srgbClr val="F08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132" autoAdjust="0"/>
  </p:normalViewPr>
  <p:slideViewPr>
    <p:cSldViewPr snapToGrid="0">
      <p:cViewPr varScale="1">
        <p:scale>
          <a:sx n="90" d="100"/>
          <a:sy n="90" d="100"/>
        </p:scale>
        <p:origin x="-78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2018-12-13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6510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101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dirty="0"/>
              <a:t>Taggningar görs i samband med att nämnder och bolag tar fram sina verksamhets- och affärsplaner. </a:t>
            </a:r>
          </a:p>
          <a:p>
            <a:pPr marL="0" indent="0">
              <a:buFontTx/>
              <a:buNone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>- Hypergene är idag kommunens administrativa system för att lägga in mål och åtgärder för verksamhets- och affärsplaner.</a:t>
            </a:r>
          </a:p>
          <a:p>
            <a:pPr marL="0" indent="0">
              <a:buFontTx/>
              <a:buNone/>
            </a:pPr>
            <a:endParaRPr lang="sv-SE" dirty="0"/>
          </a:p>
          <a:p>
            <a:r>
              <a:rPr lang="sv-SE" dirty="0"/>
              <a:t>- Brister i hypergene finns då endast två taggningar går att se.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3466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Bolagen finns med i handlingsplanen som berörda aktörer under nio åtgärder samt har ett huvudansvar (Parkerings AB har huvudansvar för Mål 4c, öka antalet handikapparkeringar)</a:t>
            </a:r>
          </a:p>
          <a:p>
            <a:endParaRPr lang="sv-SE" dirty="0"/>
          </a:p>
          <a:p>
            <a:r>
              <a:rPr lang="sv-SE" dirty="0"/>
              <a:t>Flera bolag har svarat på utskickade frågor om jämställdhet kopplat till programmet,  flera anser att de inte kan se att de berörs alls av programmet och dess mål.</a:t>
            </a:r>
          </a:p>
          <a:p>
            <a:endParaRPr lang="sv-SE" dirty="0"/>
          </a:p>
          <a:p>
            <a:r>
              <a:rPr lang="sv-SE" dirty="0"/>
              <a:t>Åtgärder (141) exempelvis monterat hiss, IBIC ej påbörjad åtgärd.</a:t>
            </a:r>
          </a:p>
          <a:p>
            <a:endParaRPr lang="sv-SE" dirty="0"/>
          </a:p>
          <a:p>
            <a:r>
              <a:rPr lang="sv-SE" dirty="0"/>
              <a:t>De som varit flitigast med att tagga är KTN, OMN och KS.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968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Då uppföljningen utgått från taggningar som kopplats till programmet så framkommer det inte om det pågår fler arbeten inom målområdena. </a:t>
            </a:r>
          </a:p>
          <a:p>
            <a:endParaRPr lang="sv-SE" dirty="0"/>
          </a:p>
          <a:p>
            <a:r>
              <a:rPr lang="sv-SE" dirty="0"/>
              <a:t>Det troliga är att det pågår mer arbeten som berör målen och åtgärderna i programmet. Detta skulle kunna tas fram genom att analysera alla verksamhets- och affärsplaner.  </a:t>
            </a:r>
          </a:p>
          <a:p>
            <a:endParaRPr lang="sv-SE" dirty="0"/>
          </a:p>
          <a:p>
            <a:r>
              <a:rPr lang="sv-SE" dirty="0"/>
              <a:t>Mål 5 – Utbildning (en taggning)</a:t>
            </a:r>
          </a:p>
          <a:p>
            <a:r>
              <a:rPr lang="sv-SE" dirty="0"/>
              <a:t>Mål 8 – vardagsliv (ingen taggning)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562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Här vill vi diskutera med er en stund…. nästa bild…..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2032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Ett program bland andra program? System för uppföljning? </a:t>
            </a:r>
          </a:p>
          <a:p>
            <a:pPr lvl="1"/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Följs programmet upp på bästa sätt? Kanske ska det följas upp på andra sätt också?</a:t>
            </a:r>
          </a:p>
          <a:p>
            <a:pPr lvl="1"/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Hur göra programmet känt i förvaltningar och bolag? (Vi kan lyfta att det behöver implementeras… Jag fick idéer att göra en liknande konferens/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ws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 gjordes med löken)</a:t>
            </a:r>
          </a:p>
          <a:p>
            <a:pPr lvl="1"/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Förslag? (här kan samlingen tycka till och vi kan föreslå en årlig konferens om ingen har något förslag?)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648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_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xmlns="" id="{A1742BB7-34A3-4595-9362-B59D8B0AA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xmlns="" id="{13AFAC1C-44E0-4894-84F3-D0259B6A9B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978" y="217509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chemeClr val="accent6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xmlns="" id="{0F641A72-8DD5-4A24-88E9-4E68B956C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445246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xmlns="" id="{B4C2D811-DBB8-4967-8307-4F04CC10BD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80738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xmlns="" id="{44C03BEE-69FC-4395-A685-7FA5CE9C0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519756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58095394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mossa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7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B168D881-A99F-49FC-98EF-E527E40964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xmlns="" id="{62B673FB-E16C-4150-BC9F-FDEB522841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chemeClr val="accent5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xmlns="" id="{0C281DDD-C047-4A3A-A4E0-C7680E8DCC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2001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ssa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xmlns="" id="{482D6CDF-39D3-47FA-9C39-A50120BBE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xmlns="" id="{14030155-678F-495D-BE00-59D998AF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4712"/>
            <a:ext cx="9371646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xmlns="" id="{3C5336A5-32D1-4510-AC88-59A9B673B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855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xmlns="" id="{79FCC243-5352-4F89-BF79-6DDEB6741B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92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xmlns="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80507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_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xmlns="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8615" y="0"/>
            <a:ext cx="408099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95709"/>
            <a:ext cx="6529039" cy="1380947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6529039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7B7A8CB7-9EA9-405B-9ECF-57257BC61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5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_plomm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xmlns="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4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54055"/>
            <a:ext cx="3827745" cy="1422601"/>
          </a:xfrm>
        </p:spPr>
        <p:txBody>
          <a:bodyPr anchor="b" anchorCtr="0"/>
          <a:lstStyle>
            <a:lvl1pPr>
              <a:defRPr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xmlns="" id="{6CD5F153-C142-42AB-AA9B-7C2387F479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68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_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xmlns="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28911"/>
            <a:ext cx="3827745" cy="1433232"/>
          </a:xfrm>
        </p:spPr>
        <p:txBody>
          <a:bodyPr anchor="b" anchorCtr="0"/>
          <a:lstStyle>
            <a:lvl1pPr>
              <a:defRPr spc="-150" baseline="0">
                <a:solidFill>
                  <a:schemeClr val="accent2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xmlns="" id="{7099BE6B-7AFC-4461-ACF5-D64108E58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8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_mo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4BE29E1B-41F9-468D-9677-EFC4D66431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xmlns="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43425"/>
            <a:ext cx="3827745" cy="1433232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5397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xmlns="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xmlns="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24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xmlns="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xmlns="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xmlns="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xmlns="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87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ida_plommon">
    <p:bg>
      <p:bgPr>
        <a:solidFill>
          <a:srgbClr val="45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xmlns="" id="{04E35814-05E4-4F94-A93A-3DB962BF21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421978" y="217509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chemeClr val="accent4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445246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80738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519756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2156631825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224833"/>
            <a:ext cx="7774172" cy="717553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251D4C7A-8179-41C9-8075-7E07771269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951470"/>
            <a:ext cx="9167037" cy="5268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xmlns="" id="{2405207A-686B-4280-A519-BF69BE0D4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33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sbild_plommon">
    <p:bg>
      <p:bgPr>
        <a:solidFill>
          <a:srgbClr val="45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DDDC0B7D-7281-4A0C-BB40-1EF247D004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5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vslutsbild blå">
    <p:bg>
      <p:bgPr>
        <a:solidFill>
          <a:srgbClr val="203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05B88CC4-EE60-49E6-9BAA-C69AF8160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1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sbild mossa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8C384BDE-EC45-4061-BCAF-4CDA523316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5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tartsida_plomm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xmlns="" id="{04E35814-05E4-4F94-A93A-3DB962BF21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421978" y="217509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chemeClr val="accent5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445246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80738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519756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30571600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plommon">
    <p:bg>
      <p:bgPr>
        <a:solidFill>
          <a:srgbClr val="45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chemeClr val="accent4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>
          <a:xfrm>
            <a:off x="9145856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BE393C07-3BB4-45A5-8BF3-FEB2C5446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xmlns="" id="{03E43CD7-7163-45CA-8F2B-D2ABDF012C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78724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lommon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rgbClr val="450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8E6231FC-555A-47B6-BF33-30E6CFC3AA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3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xmlns="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9597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lå">
    <p:bg>
      <p:bgPr>
        <a:solidFill>
          <a:srgbClr val="203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6BDCDAAA-750D-42AA-98E5-8271C45780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xmlns="" id="{2799875D-D8A9-4841-8D7E-A35C501517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chemeClr val="accent6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xmlns="" id="{0776DC2C-AFFD-4118-AF33-ABB7FB720F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>
                <a:solidFill>
                  <a:srgbClr val="203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4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rgbClr val="203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xmlns="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1039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7"/>
            <a:ext cx="9371646" cy="148535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7164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79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87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7"/>
            <a:ext cx="9371646" cy="148535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4588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A0B27E6E-83D9-419B-9985-ECE0CF391C0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5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03" r:id="rId2"/>
    <p:sldLayoutId id="2147483880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7"/>
            <a:ext cx="9371646" cy="1485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7164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93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878" r:id="rId2"/>
    <p:sldLayoutId id="214748370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8"/>
            <a:ext cx="9373419" cy="15038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73419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44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877" r:id="rId2"/>
    <p:sldLayoutId id="2147483879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7"/>
            <a:ext cx="9371646" cy="149460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25461"/>
            <a:ext cx="9371646" cy="3551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789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9" r:id="rId2"/>
    <p:sldLayoutId id="2147483718" r:id="rId3"/>
    <p:sldLayoutId id="2147483720" r:id="rId4"/>
    <p:sldLayoutId id="2147483721" r:id="rId5"/>
    <p:sldLayoutId id="2147483722" r:id="rId6"/>
    <p:sldLayoutId id="2147483717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Source Sans Pro SemiBold" panose="020B0603030403020204" pitchFamily="34" charset="0"/>
          <a:ea typeface="Source Sans Pro SemiBold" panose="020B06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8"/>
            <a:ext cx="9371646" cy="15038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4588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E7E6B05-1DCC-4D60-954E-33A0881B83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3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8"/>
            <a:ext cx="9371646" cy="14946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4588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369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874" r:id="rId2"/>
    <p:sldLayoutId id="214748371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5005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0F5AE12-8FBA-4E39-A5E9-90530117A5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400" dirty="0"/>
              <a:t>Uppföljning </a:t>
            </a:r>
            <a:br>
              <a:rPr lang="sv-SE" sz="4400" dirty="0"/>
            </a:br>
            <a:r>
              <a:rPr lang="sv-SE" sz="3600" dirty="0"/>
              <a:t/>
            </a:r>
            <a:br>
              <a:rPr lang="sv-SE" sz="3600" dirty="0"/>
            </a:br>
            <a:r>
              <a:rPr lang="sv-SE" sz="3600" dirty="0"/>
              <a:t>Program för full delaktighet för personer med funktionsnedsättning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D1C9A202-E788-4679-800E-8527728DED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5708" y="4394028"/>
            <a:ext cx="8182867" cy="538658"/>
          </a:xfrm>
        </p:spPr>
        <p:txBody>
          <a:bodyPr/>
          <a:lstStyle/>
          <a:p>
            <a:r>
              <a:rPr lang="sv-SE" sz="1400" dirty="0"/>
              <a:t>Jeanette Nordin, programansvarig uppdragsstrateg  </a:t>
            </a:r>
          </a:p>
          <a:p>
            <a:r>
              <a:rPr lang="sv-SE" sz="1400" dirty="0"/>
              <a:t>Kristina Bromark, </a:t>
            </a:r>
            <a:r>
              <a:rPr lang="sv-SE" sz="1400" dirty="0" err="1"/>
              <a:t>brukarombud</a:t>
            </a:r>
            <a:r>
              <a:rPr lang="sv-SE" sz="1400" dirty="0"/>
              <a:t>	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FDDEDF7C-E57D-42DB-B171-E3ADA56D6C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1977" y="5105030"/>
            <a:ext cx="8182867" cy="476334"/>
          </a:xfrm>
        </p:spPr>
        <p:txBody>
          <a:bodyPr/>
          <a:lstStyle/>
          <a:p>
            <a:r>
              <a:rPr lang="sv-SE" sz="1400" dirty="0"/>
              <a:t>Omsorgsförvaltningen– Enheten för kvalitet och utveckling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DE1F9BB5-1043-47AA-AB79-12007280EA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1978" y="5926052"/>
            <a:ext cx="8182867" cy="367716"/>
          </a:xfrm>
        </p:spPr>
        <p:txBody>
          <a:bodyPr/>
          <a:lstStyle/>
          <a:p>
            <a:r>
              <a:rPr lang="sv-SE" sz="1400" dirty="0"/>
              <a:t>23 november 2018</a:t>
            </a:r>
          </a:p>
        </p:txBody>
      </p:sp>
    </p:spTree>
    <p:extLst>
      <p:ext uri="{BB962C8B-B14F-4D97-AF65-F5344CB8AC3E}">
        <p14:creationId xmlns:p14="http://schemas.microsoft.com/office/powerpoint/2010/main" val="173870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10F26B7-EF17-4A4A-A196-8F09A61C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Program för full delaktighet för personer med funktionsnedsättning  (PFD)</a:t>
            </a:r>
            <a:br>
              <a:rPr lang="sv-SE" b="1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206779C-6DBB-4D5A-8684-7F183D3DE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174" y="2366356"/>
            <a:ext cx="6532368" cy="3542250"/>
          </a:xfrm>
        </p:spPr>
        <p:txBody>
          <a:bodyPr/>
          <a:lstStyle/>
          <a:p>
            <a:endParaRPr lang="sv-SE" sz="1600" dirty="0"/>
          </a:p>
          <a:p>
            <a:r>
              <a:rPr lang="sv-SE" sz="1600" dirty="0"/>
              <a:t>Beslut om programmet 12 december 2016.</a:t>
            </a:r>
          </a:p>
          <a:p>
            <a:r>
              <a:rPr lang="sv-SE" sz="1600" dirty="0"/>
              <a:t>Gäller alla nämnder/förvaltningar och bolag. Utgår från FN-konventionen om rättigheter för personer med funktionsnedsättning.</a:t>
            </a:r>
          </a:p>
          <a:p>
            <a:r>
              <a:rPr lang="sv-SE" sz="1600" dirty="0"/>
              <a:t>I kopplad handlingsplan framgår åtgärdsansvar för övergripande mål och delmål.</a:t>
            </a:r>
          </a:p>
          <a:p>
            <a:r>
              <a:rPr lang="sv-SE" sz="1600" dirty="0"/>
              <a:t>Måluppfyllelse för programmet samt implementering ska ske kontinuerligt och årligen.</a:t>
            </a:r>
          </a:p>
          <a:p>
            <a:endParaRPr lang="sv-SE" sz="1600" dirty="0"/>
          </a:p>
          <a:p>
            <a:endParaRPr lang="sv-SE" sz="1600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105E7335-3DE6-4958-9905-9411E47C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  <p:pic>
        <p:nvPicPr>
          <p:cNvPr id="5" name="Picture 2" descr="2bf0b8e9-2d29-4d02-8ac2-965e83bed497@eurprd08">
            <a:extLst>
              <a:ext uri="{FF2B5EF4-FFF2-40B4-BE49-F238E27FC236}">
                <a16:creationId xmlns:a16="http://schemas.microsoft.com/office/drawing/2014/main" xmlns="" id="{3CD5FEAE-395E-4CD7-83DD-2B24AB656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497" y="2745470"/>
            <a:ext cx="1915329" cy="195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50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EF01052-231D-41FB-8EA9-7153CA1F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Uppföljning PFD 2017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186D3BBB-0BDA-4093-8392-C9C484B47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Uppföljningsunderlag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Måluppfyllelse/resultat för Uppsala kommun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Hur arbeta vidare med programmet?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B707E0BE-920B-4B62-9D6A-94A7A92EB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91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0D55BB6-84B5-4EBC-A418-992DF634A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051" y="631968"/>
            <a:ext cx="9371646" cy="692202"/>
          </a:xfrm>
        </p:spPr>
        <p:txBody>
          <a:bodyPr>
            <a:normAutofit fontScale="90000"/>
          </a:bodyPr>
          <a:lstStyle/>
          <a:p>
            <a:r>
              <a:rPr lang="sv-SE" dirty="0"/>
              <a:t>UPPFÖLJNINGSUNDERLAG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4CA0534C-C773-400E-8825-842F1A5C5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153"/>
            <a:ext cx="9371646" cy="5054010"/>
          </a:xfrm>
        </p:spPr>
        <p:txBody>
          <a:bodyPr/>
          <a:lstStyle/>
          <a:p>
            <a:r>
              <a:rPr lang="sv-SE" sz="2000" dirty="0"/>
              <a:t>Uppföljningsunderlaget har bestått av</a:t>
            </a:r>
          </a:p>
          <a:p>
            <a:r>
              <a:rPr lang="sv-SE" sz="1600" dirty="0"/>
              <a:t>Genomgång och analys av taggningar i verksamhetsplaner samt frågor kopplat till jämställdhet.</a:t>
            </a:r>
          </a:p>
          <a:p>
            <a:r>
              <a:rPr lang="sv-SE" sz="2000" dirty="0"/>
              <a:t>De som ingår i uppföljningen är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14 nämnder + Kommunstyrelsen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13 helägda dotterbolag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2 delägda bolag</a:t>
            </a:r>
          </a:p>
          <a:p>
            <a:r>
              <a:rPr lang="sv-SE" sz="2000" dirty="0"/>
              <a:t>Målområden som följts upp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9 målområden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15 övergripande mål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35 delmål (nämnder/bolag har särskilda ansvarsområden)</a:t>
            </a:r>
          </a:p>
          <a:p>
            <a:endParaRPr lang="sv-SE" sz="2000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2AA88EE5-E05D-4904-9140-47E27901C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4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1EF28F6-0D31-44E4-B746-DF1D3256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898"/>
            <a:ext cx="9371646" cy="715925"/>
          </a:xfrm>
        </p:spPr>
        <p:txBody>
          <a:bodyPr/>
          <a:lstStyle/>
          <a:p>
            <a:r>
              <a:rPr lang="sv-SE" dirty="0"/>
              <a:t>Måluppfyllelse/resultat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532E58E-4BAD-4D01-B9EE-F4D7161CF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1972"/>
            <a:ext cx="9371646" cy="45749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5/14 nämnder, samt KS har taggat programmet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Inga bolag har taggat programmet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Arbete pågår inom 8/9 målområden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Arbete pågår inom 32/50 mål: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v-SE" sz="1400" dirty="0"/>
              <a:t>11/15 övergripande mål (30 åtgärder)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v-SE" sz="1400" dirty="0"/>
              <a:t>21/35 delmål (52 åtgärder)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141 åtgärder: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v-SE" sz="1400" dirty="0"/>
              <a:t>82st är färdiga eller påbörjade (KS, KTN, OSN, SCN och AMN)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v-SE" sz="1400" dirty="0"/>
              <a:t>59st är ej påbörjade (OSN, KTN, GSN, AMN och KS)</a:t>
            </a: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A8EED68C-916F-4B52-96C3-1D3BAB9E5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801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78DB028-E4AD-4018-97FE-376DA323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891"/>
            <a:ext cx="9371646" cy="585876"/>
          </a:xfrm>
        </p:spPr>
        <p:txBody>
          <a:bodyPr>
            <a:normAutofit fontScale="90000"/>
          </a:bodyPr>
          <a:lstStyle/>
          <a:p>
            <a:r>
              <a:rPr lang="sv-SE" dirty="0"/>
              <a:t>Resultat samtliga nämnder och bolag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6A9CF328-F0F7-436F-8276-6669BFE1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6</a:t>
            </a:fld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39B3205A-B377-411D-983B-7151913323A7}"/>
              </a:ext>
            </a:extLst>
          </p:cNvPr>
          <p:cNvSpPr/>
          <p:nvPr/>
        </p:nvSpPr>
        <p:spPr>
          <a:xfrm>
            <a:off x="7256721" y="2022770"/>
            <a:ext cx="4444409" cy="3976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1400" u="sng" dirty="0"/>
          </a:p>
          <a:p>
            <a:pPr algn="ctr"/>
            <a:r>
              <a:rPr lang="sv-SE" sz="1400" dirty="0"/>
              <a:t>Övergripande: 11/15</a:t>
            </a:r>
          </a:p>
          <a:p>
            <a:pPr algn="ctr"/>
            <a:r>
              <a:rPr lang="sv-SE" sz="1400" dirty="0"/>
              <a:t>Delmål: 21/35</a:t>
            </a:r>
          </a:p>
          <a:p>
            <a:pPr algn="ctr"/>
            <a:endParaRPr lang="sv-SE" sz="1400" dirty="0"/>
          </a:p>
          <a:p>
            <a:pPr algn="ctr"/>
            <a:endParaRPr lang="sv-SE" sz="1400" dirty="0"/>
          </a:p>
          <a:p>
            <a:pPr algn="ctr"/>
            <a:r>
              <a:rPr lang="sv-SE" sz="1400" dirty="0"/>
              <a:t>Flest åtgärder kopplade till mål 1, 2, 3, 4 och 6.</a:t>
            </a:r>
          </a:p>
          <a:p>
            <a:pPr algn="ctr"/>
            <a:endParaRPr lang="sv-SE" sz="1400" dirty="0"/>
          </a:p>
          <a:p>
            <a:pPr algn="ctr"/>
            <a:r>
              <a:rPr lang="sv-SE" sz="1400" dirty="0"/>
              <a:t>Inga åtgärder kopplade till mål 8 och endast </a:t>
            </a:r>
          </a:p>
          <a:p>
            <a:pPr algn="ctr"/>
            <a:r>
              <a:rPr lang="sv-SE" sz="1400" dirty="0"/>
              <a:t>en åtgärd till mål 5.</a:t>
            </a:r>
          </a:p>
          <a:p>
            <a:pPr algn="ctr"/>
            <a:endParaRPr lang="sv-SE" sz="1400" dirty="0"/>
          </a:p>
          <a:p>
            <a:pPr algn="ctr"/>
            <a:r>
              <a:rPr lang="sv-SE" sz="1400" dirty="0"/>
              <a:t>Åtgärderna kan kopplas till flera mål, därav är det 106 taggningar för 82 åtgärder.</a:t>
            </a:r>
          </a:p>
        </p:txBody>
      </p:sp>
      <p:graphicFrame>
        <p:nvGraphicFramePr>
          <p:cNvPr id="11" name="Platshållare för innehåll 10">
            <a:extLst>
              <a:ext uri="{FF2B5EF4-FFF2-40B4-BE49-F238E27FC236}">
                <a16:creationId xmlns:a16="http://schemas.microsoft.com/office/drawing/2014/main" xmlns="" id="{2E4835AB-64F4-4777-8341-84277DC17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042561"/>
              </p:ext>
            </p:extLst>
          </p:nvPr>
        </p:nvGraphicFramePr>
        <p:xfrm>
          <a:off x="838200" y="1828801"/>
          <a:ext cx="6183091" cy="3860690"/>
        </p:xfrm>
        <a:graphic>
          <a:graphicData uri="http://schemas.openxmlformats.org/drawingml/2006/table">
            <a:tbl>
              <a:tblPr/>
              <a:tblGrid>
                <a:gridCol w="399261">
                  <a:extLst>
                    <a:ext uri="{9D8B030D-6E8A-4147-A177-3AD203B41FA5}">
                      <a16:colId xmlns:a16="http://schemas.microsoft.com/office/drawing/2014/main" xmlns="" val="2796059686"/>
                    </a:ext>
                  </a:extLst>
                </a:gridCol>
                <a:gridCol w="1145420">
                  <a:extLst>
                    <a:ext uri="{9D8B030D-6E8A-4147-A177-3AD203B41FA5}">
                      <a16:colId xmlns:a16="http://schemas.microsoft.com/office/drawing/2014/main" xmlns="" val="2651241899"/>
                    </a:ext>
                  </a:extLst>
                </a:gridCol>
                <a:gridCol w="235629">
                  <a:extLst>
                    <a:ext uri="{9D8B030D-6E8A-4147-A177-3AD203B41FA5}">
                      <a16:colId xmlns:a16="http://schemas.microsoft.com/office/drawing/2014/main" xmlns="" val="2446281578"/>
                    </a:ext>
                  </a:extLst>
                </a:gridCol>
                <a:gridCol w="244357">
                  <a:extLst>
                    <a:ext uri="{9D8B030D-6E8A-4147-A177-3AD203B41FA5}">
                      <a16:colId xmlns:a16="http://schemas.microsoft.com/office/drawing/2014/main" xmlns="" val="512935202"/>
                    </a:ext>
                  </a:extLst>
                </a:gridCol>
                <a:gridCol w="235629">
                  <a:extLst>
                    <a:ext uri="{9D8B030D-6E8A-4147-A177-3AD203B41FA5}">
                      <a16:colId xmlns:a16="http://schemas.microsoft.com/office/drawing/2014/main" xmlns="" val="4183528314"/>
                    </a:ext>
                  </a:extLst>
                </a:gridCol>
                <a:gridCol w="235629">
                  <a:extLst>
                    <a:ext uri="{9D8B030D-6E8A-4147-A177-3AD203B41FA5}">
                      <a16:colId xmlns:a16="http://schemas.microsoft.com/office/drawing/2014/main" xmlns="" val="873583977"/>
                    </a:ext>
                  </a:extLst>
                </a:gridCol>
                <a:gridCol w="202904">
                  <a:extLst>
                    <a:ext uri="{9D8B030D-6E8A-4147-A177-3AD203B41FA5}">
                      <a16:colId xmlns:a16="http://schemas.microsoft.com/office/drawing/2014/main" xmlns="" val="3032782680"/>
                    </a:ext>
                  </a:extLst>
                </a:gridCol>
                <a:gridCol w="183267">
                  <a:extLst>
                    <a:ext uri="{9D8B030D-6E8A-4147-A177-3AD203B41FA5}">
                      <a16:colId xmlns:a16="http://schemas.microsoft.com/office/drawing/2014/main" xmlns="" val="2978791705"/>
                    </a:ext>
                  </a:extLst>
                </a:gridCol>
                <a:gridCol w="226903">
                  <a:extLst>
                    <a:ext uri="{9D8B030D-6E8A-4147-A177-3AD203B41FA5}">
                      <a16:colId xmlns:a16="http://schemas.microsoft.com/office/drawing/2014/main" xmlns="" val="2495324411"/>
                    </a:ext>
                  </a:extLst>
                </a:gridCol>
                <a:gridCol w="226903">
                  <a:extLst>
                    <a:ext uri="{9D8B030D-6E8A-4147-A177-3AD203B41FA5}">
                      <a16:colId xmlns:a16="http://schemas.microsoft.com/office/drawing/2014/main" xmlns="" val="3945503600"/>
                    </a:ext>
                  </a:extLst>
                </a:gridCol>
                <a:gridCol w="226903">
                  <a:extLst>
                    <a:ext uri="{9D8B030D-6E8A-4147-A177-3AD203B41FA5}">
                      <a16:colId xmlns:a16="http://schemas.microsoft.com/office/drawing/2014/main" xmlns="" val="4038734066"/>
                    </a:ext>
                  </a:extLst>
                </a:gridCol>
                <a:gridCol w="191994">
                  <a:extLst>
                    <a:ext uri="{9D8B030D-6E8A-4147-A177-3AD203B41FA5}">
                      <a16:colId xmlns:a16="http://schemas.microsoft.com/office/drawing/2014/main" xmlns="" val="2455392119"/>
                    </a:ext>
                  </a:extLst>
                </a:gridCol>
                <a:gridCol w="229084">
                  <a:extLst>
                    <a:ext uri="{9D8B030D-6E8A-4147-A177-3AD203B41FA5}">
                      <a16:colId xmlns:a16="http://schemas.microsoft.com/office/drawing/2014/main" xmlns="" val="3672524724"/>
                    </a:ext>
                  </a:extLst>
                </a:gridCol>
                <a:gridCol w="445078">
                  <a:extLst>
                    <a:ext uri="{9D8B030D-6E8A-4147-A177-3AD203B41FA5}">
                      <a16:colId xmlns:a16="http://schemas.microsoft.com/office/drawing/2014/main" xmlns="" val="3380736064"/>
                    </a:ext>
                  </a:extLst>
                </a:gridCol>
                <a:gridCol w="549801">
                  <a:extLst>
                    <a:ext uri="{9D8B030D-6E8A-4147-A177-3AD203B41FA5}">
                      <a16:colId xmlns:a16="http://schemas.microsoft.com/office/drawing/2014/main" xmlns="" val="846856525"/>
                    </a:ext>
                  </a:extLst>
                </a:gridCol>
                <a:gridCol w="401443">
                  <a:extLst>
                    <a:ext uri="{9D8B030D-6E8A-4147-A177-3AD203B41FA5}">
                      <a16:colId xmlns:a16="http://schemas.microsoft.com/office/drawing/2014/main" xmlns="" val="3075411804"/>
                    </a:ext>
                  </a:extLst>
                </a:gridCol>
                <a:gridCol w="401443">
                  <a:extLst>
                    <a:ext uri="{9D8B030D-6E8A-4147-A177-3AD203B41FA5}">
                      <a16:colId xmlns:a16="http://schemas.microsoft.com/office/drawing/2014/main" xmlns="" val="2861811216"/>
                    </a:ext>
                  </a:extLst>
                </a:gridCol>
                <a:gridCol w="401443">
                  <a:extLst>
                    <a:ext uri="{9D8B030D-6E8A-4147-A177-3AD203B41FA5}">
                      <a16:colId xmlns:a16="http://schemas.microsoft.com/office/drawing/2014/main" xmlns="" val="1455560275"/>
                    </a:ext>
                  </a:extLst>
                </a:gridCol>
              </a:tblGrid>
              <a:tr h="1286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SAMTLIGA FÖRVALTNINGAR OCH BOLAG</a:t>
                      </a: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3664340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 mål</a:t>
                      </a: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Taggade mål</a:t>
                      </a: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Totalt antal taggningar</a:t>
                      </a: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0041637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 1</a:t>
                      </a:r>
                    </a:p>
                  </a:txBody>
                  <a:tcPr marL="5903" marR="5903" marT="59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Demokrati och inflytande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Bb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0040887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7891791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1550831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 2</a:t>
                      </a:r>
                    </a:p>
                  </a:txBody>
                  <a:tcPr marL="5903" marR="5903" marT="59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Bemötande och kompetens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3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089563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4137082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0279927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 3</a:t>
                      </a:r>
                    </a:p>
                  </a:txBody>
                  <a:tcPr marL="5903" marR="5903" marT="59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 och kommunikation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1 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80438253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6295490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8553340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 4</a:t>
                      </a:r>
                    </a:p>
                  </a:txBody>
                  <a:tcPr marL="5903" marR="5903" marT="59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Fysisk tillgänglighet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4880690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001318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1572004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 5</a:t>
                      </a:r>
                    </a:p>
                  </a:txBody>
                  <a:tcPr marL="5903" marR="5903" marT="59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Utbildning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8776668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0222147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5107629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 6</a:t>
                      </a:r>
                    </a:p>
                  </a:txBody>
                  <a:tcPr marL="5903" marR="5903" marT="59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Arbete och sysselsättning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3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246927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1053303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2417333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 7</a:t>
                      </a:r>
                    </a:p>
                  </a:txBody>
                  <a:tcPr marL="5903" marR="5903" marT="59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Bostad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0253174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8880114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6168847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 8</a:t>
                      </a:r>
                    </a:p>
                  </a:txBody>
                  <a:tcPr marL="5903" marR="5903" marT="59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Vardags- och familjeliv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0353894"/>
                  </a:ext>
                </a:extLst>
              </a:tr>
              <a:tr h="128690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077645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3022133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 9</a:t>
                      </a:r>
                    </a:p>
                  </a:txBody>
                  <a:tcPr marL="5903" marR="5903" marT="59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Kultur, idrott, fritid o hälsa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ÖG 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883902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0439892"/>
                  </a:ext>
                </a:extLst>
              </a:tr>
              <a:tr h="135124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903" marR="5903" marT="59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903" marR="5903" marT="59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3" marR="5903" marT="5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4523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80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34BF43D-EE8B-4341-918A-77788A63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Bedömningen är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DF42121D-0760-400E-AFEB-8151B9C4A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Att behov finns av fortsatt implementering av så väl programmet samt dess handlingsplan samt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Att andra underlag än Hypergene bör prövas för att kunna bedöma huruvida programmets mål uppfyllts.</a:t>
            </a:r>
          </a:p>
          <a:p>
            <a:r>
              <a:rPr lang="sv-SE" dirty="0"/>
              <a:t>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B3B40BDE-CC2A-4AA8-9F19-C4433CB0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05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B067C43-4C1C-4B36-B657-B7DD6725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Fortsatt arbete med programmet - diskussionsfrågor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DC511B9F-9B03-4F31-8DB9-80123A982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dirty="0"/>
              <a:t>Ett program bland andra program?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sv-SE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dirty="0"/>
              <a:t>System för uppföljning?</a:t>
            </a:r>
          </a:p>
          <a:p>
            <a:pPr lvl="1" indent="0">
              <a:buNone/>
            </a:pPr>
            <a:endParaRPr lang="sv-SE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dirty="0"/>
              <a:t>Hur göra programmet känt i förvaltningar och bolag?</a:t>
            </a: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sv-SE" dirty="0"/>
              <a:t>Förslag?</a:t>
            </a: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D9873E24-5C0A-4F76-9E61-97A63F4B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0896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AE7D61EE-0645-4E02-83E3-0F28877C1FA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602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Uppsala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ppsala_mall_2018" id="{00366F4D-9E40-4C77-A761-C6E0543A46D5}" vid="{8A6E4131-D21F-4B91-A35B-AE34BC1DE3F5}"/>
    </a:ext>
  </a:extLst>
</a:theme>
</file>

<file path=ppt/theme/theme2.xml><?xml version="1.0" encoding="utf-8"?>
<a:theme xmlns:a="http://schemas.openxmlformats.org/drawingml/2006/main" name="Plommon avsnitt och innehåll">
  <a:themeElements>
    <a:clrScheme name="Uppsala kommu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005C"/>
      </a:accent1>
      <a:accent2>
        <a:srgbClr val="202E45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nya_ua_grun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ppsala_mall_2018" id="{00366F4D-9E40-4C77-A761-C6E0543A46D5}" vid="{5331276B-8E80-4F6C-92C8-0613BB747260}"/>
    </a:ext>
  </a:extLst>
</a:theme>
</file>

<file path=ppt/theme/theme3.xml><?xml version="1.0" encoding="utf-8"?>
<a:theme xmlns:a="http://schemas.openxmlformats.org/drawingml/2006/main" name="Petrol avsnitt och innehåll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ppsala_mall_2018" id="{00366F4D-9E40-4C77-A761-C6E0543A46D5}" vid="{C8B7EDDF-C2E4-448B-8E35-E736458000C3}"/>
    </a:ext>
  </a:extLst>
</a:theme>
</file>

<file path=ppt/theme/theme4.xml><?xml version="1.0" encoding="utf-8"?>
<a:theme xmlns:a="http://schemas.openxmlformats.org/drawingml/2006/main" name="Mossa avsnitt och innehåll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005C"/>
      </a:accent1>
      <a:accent2>
        <a:srgbClr val="202E45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ppsala_mall_2018" id="{00366F4D-9E40-4C77-A761-C6E0543A46D5}" vid="{585BE30E-0CDE-435E-A79F-CD6B6F9B5AC3}"/>
    </a:ext>
  </a:extLst>
</a:theme>
</file>

<file path=ppt/theme/theme5.xml><?xml version="1.0" encoding="utf-8"?>
<a:theme xmlns:a="http://schemas.openxmlformats.org/drawingml/2006/main" name="Bildlayout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ppsala_mall_2018" id="{00366F4D-9E40-4C77-A761-C6E0543A46D5}" vid="{E9281D92-AC70-4869-891F-481606842C6E}"/>
    </a:ext>
  </a:extLst>
</a:theme>
</file>

<file path=ppt/theme/theme6.xml><?xml version="1.0" encoding="utf-8"?>
<a:theme xmlns:a="http://schemas.openxmlformats.org/drawingml/2006/main" name="Diagram">
  <a:themeElements>
    <a:clrScheme name="Grafer_Uppsala kommu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6CE39"/>
      </a:accent1>
      <a:accent2>
        <a:srgbClr val="FF3E9B"/>
      </a:accent2>
      <a:accent3>
        <a:srgbClr val="1C9CD8"/>
      </a:accent3>
      <a:accent4>
        <a:srgbClr val="708E7D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ppsala_mall_2018" id="{00366F4D-9E40-4C77-A761-C6E0543A46D5}" vid="{6D36657F-CE15-40FF-8131-37494F14E606}"/>
    </a:ext>
  </a:extLst>
</a:theme>
</file>

<file path=ppt/theme/theme7.xml><?xml version="1.0" encoding="utf-8"?>
<a:theme xmlns:a="http://schemas.openxmlformats.org/drawingml/2006/main" name="Avslutsbild_Uppsala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ppsala_mall_2018" id="{00366F4D-9E40-4C77-A761-C6E0543A46D5}" vid="{0F424464-7122-4C34-8721-AA454F8D074F}"/>
    </a:ext>
  </a:ext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7868</TotalTime>
  <Words>786</Words>
  <Application>Microsoft Office PowerPoint</Application>
  <PresentationFormat>Anpassad</PresentationFormat>
  <Paragraphs>525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Tema Uppsala</vt:lpstr>
      <vt:lpstr>Plommon avsnitt och innehåll</vt:lpstr>
      <vt:lpstr>Petrol avsnitt och innehåll</vt:lpstr>
      <vt:lpstr>Mossa avsnitt och innehåll</vt:lpstr>
      <vt:lpstr>Bildlayout</vt:lpstr>
      <vt:lpstr>Diagram</vt:lpstr>
      <vt:lpstr>Avslutsbild_Uppsala</vt:lpstr>
      <vt:lpstr>Uppföljning   Program för full delaktighet för personer med funktionsnedsättning </vt:lpstr>
      <vt:lpstr>Program för full delaktighet för personer med funktionsnedsättning  (PFD) </vt:lpstr>
      <vt:lpstr>Uppföljning PFD 2017</vt:lpstr>
      <vt:lpstr>UPPFÖLJNINGSUNDERLAG</vt:lpstr>
      <vt:lpstr>Måluppfyllelse/resultat</vt:lpstr>
      <vt:lpstr>Resultat samtliga nämnder och bolag</vt:lpstr>
      <vt:lpstr>Bedömningen är</vt:lpstr>
      <vt:lpstr>Fortsatt arbete med programmet - diskussionsfrågor </vt:lpstr>
      <vt:lpstr>PowerPoint-presentation</vt:lpstr>
    </vt:vector>
  </TitlesOfParts>
  <Company>Uppsala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Ceder Staffan</dc:creator>
  <cp:lastModifiedBy>Wiksten Andersson Lena</cp:lastModifiedBy>
  <cp:revision>76</cp:revision>
  <cp:lastPrinted>2016-04-19T07:45:19Z</cp:lastPrinted>
  <dcterms:created xsi:type="dcterms:W3CDTF">2018-06-29T08:36:21Z</dcterms:created>
  <dcterms:modified xsi:type="dcterms:W3CDTF">2018-12-13T10:22:12Z</dcterms:modified>
</cp:coreProperties>
</file>