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4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slideLayouts/slideLayout20.xml" ContentType="application/vnd.openxmlformats-officedocument.presentationml.slideLayout+xml"/>
  <Override PartName="/ppt/theme/theme6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5" r:id="rId1"/>
    <p:sldMasterId id="2147483683" r:id="rId2"/>
    <p:sldMasterId id="2147483687" r:id="rId3"/>
    <p:sldMasterId id="2147483690" r:id="rId4"/>
    <p:sldMasterId id="2147483712" r:id="rId5"/>
    <p:sldMasterId id="2147483723" r:id="rId6"/>
    <p:sldMasterId id="2147483696" r:id="rId7"/>
  </p:sldMasterIdLst>
  <p:notesMasterIdLst>
    <p:notesMasterId r:id="rId17"/>
  </p:notesMasterIdLst>
  <p:sldIdLst>
    <p:sldId id="363" r:id="rId8"/>
    <p:sldId id="362" r:id="rId9"/>
    <p:sldId id="364" r:id="rId10"/>
    <p:sldId id="365" r:id="rId11"/>
    <p:sldId id="366" r:id="rId12"/>
    <p:sldId id="367" r:id="rId13"/>
    <p:sldId id="369" r:id="rId14"/>
    <p:sldId id="368" r:id="rId15"/>
    <p:sldId id="337" r:id="rId16"/>
  </p:sldIdLst>
  <p:sldSz cx="12192000" cy="6858000"/>
  <p:notesSz cx="6794500" cy="99314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5005C"/>
    <a:srgbClr val="00555C"/>
    <a:srgbClr val="FEDD00"/>
    <a:srgbClr val="20305C"/>
    <a:srgbClr val="1C9CD8"/>
    <a:srgbClr val="A6CE39"/>
    <a:srgbClr val="FF3E9B"/>
    <a:srgbClr val="2A285F"/>
    <a:srgbClr val="45E15C"/>
    <a:srgbClr val="F082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0132" autoAdjust="0"/>
  </p:normalViewPr>
  <p:slideViewPr>
    <p:cSldViewPr snapToGrid="0">
      <p:cViewPr varScale="1">
        <p:scale>
          <a:sx n="90" d="100"/>
          <a:sy n="90" d="100"/>
        </p:scale>
        <p:origin x="-780" y="-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10" Type="http://schemas.openxmlformats.org/officeDocument/2006/relationships/slide" Target="slides/slide3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F51B1A-607C-4CFA-89EC-F8CC3C816118}" type="datetimeFigureOut">
              <a:rPr lang="sv-SE" smtClean="0"/>
              <a:t>2018-12-13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87313" y="744538"/>
            <a:ext cx="66198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77BC01-6843-4605-B090-3EA872172D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01692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77BC01-6843-4605-B090-3EA872172D71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365100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77BC01-6843-4605-B090-3EA872172D71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710136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sv-SE" dirty="0"/>
              <a:t>Taggningar görs i samband med att nämnder och bolag tar fram sina verksamhets- och affärsplaner. </a:t>
            </a:r>
          </a:p>
          <a:p>
            <a:pPr marL="0" indent="0">
              <a:buFontTx/>
              <a:buNone/>
            </a:pPr>
            <a:r>
              <a:rPr lang="sv-SE" dirty="0"/>
              <a:t/>
            </a:r>
            <a:br>
              <a:rPr lang="sv-SE" dirty="0"/>
            </a:br>
            <a:r>
              <a:rPr lang="sv-SE" dirty="0"/>
              <a:t>- Hypergene är idag kommunens administrativa system för att lägga in mål och åtgärder för verksamhets- och affärsplaner.</a:t>
            </a:r>
          </a:p>
          <a:p>
            <a:pPr marL="0" indent="0">
              <a:buFontTx/>
              <a:buNone/>
            </a:pPr>
            <a:endParaRPr lang="sv-SE" dirty="0"/>
          </a:p>
          <a:p>
            <a:r>
              <a:rPr lang="sv-SE" dirty="0"/>
              <a:t>- Brister i hypergene finns då endast två taggningar går att se.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77BC01-6843-4605-B090-3EA872172D71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234660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Bolagen finns med i handlingsplanen som berörda aktörer under nio åtgärder samt har ett huvudansvar (Parkerings AB har huvudansvar för Mål 4c, öka antalet handikapparkeringar)</a:t>
            </a:r>
          </a:p>
          <a:p>
            <a:endParaRPr lang="sv-SE" dirty="0"/>
          </a:p>
          <a:p>
            <a:r>
              <a:rPr lang="sv-SE" dirty="0"/>
              <a:t>Flera bolag har svarat på utskickade frågor om jämställdhet kopplat till programmet,  flera anser att de inte kan se att de berörs alls av programmet och dess mål.</a:t>
            </a:r>
          </a:p>
          <a:p>
            <a:endParaRPr lang="sv-SE" dirty="0"/>
          </a:p>
          <a:p>
            <a:r>
              <a:rPr lang="sv-SE" dirty="0"/>
              <a:t>Åtgärder (141) exempelvis monterat hiss, IBIC ej påbörjad åtgärd.</a:t>
            </a:r>
          </a:p>
          <a:p>
            <a:endParaRPr lang="sv-SE" dirty="0"/>
          </a:p>
          <a:p>
            <a:r>
              <a:rPr lang="sv-SE" dirty="0"/>
              <a:t>De som varit flitigast med att tagga är KTN, OMN och KS.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77BC01-6843-4605-B090-3EA872172D71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779686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Då uppföljningen utgått från taggningar som kopplats till programmet så framkommer det inte om det pågår fler arbeten inom målområdena. </a:t>
            </a:r>
          </a:p>
          <a:p>
            <a:endParaRPr lang="sv-SE" dirty="0"/>
          </a:p>
          <a:p>
            <a:r>
              <a:rPr lang="sv-SE" dirty="0"/>
              <a:t>Det troliga är att det pågår mer arbeten som berör målen och åtgärderna i programmet. Detta skulle kunna tas fram genom att analysera alla verksamhets- och affärsplaner.  </a:t>
            </a:r>
          </a:p>
          <a:p>
            <a:endParaRPr lang="sv-SE" dirty="0"/>
          </a:p>
          <a:p>
            <a:r>
              <a:rPr lang="sv-SE" dirty="0"/>
              <a:t>Mål 5 – Utbildning (en taggning)</a:t>
            </a:r>
          </a:p>
          <a:p>
            <a:r>
              <a:rPr lang="sv-SE" dirty="0"/>
              <a:t>Mål 8 – vardagsliv (ingen taggning)</a:t>
            </a:r>
          </a:p>
          <a:p>
            <a:endParaRPr lang="sv-SE" dirty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77BC01-6843-4605-B090-3EA872172D71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705629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Här vill vi diskutera med er en stund…. nästa bild…..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77BC01-6843-4605-B090-3EA872172D71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620325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sv-S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Ett program bland andra program? System för uppföljning? </a:t>
            </a:r>
          </a:p>
          <a:p>
            <a:pPr lvl="1"/>
            <a:r>
              <a:rPr lang="sv-S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Följs programmet upp på bästa sätt? Kanske ska det följas upp på andra sätt också?</a:t>
            </a:r>
          </a:p>
          <a:p>
            <a:pPr lvl="1"/>
            <a:r>
              <a:rPr lang="sv-S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Hur göra programmet känt i förvaltningar och bolag? (Vi kan lyfta att det behöver implementeras… Jag fick idéer att göra en liknande konferens/</a:t>
            </a:r>
            <a:r>
              <a:rPr lang="sv-SE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ws</a:t>
            </a:r>
            <a:r>
              <a:rPr lang="sv-S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som gjordes med löken)</a:t>
            </a:r>
          </a:p>
          <a:p>
            <a:pPr lvl="1"/>
            <a:r>
              <a:rPr lang="sv-S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Förslag? (här kan samlingen tycka till och vi kan föreslå en årlig konferens om ingen har något förslag?)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77BC01-6843-4605-B090-3EA872172D71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464803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7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7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7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sida_blå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Bildobjekt 13">
            <a:extLst>
              <a:ext uri="{FF2B5EF4-FFF2-40B4-BE49-F238E27FC236}">
                <a16:creationId xmlns:a16="http://schemas.microsoft.com/office/drawing/2014/main" xmlns="" id="{A1742BB7-34A3-4595-9362-B59D8B0AA40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5617" y="206979"/>
            <a:ext cx="2582530" cy="1110191"/>
          </a:xfrm>
          <a:prstGeom prst="rect">
            <a:avLst/>
          </a:prstGeom>
        </p:spPr>
      </p:pic>
      <p:sp>
        <p:nvSpPr>
          <p:cNvPr id="7" name="Rubrik 1">
            <a:extLst>
              <a:ext uri="{FF2B5EF4-FFF2-40B4-BE49-F238E27FC236}">
                <a16:creationId xmlns:a16="http://schemas.microsoft.com/office/drawing/2014/main" xmlns="" id="{13AFAC1C-44E0-4894-84F3-D0259B6A9BE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1978" y="2175092"/>
            <a:ext cx="8206597" cy="2059338"/>
          </a:xfrm>
        </p:spPr>
        <p:txBody>
          <a:bodyPr anchor="b">
            <a:noAutofit/>
          </a:bodyPr>
          <a:lstStyle>
            <a:lvl1pPr algn="l">
              <a:defRPr sz="7200" spc="-150" baseline="0">
                <a:solidFill>
                  <a:schemeClr val="accent6"/>
                </a:solidFill>
                <a:latin typeface="Source Sans Pro Semibold" panose="020B0603030403020204" pitchFamily="34" charset="0"/>
              </a:defRPr>
            </a:lvl1pPr>
          </a:lstStyle>
          <a:p>
            <a:r>
              <a:rPr lang="sv-SE" dirty="0"/>
              <a:t>Presentationens rubrik skrivs här</a:t>
            </a:r>
          </a:p>
        </p:txBody>
      </p:sp>
      <p:sp>
        <p:nvSpPr>
          <p:cNvPr id="8" name="Platshållare för text 8">
            <a:extLst>
              <a:ext uri="{FF2B5EF4-FFF2-40B4-BE49-F238E27FC236}">
                <a16:creationId xmlns:a16="http://schemas.microsoft.com/office/drawing/2014/main" xmlns="" id="{0F641A72-8DD5-4A24-88E9-4E68B956CB7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4280" y="4452466"/>
            <a:ext cx="8182867" cy="320622"/>
          </a:xfrm>
        </p:spPr>
        <p:txBody>
          <a:bodyPr/>
          <a:lstStyle>
            <a:lvl1pPr marL="0" indent="0" algn="l">
              <a:buNone/>
              <a:defRPr sz="1800" baseline="0">
                <a:solidFill>
                  <a:schemeClr val="bg1"/>
                </a:solidFill>
                <a:latin typeface="Source Sans Pro" panose="020B0503030403020204" pitchFamily="34" charset="0"/>
              </a:defRPr>
            </a:lvl1pPr>
          </a:lstStyle>
          <a:p>
            <a:pPr lvl="0"/>
            <a:r>
              <a:rPr lang="sv-SE" dirty="0"/>
              <a:t>Namn</a:t>
            </a:r>
          </a:p>
        </p:txBody>
      </p:sp>
      <p:sp>
        <p:nvSpPr>
          <p:cNvPr id="10" name="Platshållare för text 10">
            <a:extLst>
              <a:ext uri="{FF2B5EF4-FFF2-40B4-BE49-F238E27FC236}">
                <a16:creationId xmlns:a16="http://schemas.microsoft.com/office/drawing/2014/main" xmlns="" id="{B4C2D811-DBB8-4967-8307-4F04CC10BD2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280" y="4807388"/>
            <a:ext cx="8182867" cy="352822"/>
          </a:xfrm>
        </p:spPr>
        <p:txBody>
          <a:bodyPr/>
          <a:lstStyle>
            <a:lvl1pPr marL="0" indent="0" algn="l">
              <a:buNone/>
              <a:defRPr sz="1800" baseline="0">
                <a:solidFill>
                  <a:schemeClr val="bg1"/>
                </a:solidFill>
                <a:latin typeface="Source Sans Pro" panose="020B0503030403020204" pitchFamily="34" charset="0"/>
              </a:defRPr>
            </a:lvl1pPr>
          </a:lstStyle>
          <a:p>
            <a:pPr lvl="0"/>
            <a:r>
              <a:rPr lang="sv-SE" dirty="0"/>
              <a:t>Organisation/Förvaltning</a:t>
            </a:r>
          </a:p>
        </p:txBody>
      </p:sp>
      <p:sp>
        <p:nvSpPr>
          <p:cNvPr id="12" name="Platshållare för text 12">
            <a:extLst>
              <a:ext uri="{FF2B5EF4-FFF2-40B4-BE49-F238E27FC236}">
                <a16:creationId xmlns:a16="http://schemas.microsoft.com/office/drawing/2014/main" xmlns="" id="{44C03BEE-69FC-4395-A685-7FA5CE9C02D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4280" y="5197565"/>
            <a:ext cx="8182867" cy="367716"/>
          </a:xfrm>
        </p:spPr>
        <p:txBody>
          <a:bodyPr/>
          <a:lstStyle>
            <a:lvl1pPr marL="0" indent="0" algn="l">
              <a:buNone/>
              <a:defRPr lang="sv-SE" sz="1800" kern="1200" baseline="0" dirty="0" smtClean="0">
                <a:solidFill>
                  <a:schemeClr val="bg1"/>
                </a:solidFill>
                <a:latin typeface="Source Sans Pro" panose="020B0503030403020204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sv-SE" dirty="0"/>
              <a:t>Datum (Skrivs datum, månad, år, t ex 21 maj 2016</a:t>
            </a:r>
          </a:p>
        </p:txBody>
      </p:sp>
    </p:spTree>
    <p:extLst>
      <p:ext uri="{BB962C8B-B14F-4D97-AF65-F5344CB8AC3E}">
        <p14:creationId xmlns:p14="http://schemas.microsoft.com/office/powerpoint/2010/main" val="1580953940"/>
      </p:ext>
    </p:extLst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bild mossa">
    <p:bg>
      <p:bgPr>
        <a:solidFill>
          <a:srgbClr val="0055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145857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fld id="{D02B33C2-54EE-4A44-9B78-6F01870CE737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xmlns="" id="{B168D881-A99F-49FC-98EF-E527E409643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6311" y="206980"/>
            <a:ext cx="1731835" cy="744490"/>
          </a:xfrm>
          <a:prstGeom prst="rect">
            <a:avLst/>
          </a:prstGeom>
        </p:spPr>
      </p:pic>
      <p:sp>
        <p:nvSpPr>
          <p:cNvPr id="8" name="Rubrik 1">
            <a:extLst>
              <a:ext uri="{FF2B5EF4-FFF2-40B4-BE49-F238E27FC236}">
                <a16:creationId xmlns:a16="http://schemas.microsoft.com/office/drawing/2014/main" xmlns="" id="{62B673FB-E16C-4150-BC9F-FDEB5228410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1186" y="1122363"/>
            <a:ext cx="8206597" cy="2980080"/>
          </a:xfrm>
        </p:spPr>
        <p:txBody>
          <a:bodyPr anchor="b">
            <a:normAutofit/>
          </a:bodyPr>
          <a:lstStyle>
            <a:lvl1pPr algn="l">
              <a:defRPr sz="5400" spc="-150" baseline="0">
                <a:solidFill>
                  <a:schemeClr val="accent5"/>
                </a:solidFill>
                <a:latin typeface="Source Sans Pro Semibold" panose="020B0603030403020204" pitchFamily="34" charset="0"/>
              </a:defRPr>
            </a:lvl1pPr>
          </a:lstStyle>
          <a:p>
            <a:r>
              <a:rPr lang="sv-SE" dirty="0"/>
              <a:t>Rubrik för avsnittet</a:t>
            </a:r>
          </a:p>
        </p:txBody>
      </p:sp>
      <p:sp>
        <p:nvSpPr>
          <p:cNvPr id="9" name="Platshållare för text 7">
            <a:extLst>
              <a:ext uri="{FF2B5EF4-FFF2-40B4-BE49-F238E27FC236}">
                <a16:creationId xmlns:a16="http://schemas.microsoft.com/office/drawing/2014/main" xmlns="" id="{0C281DDD-C047-4A3A-A4E0-C7680E8DCCE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53488" y="4102100"/>
            <a:ext cx="8207375" cy="1666875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Underrubrik</a:t>
            </a:r>
          </a:p>
        </p:txBody>
      </p:sp>
    </p:spTree>
    <p:extLst>
      <p:ext uri="{BB962C8B-B14F-4D97-AF65-F5344CB8AC3E}">
        <p14:creationId xmlns:p14="http://schemas.microsoft.com/office/powerpoint/2010/main" val="3320014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ossa 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1">
            <a:extLst>
              <a:ext uri="{FF2B5EF4-FFF2-40B4-BE49-F238E27FC236}">
                <a16:creationId xmlns:a16="http://schemas.microsoft.com/office/drawing/2014/main" xmlns="" id="{482D6CDF-39D3-47FA-9C39-A50120BBED1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1072803"/>
            <a:ext cx="9371646" cy="1503854"/>
          </a:xfrm>
        </p:spPr>
        <p:txBody>
          <a:bodyPr anchor="b" anchorCtr="0"/>
          <a:lstStyle>
            <a:lvl1pPr>
              <a:defRPr spc="-150" baseline="0">
                <a:solidFill>
                  <a:srgbClr val="00555C"/>
                </a:solidFill>
                <a:latin typeface="Source Sans Pro Semibold" panose="020B0603030403020204" pitchFamily="34" charset="0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7" name="Platshållare för innehåll 2">
            <a:extLst>
              <a:ext uri="{FF2B5EF4-FFF2-40B4-BE49-F238E27FC236}">
                <a16:creationId xmlns:a16="http://schemas.microsoft.com/office/drawing/2014/main" xmlns="" id="{14030155-678F-495D-BE00-59D998AF42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34712"/>
            <a:ext cx="9371646" cy="3542250"/>
          </a:xfrm>
        </p:spPr>
        <p:txBody>
          <a:bodyPr/>
          <a:lstStyle>
            <a:lvl1pPr marL="0" indent="0">
              <a:buNone/>
              <a:defRPr sz="2400">
                <a:latin typeface="Source Sans Pro" panose="020B0503030403020204" pitchFamily="34" charset="0"/>
              </a:defRPr>
            </a:lvl1pPr>
            <a:lvl2pPr>
              <a:defRPr sz="2000">
                <a:latin typeface="Source Sans Pro" panose="020B0503030403020204" pitchFamily="34" charset="0"/>
              </a:defRPr>
            </a:lvl2pPr>
            <a:lvl3pPr>
              <a:defRPr sz="1800">
                <a:latin typeface="Source Sans Pro" panose="020B0503030403020204" pitchFamily="34" charset="0"/>
              </a:defRPr>
            </a:lvl3pPr>
            <a:lvl4pPr>
              <a:defRPr>
                <a:latin typeface="Source Sans Pro" panose="020B0503030403020204" pitchFamily="34" charset="0"/>
              </a:defRPr>
            </a:lvl4pPr>
            <a:lvl5pPr>
              <a:defRPr>
                <a:latin typeface="Source Sans Pro" panose="020B0503030403020204" pitchFamily="34" charset="0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xmlns="" id="{3C5336A5-32D1-4510-AC88-59A9B673B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45855" y="6356350"/>
            <a:ext cx="2743200" cy="365125"/>
          </a:xfrm>
        </p:spPr>
        <p:txBody>
          <a:bodyPr/>
          <a:lstStyle/>
          <a:p>
            <a:fld id="{D02B33C2-54EE-4A44-9B78-6F01870CE737}" type="slidenum">
              <a:rPr lang="sv-SE" smtClean="0"/>
              <a:t>‹#›</a:t>
            </a:fld>
            <a:endParaRPr lang="sv-SE"/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xmlns="" id="{79FCC243-5352-4F89-BF79-6DDEB6741B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9846" y="224833"/>
            <a:ext cx="1690305" cy="726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36928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å 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200" y="1072803"/>
            <a:ext cx="9371646" cy="1503854"/>
          </a:xfrm>
        </p:spPr>
        <p:txBody>
          <a:bodyPr anchor="b" anchorCtr="0"/>
          <a:lstStyle>
            <a:lvl1pPr>
              <a:defRPr spc="-150" baseline="0">
                <a:solidFill>
                  <a:schemeClr val="accent3"/>
                </a:solidFill>
                <a:latin typeface="Source Sans Pro Semibold" panose="020B0603030403020204" pitchFamily="34" charset="0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838200" y="2634712"/>
            <a:ext cx="4541874" cy="3542250"/>
          </a:xfrm>
        </p:spPr>
        <p:txBody>
          <a:bodyPr/>
          <a:lstStyle>
            <a:lvl1pPr marL="0" indent="0">
              <a:spcAft>
                <a:spcPts val="600"/>
              </a:spcAft>
              <a:buNone/>
              <a:defRPr sz="2400">
                <a:latin typeface="Source Sans Pro" panose="020B0503030403020204" pitchFamily="34" charset="0"/>
              </a:defRPr>
            </a:lvl1pPr>
            <a:lvl2pPr>
              <a:spcAft>
                <a:spcPts val="600"/>
              </a:spcAft>
              <a:defRPr sz="2000">
                <a:latin typeface="Source Sans Pro" panose="020B0503030403020204" pitchFamily="34" charset="0"/>
              </a:defRPr>
            </a:lvl2pPr>
            <a:lvl3pPr>
              <a:spcAft>
                <a:spcPts val="600"/>
              </a:spcAft>
              <a:defRPr sz="1800">
                <a:latin typeface="Source Sans Pro" panose="020B0503030403020204" pitchFamily="34" charset="0"/>
              </a:defRPr>
            </a:lvl3pPr>
            <a:lvl4pPr>
              <a:spcAft>
                <a:spcPts val="600"/>
              </a:spcAft>
              <a:defRPr>
                <a:latin typeface="Source Sans Pro" panose="020B0503030403020204" pitchFamily="34" charset="0"/>
              </a:defRPr>
            </a:lvl4pPr>
            <a:lvl5pPr>
              <a:spcAft>
                <a:spcPts val="600"/>
              </a:spcAft>
              <a:defRPr>
                <a:latin typeface="Source Sans Pro" panose="020B0503030403020204" pitchFamily="34" charset="0"/>
              </a:defRPr>
            </a:lvl5pPr>
          </a:lstStyle>
          <a:p>
            <a:pPr lvl="0"/>
            <a:r>
              <a:rPr lang="sv-SE" dirty="0"/>
              <a:t>Klicka här för att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160727" y="6356350"/>
            <a:ext cx="2743200" cy="365125"/>
          </a:xfrm>
        </p:spPr>
        <p:txBody>
          <a:bodyPr/>
          <a:lstStyle/>
          <a:p>
            <a:fld id="{D02B33C2-54EE-4A44-9B78-6F01870CE737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xmlns="" id="{A84AABD9-1448-4DFC-9F69-B2160AE14FF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9846" y="224833"/>
            <a:ext cx="1690305" cy="726637"/>
          </a:xfrm>
          <a:prstGeom prst="rect">
            <a:avLst/>
          </a:prstGeom>
        </p:spPr>
      </p:pic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xmlns="" id="{7D5C7BD4-2145-4C07-8407-A2DF885128BC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5610311" y="2634712"/>
            <a:ext cx="4541874" cy="3542250"/>
          </a:xfrm>
        </p:spPr>
        <p:txBody>
          <a:bodyPr/>
          <a:lstStyle>
            <a:lvl1pPr marL="0" indent="0">
              <a:spcAft>
                <a:spcPts val="600"/>
              </a:spcAft>
              <a:buNone/>
              <a:defRPr sz="2400">
                <a:latin typeface="Source Sans Pro" panose="020B0503030403020204" pitchFamily="34" charset="0"/>
              </a:defRPr>
            </a:lvl1pPr>
            <a:lvl2pPr>
              <a:spcAft>
                <a:spcPts val="600"/>
              </a:spcAft>
              <a:defRPr sz="2000">
                <a:latin typeface="Source Sans Pro" panose="020B0503030403020204" pitchFamily="34" charset="0"/>
              </a:defRPr>
            </a:lvl2pPr>
            <a:lvl3pPr>
              <a:spcAft>
                <a:spcPts val="600"/>
              </a:spcAft>
              <a:defRPr sz="1800">
                <a:latin typeface="Source Sans Pro" panose="020B0503030403020204" pitchFamily="34" charset="0"/>
              </a:defRPr>
            </a:lvl3pPr>
            <a:lvl4pPr>
              <a:spcAft>
                <a:spcPts val="600"/>
              </a:spcAft>
              <a:defRPr>
                <a:latin typeface="Source Sans Pro" panose="020B0503030403020204" pitchFamily="34" charset="0"/>
              </a:defRPr>
            </a:lvl4pPr>
            <a:lvl5pPr>
              <a:spcAft>
                <a:spcPts val="600"/>
              </a:spcAft>
              <a:defRPr>
                <a:latin typeface="Source Sans Pro" panose="020B0503030403020204" pitchFamily="34" charset="0"/>
              </a:defRPr>
            </a:lvl5pPr>
          </a:lstStyle>
          <a:p>
            <a:pPr lvl="0"/>
            <a:r>
              <a:rPr lang="sv-SE" dirty="0"/>
              <a:t>Klicka här för att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2805071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ående_m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>
            <a:extLst>
              <a:ext uri="{FF2B5EF4-FFF2-40B4-BE49-F238E27FC236}">
                <a16:creationId xmlns:a16="http://schemas.microsoft.com/office/drawing/2014/main" xmlns="" id="{C638CB14-7B33-4E9A-ACFD-F32595E4C15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058615" y="0"/>
            <a:ext cx="4080998" cy="6858000"/>
          </a:xfrm>
        </p:spPr>
        <p:txBody>
          <a:bodyPr/>
          <a:lstStyle/>
          <a:p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200" y="1195709"/>
            <a:ext cx="6529039" cy="1380947"/>
          </a:xfrm>
        </p:spPr>
        <p:txBody>
          <a:bodyPr anchor="b" anchorCtr="0"/>
          <a:lstStyle>
            <a:lvl1pPr>
              <a:defRPr spc="-150" baseline="0">
                <a:solidFill>
                  <a:srgbClr val="00555C"/>
                </a:solidFill>
                <a:latin typeface="Source Sans Pro Semibold" panose="020B0603030403020204" pitchFamily="34" charset="0"/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2634712"/>
            <a:ext cx="6529039" cy="3542250"/>
          </a:xfrm>
        </p:spPr>
        <p:txBody>
          <a:bodyPr/>
          <a:lstStyle>
            <a:lvl1pPr marL="0" indent="0">
              <a:buNone/>
              <a:defRPr sz="2400">
                <a:latin typeface="Source Sans Pro" panose="020B0503030403020204" pitchFamily="34" charset="0"/>
              </a:defRPr>
            </a:lvl1pPr>
            <a:lvl2pPr>
              <a:defRPr sz="2000">
                <a:latin typeface="Source Sans Pro" panose="020B0503030403020204" pitchFamily="34" charset="0"/>
              </a:defRPr>
            </a:lvl2pPr>
            <a:lvl3pPr>
              <a:defRPr sz="1800">
                <a:latin typeface="Source Sans Pro" panose="020B0503030403020204" pitchFamily="34" charset="0"/>
              </a:defRPr>
            </a:lvl3pPr>
            <a:lvl4pPr>
              <a:defRPr>
                <a:latin typeface="Source Sans Pro" panose="020B0503030403020204" pitchFamily="34" charset="0"/>
              </a:defRPr>
            </a:lvl4pPr>
            <a:lvl5pPr>
              <a:defRPr>
                <a:latin typeface="Source Sans Pro" panose="020B0503030403020204" pitchFamily="34" charset="0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xmlns="" id="{7B7A8CB7-9EA9-405B-9ECF-57257BC613E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769" y="212679"/>
            <a:ext cx="1273361" cy="547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47054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ggande_plomm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>
            <a:extLst>
              <a:ext uri="{FF2B5EF4-FFF2-40B4-BE49-F238E27FC236}">
                <a16:creationId xmlns:a16="http://schemas.microsoft.com/office/drawing/2014/main" xmlns="" id="{C638CB14-7B33-4E9A-ACFD-F32595E4C15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099823" y="0"/>
            <a:ext cx="7084394" cy="4723492"/>
          </a:xfrm>
        </p:spPr>
        <p:txBody>
          <a:bodyPr/>
          <a:lstStyle/>
          <a:p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200" y="1154055"/>
            <a:ext cx="3827745" cy="1422601"/>
          </a:xfrm>
        </p:spPr>
        <p:txBody>
          <a:bodyPr anchor="b" anchorCtr="0"/>
          <a:lstStyle>
            <a:lvl1pPr>
              <a:defRPr spc="-150" baseline="0">
                <a:solidFill>
                  <a:schemeClr val="accent1"/>
                </a:solidFill>
                <a:latin typeface="Source Sans Pro Semibold" panose="020B0603030403020204" pitchFamily="34" charset="0"/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2634712"/>
            <a:ext cx="3827745" cy="3542250"/>
          </a:xfrm>
        </p:spPr>
        <p:txBody>
          <a:bodyPr/>
          <a:lstStyle>
            <a:lvl1pPr marL="0" indent="0">
              <a:buNone/>
              <a:defRPr sz="2000">
                <a:latin typeface="Source Sans Pro" panose="020B0503030403020204" pitchFamily="34" charset="0"/>
              </a:defRPr>
            </a:lvl1pPr>
            <a:lvl2pPr>
              <a:defRPr sz="1800">
                <a:latin typeface="Source Sans Pro" panose="020B0503030403020204" pitchFamily="34" charset="0"/>
              </a:defRPr>
            </a:lvl2pPr>
            <a:lvl3pPr>
              <a:defRPr sz="1600">
                <a:latin typeface="Source Sans Pro" panose="020B0503030403020204" pitchFamily="34" charset="0"/>
              </a:defRPr>
            </a:lvl3pPr>
            <a:lvl4pPr>
              <a:defRPr sz="1600">
                <a:latin typeface="Source Sans Pro" panose="020B0503030403020204" pitchFamily="34" charset="0"/>
              </a:defRPr>
            </a:lvl4pPr>
            <a:lvl5pPr>
              <a:defRPr sz="1600">
                <a:latin typeface="Source Sans Pro" panose="020B0503030403020204" pitchFamily="34" charset="0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xmlns="" id="{F76741C6-43D3-4ADE-B7A9-DC22F67F18B0}"/>
              </a:ext>
            </a:extLst>
          </p:cNvPr>
          <p:cNvSpPr/>
          <p:nvPr userDrawn="1"/>
        </p:nvSpPr>
        <p:spPr>
          <a:xfrm>
            <a:off x="5099823" y="4723492"/>
            <a:ext cx="7084394" cy="21345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xmlns="" id="{6CD5F153-C142-42AB-AA9B-7C2387F4791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769" y="212679"/>
            <a:ext cx="1273361" cy="547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87684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ggande_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>
            <a:extLst>
              <a:ext uri="{FF2B5EF4-FFF2-40B4-BE49-F238E27FC236}">
                <a16:creationId xmlns:a16="http://schemas.microsoft.com/office/drawing/2014/main" xmlns="" id="{C638CB14-7B33-4E9A-ACFD-F32595E4C15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099823" y="0"/>
            <a:ext cx="7084393" cy="4723492"/>
          </a:xfrm>
        </p:spPr>
        <p:txBody>
          <a:bodyPr/>
          <a:lstStyle/>
          <a:p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200" y="1128911"/>
            <a:ext cx="3827745" cy="1433232"/>
          </a:xfrm>
        </p:spPr>
        <p:txBody>
          <a:bodyPr anchor="b" anchorCtr="0"/>
          <a:lstStyle>
            <a:lvl1pPr>
              <a:defRPr spc="-150" baseline="0">
                <a:solidFill>
                  <a:schemeClr val="accent2"/>
                </a:solidFill>
                <a:latin typeface="Source Sans Pro Semibold" panose="020B0603030403020204" pitchFamily="34" charset="0"/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2634712"/>
            <a:ext cx="3827745" cy="3542250"/>
          </a:xfrm>
        </p:spPr>
        <p:txBody>
          <a:bodyPr/>
          <a:lstStyle>
            <a:lvl1pPr marL="0" indent="0">
              <a:buNone/>
              <a:defRPr sz="2000">
                <a:latin typeface="Source Sans Pro" panose="020B0503030403020204" pitchFamily="34" charset="0"/>
              </a:defRPr>
            </a:lvl1pPr>
            <a:lvl2pPr>
              <a:defRPr sz="1800">
                <a:latin typeface="Source Sans Pro" panose="020B0503030403020204" pitchFamily="34" charset="0"/>
              </a:defRPr>
            </a:lvl2pPr>
            <a:lvl3pPr>
              <a:defRPr sz="1600">
                <a:latin typeface="Source Sans Pro" panose="020B0503030403020204" pitchFamily="34" charset="0"/>
              </a:defRPr>
            </a:lvl3pPr>
            <a:lvl4pPr>
              <a:defRPr sz="1600">
                <a:latin typeface="Source Sans Pro" panose="020B0503030403020204" pitchFamily="34" charset="0"/>
              </a:defRPr>
            </a:lvl4pPr>
            <a:lvl5pPr>
              <a:defRPr sz="1600">
                <a:latin typeface="Source Sans Pro" panose="020B0503030403020204" pitchFamily="34" charset="0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xmlns="" id="{F76741C6-43D3-4ADE-B7A9-DC22F67F18B0}"/>
              </a:ext>
            </a:extLst>
          </p:cNvPr>
          <p:cNvSpPr/>
          <p:nvPr userDrawn="1"/>
        </p:nvSpPr>
        <p:spPr>
          <a:xfrm>
            <a:off x="5099823" y="4723492"/>
            <a:ext cx="7084394" cy="213450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xmlns="" id="{7099BE6B-7AFC-4461-ACF5-D64108E5869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769" y="212679"/>
            <a:ext cx="1273361" cy="547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3786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ggande_moss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5">
            <a:extLst>
              <a:ext uri="{FF2B5EF4-FFF2-40B4-BE49-F238E27FC236}">
                <a16:creationId xmlns:a16="http://schemas.microsoft.com/office/drawing/2014/main" xmlns="" id="{4BE29E1B-41F9-468D-9677-EFC4D664312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769" y="212679"/>
            <a:ext cx="1273361" cy="547399"/>
          </a:xfrm>
          <a:prstGeom prst="rect">
            <a:avLst/>
          </a:prstGeom>
        </p:spPr>
      </p:pic>
      <p:sp>
        <p:nvSpPr>
          <p:cNvPr id="5" name="Platshållare för bild 4">
            <a:extLst>
              <a:ext uri="{FF2B5EF4-FFF2-40B4-BE49-F238E27FC236}">
                <a16:creationId xmlns:a16="http://schemas.microsoft.com/office/drawing/2014/main" xmlns="" id="{C638CB14-7B33-4E9A-ACFD-F32595E4C15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099823" y="0"/>
            <a:ext cx="7084393" cy="4723492"/>
          </a:xfrm>
        </p:spPr>
        <p:txBody>
          <a:bodyPr/>
          <a:lstStyle/>
          <a:p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200" y="1143425"/>
            <a:ext cx="3827745" cy="1433232"/>
          </a:xfrm>
        </p:spPr>
        <p:txBody>
          <a:bodyPr anchor="b" anchorCtr="0"/>
          <a:lstStyle>
            <a:lvl1pPr>
              <a:defRPr spc="-150" baseline="0">
                <a:solidFill>
                  <a:srgbClr val="00555C"/>
                </a:solidFill>
                <a:latin typeface="Source Sans Pro Semibold" panose="020B0603030403020204" pitchFamily="34" charset="0"/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2634712"/>
            <a:ext cx="3827745" cy="3542250"/>
          </a:xfrm>
        </p:spPr>
        <p:txBody>
          <a:bodyPr/>
          <a:lstStyle>
            <a:lvl1pPr marL="0" indent="0">
              <a:buNone/>
              <a:defRPr sz="2000">
                <a:latin typeface="Source Sans Pro" panose="020B0503030403020204" pitchFamily="34" charset="0"/>
              </a:defRPr>
            </a:lvl1pPr>
            <a:lvl2pPr>
              <a:defRPr sz="1800">
                <a:latin typeface="Source Sans Pro" panose="020B0503030403020204" pitchFamily="34" charset="0"/>
              </a:defRPr>
            </a:lvl2pPr>
            <a:lvl3pPr>
              <a:defRPr sz="1600">
                <a:latin typeface="Source Sans Pro" panose="020B0503030403020204" pitchFamily="34" charset="0"/>
              </a:defRPr>
            </a:lvl3pPr>
            <a:lvl4pPr>
              <a:defRPr sz="1600">
                <a:latin typeface="Source Sans Pro" panose="020B0503030403020204" pitchFamily="34" charset="0"/>
              </a:defRPr>
            </a:lvl4pPr>
            <a:lvl5pPr>
              <a:defRPr sz="1600">
                <a:latin typeface="Source Sans Pro" panose="020B0503030403020204" pitchFamily="34" charset="0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xmlns="" id="{F76741C6-43D3-4ADE-B7A9-DC22F67F18B0}"/>
              </a:ext>
            </a:extLst>
          </p:cNvPr>
          <p:cNvSpPr/>
          <p:nvPr userDrawn="1"/>
        </p:nvSpPr>
        <p:spPr>
          <a:xfrm>
            <a:off x="5099823" y="4723492"/>
            <a:ext cx="7084394" cy="213450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053976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>
            <a:extLst>
              <a:ext uri="{FF2B5EF4-FFF2-40B4-BE49-F238E27FC236}">
                <a16:creationId xmlns:a16="http://schemas.microsoft.com/office/drawing/2014/main" xmlns="" id="{C638CB14-7B33-4E9A-ACFD-F32595E4C15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679944" y="0"/>
            <a:ext cx="10512058" cy="6858000"/>
          </a:xfrm>
        </p:spPr>
        <p:txBody>
          <a:bodyPr/>
          <a:lstStyle/>
          <a:p>
            <a:endParaRPr lang="sv-SE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xmlns="" id="{F76741C6-43D3-4ADE-B7A9-DC22F67F18B0}"/>
              </a:ext>
            </a:extLst>
          </p:cNvPr>
          <p:cNvSpPr/>
          <p:nvPr userDrawn="1"/>
        </p:nvSpPr>
        <p:spPr>
          <a:xfrm>
            <a:off x="1" y="0"/>
            <a:ext cx="167994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xmlns="" id="{17E15A73-46D0-4D7F-8112-A8693DEF85B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6" y="188235"/>
            <a:ext cx="1340760" cy="576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89248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H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>
            <a:extLst>
              <a:ext uri="{FF2B5EF4-FFF2-40B4-BE49-F238E27FC236}">
                <a16:creationId xmlns:a16="http://schemas.microsoft.com/office/drawing/2014/main" xmlns="" id="{C638CB14-7B33-4E9A-ACFD-F32595E4C15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679944" y="0"/>
            <a:ext cx="10512058" cy="6858000"/>
          </a:xfrm>
        </p:spPr>
        <p:txBody>
          <a:bodyPr/>
          <a:lstStyle/>
          <a:p>
            <a:endParaRPr lang="sv-SE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xmlns="" id="{F76741C6-43D3-4ADE-B7A9-DC22F67F18B0}"/>
              </a:ext>
            </a:extLst>
          </p:cNvPr>
          <p:cNvSpPr/>
          <p:nvPr userDrawn="1"/>
        </p:nvSpPr>
        <p:spPr>
          <a:xfrm>
            <a:off x="1" y="0"/>
            <a:ext cx="167994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xmlns="" id="{17E15A73-46D0-4D7F-8112-A8693DEF85B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6" y="188235"/>
            <a:ext cx="1340760" cy="576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794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>
            <a:extLst>
              <a:ext uri="{FF2B5EF4-FFF2-40B4-BE49-F238E27FC236}">
                <a16:creationId xmlns:a16="http://schemas.microsoft.com/office/drawing/2014/main" xmlns="" id="{C638CB14-7B33-4E9A-ACFD-F32595E4C15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679944" y="0"/>
            <a:ext cx="10512058" cy="6858000"/>
          </a:xfrm>
        </p:spPr>
        <p:txBody>
          <a:bodyPr/>
          <a:lstStyle/>
          <a:p>
            <a:endParaRPr lang="sv-SE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xmlns="" id="{F76741C6-43D3-4ADE-B7A9-DC22F67F18B0}"/>
              </a:ext>
            </a:extLst>
          </p:cNvPr>
          <p:cNvSpPr/>
          <p:nvPr userDrawn="1"/>
        </p:nvSpPr>
        <p:spPr>
          <a:xfrm>
            <a:off x="1" y="0"/>
            <a:ext cx="1679944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xmlns="" id="{17E15A73-46D0-4D7F-8112-A8693DEF85B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6" y="188235"/>
            <a:ext cx="1340760" cy="576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3878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artsida_plommon">
    <p:bg>
      <p:bgPr>
        <a:solidFill>
          <a:srgbClr val="4500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xmlns="" id="{04E35814-05E4-4F94-A93A-3DB962BF21E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5617" y="206979"/>
            <a:ext cx="2582530" cy="1110191"/>
          </a:xfrm>
          <a:prstGeom prst="rect">
            <a:avLst/>
          </a:prstGeom>
        </p:spPr>
      </p:pic>
      <p:sp>
        <p:nvSpPr>
          <p:cNvPr id="5" name="Rubrik 1"/>
          <p:cNvSpPr>
            <a:spLocks noGrp="1"/>
          </p:cNvSpPr>
          <p:nvPr>
            <p:ph type="ctrTitle" hasCustomPrompt="1"/>
          </p:nvPr>
        </p:nvSpPr>
        <p:spPr>
          <a:xfrm>
            <a:off x="421978" y="2175092"/>
            <a:ext cx="8206597" cy="2059338"/>
          </a:xfrm>
        </p:spPr>
        <p:txBody>
          <a:bodyPr anchor="b">
            <a:noAutofit/>
          </a:bodyPr>
          <a:lstStyle>
            <a:lvl1pPr algn="l">
              <a:defRPr sz="7200" spc="-150" baseline="0">
                <a:solidFill>
                  <a:schemeClr val="accent4"/>
                </a:solidFill>
                <a:latin typeface="Source Sans Pro Semibold" panose="020B0603030403020204" pitchFamily="34" charset="0"/>
              </a:defRPr>
            </a:lvl1pPr>
          </a:lstStyle>
          <a:p>
            <a:r>
              <a:rPr lang="sv-SE" dirty="0"/>
              <a:t>Presentationens rubrik skrivs här</a:t>
            </a:r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3" hasCustomPrompt="1"/>
          </p:nvPr>
        </p:nvSpPr>
        <p:spPr>
          <a:xfrm>
            <a:off x="444280" y="4452466"/>
            <a:ext cx="8182867" cy="320622"/>
          </a:xfrm>
        </p:spPr>
        <p:txBody>
          <a:bodyPr/>
          <a:lstStyle>
            <a:lvl1pPr marL="0" indent="0" algn="l">
              <a:buNone/>
              <a:defRPr sz="1800" baseline="0">
                <a:solidFill>
                  <a:schemeClr val="bg1"/>
                </a:solidFill>
                <a:latin typeface="Source Sans Pro" panose="020B0503030403020204" pitchFamily="34" charset="0"/>
              </a:defRPr>
            </a:lvl1pPr>
          </a:lstStyle>
          <a:p>
            <a:pPr lvl="0"/>
            <a:r>
              <a:rPr lang="sv-SE" dirty="0"/>
              <a:t>Namn</a:t>
            </a:r>
          </a:p>
        </p:txBody>
      </p:sp>
      <p:sp>
        <p:nvSpPr>
          <p:cNvPr id="11" name="Platshållare för text 10"/>
          <p:cNvSpPr>
            <a:spLocks noGrp="1"/>
          </p:cNvSpPr>
          <p:nvPr>
            <p:ph type="body" sz="quarter" idx="14" hasCustomPrompt="1"/>
          </p:nvPr>
        </p:nvSpPr>
        <p:spPr>
          <a:xfrm>
            <a:off x="444280" y="4807388"/>
            <a:ext cx="8182867" cy="352822"/>
          </a:xfrm>
        </p:spPr>
        <p:txBody>
          <a:bodyPr/>
          <a:lstStyle>
            <a:lvl1pPr marL="0" indent="0" algn="l">
              <a:buNone/>
              <a:defRPr sz="1800" baseline="0">
                <a:solidFill>
                  <a:schemeClr val="bg1"/>
                </a:solidFill>
                <a:latin typeface="Source Sans Pro" panose="020B0503030403020204" pitchFamily="34" charset="0"/>
              </a:defRPr>
            </a:lvl1pPr>
          </a:lstStyle>
          <a:p>
            <a:pPr lvl="0"/>
            <a:r>
              <a:rPr lang="sv-SE" dirty="0"/>
              <a:t>Organisation/Förvaltning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5" hasCustomPrompt="1"/>
          </p:nvPr>
        </p:nvSpPr>
        <p:spPr>
          <a:xfrm>
            <a:off x="444280" y="5197565"/>
            <a:ext cx="8182867" cy="367716"/>
          </a:xfrm>
        </p:spPr>
        <p:txBody>
          <a:bodyPr/>
          <a:lstStyle>
            <a:lvl1pPr marL="0" indent="0" algn="l">
              <a:buNone/>
              <a:defRPr lang="sv-SE" sz="1800" kern="1200" baseline="0" dirty="0" smtClean="0">
                <a:solidFill>
                  <a:schemeClr val="bg1"/>
                </a:solidFill>
                <a:latin typeface="Source Sans Pro" panose="020B0503030403020204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sv-SE" dirty="0"/>
              <a:t>Datum (Skrivs datum, månad, år, t ex 21 maj 2016</a:t>
            </a:r>
          </a:p>
        </p:txBody>
      </p:sp>
    </p:spTree>
    <p:extLst>
      <p:ext uri="{BB962C8B-B14F-4D97-AF65-F5344CB8AC3E}">
        <p14:creationId xmlns:p14="http://schemas.microsoft.com/office/powerpoint/2010/main" val="2156631825"/>
      </p:ext>
    </p:extLst>
  </p:cSld>
  <p:clrMapOvr>
    <a:masterClrMapping/>
  </p:clrMapOvr>
  <p:hf hd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200" y="224833"/>
            <a:ext cx="7774172" cy="717553"/>
          </a:xfrm>
        </p:spPr>
        <p:txBody>
          <a:bodyPr anchor="b" anchorCtr="0"/>
          <a:lstStyle>
            <a:lvl1pPr>
              <a:defRPr spc="-150" baseline="0">
                <a:solidFill>
                  <a:srgbClr val="00555C"/>
                </a:solidFill>
                <a:latin typeface="Source Sans Pro Semibold" panose="020B0603030403020204" pitchFamily="34" charset="0"/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xmlns="" id="{251D4C7A-8179-41C9-8075-7E07771269D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38200" y="951470"/>
            <a:ext cx="9167037" cy="526857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sv-SE" dirty="0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xmlns="" id="{2405207A-686B-4280-A519-BF69BE0D48D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9846" y="224833"/>
            <a:ext cx="1690305" cy="726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95334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sbild_plommon">
    <p:bg>
      <p:bgPr>
        <a:solidFill>
          <a:srgbClr val="4500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xmlns="" id="{DDDC0B7D-7281-4A0C-BB40-1EF247D004F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2253" y="2683688"/>
            <a:ext cx="3467493" cy="1490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858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vslutsbild blå">
    <p:bg>
      <p:bgPr>
        <a:solidFill>
          <a:srgbClr val="2030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xmlns="" id="{05B88CC4-EE60-49E6-9BAA-C69AF816066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2253" y="2683688"/>
            <a:ext cx="3467493" cy="1490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267153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sbild mossa">
    <p:bg>
      <p:bgPr>
        <a:solidFill>
          <a:srgbClr val="0055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xmlns="" id="{8C384BDE-EC45-4061-BCAF-4CDA523316F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2253" y="2683688"/>
            <a:ext cx="3467493" cy="1490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0154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Startsida_plommon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xmlns="" id="{04E35814-05E4-4F94-A93A-3DB962BF21E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5617" y="206979"/>
            <a:ext cx="2582530" cy="1110191"/>
          </a:xfrm>
          <a:prstGeom prst="rect">
            <a:avLst/>
          </a:prstGeom>
        </p:spPr>
      </p:pic>
      <p:sp>
        <p:nvSpPr>
          <p:cNvPr id="5" name="Rubrik 1"/>
          <p:cNvSpPr>
            <a:spLocks noGrp="1"/>
          </p:cNvSpPr>
          <p:nvPr>
            <p:ph type="ctrTitle" hasCustomPrompt="1"/>
          </p:nvPr>
        </p:nvSpPr>
        <p:spPr>
          <a:xfrm>
            <a:off x="421978" y="2175092"/>
            <a:ext cx="8206597" cy="2059338"/>
          </a:xfrm>
        </p:spPr>
        <p:txBody>
          <a:bodyPr anchor="b">
            <a:noAutofit/>
          </a:bodyPr>
          <a:lstStyle>
            <a:lvl1pPr algn="l">
              <a:defRPr sz="7200" spc="-150" baseline="0">
                <a:solidFill>
                  <a:schemeClr val="accent5"/>
                </a:solidFill>
                <a:latin typeface="Source Sans Pro Semibold" panose="020B0603030403020204" pitchFamily="34" charset="0"/>
              </a:defRPr>
            </a:lvl1pPr>
          </a:lstStyle>
          <a:p>
            <a:r>
              <a:rPr lang="sv-SE" dirty="0"/>
              <a:t>Presentationens rubrik skrivs här</a:t>
            </a:r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3" hasCustomPrompt="1"/>
          </p:nvPr>
        </p:nvSpPr>
        <p:spPr>
          <a:xfrm>
            <a:off x="444280" y="4452466"/>
            <a:ext cx="8182867" cy="320622"/>
          </a:xfrm>
        </p:spPr>
        <p:txBody>
          <a:bodyPr/>
          <a:lstStyle>
            <a:lvl1pPr marL="0" indent="0" algn="l">
              <a:buNone/>
              <a:defRPr sz="1800" baseline="0">
                <a:solidFill>
                  <a:schemeClr val="bg1"/>
                </a:solidFill>
                <a:latin typeface="Source Sans Pro" panose="020B0503030403020204" pitchFamily="34" charset="0"/>
              </a:defRPr>
            </a:lvl1pPr>
          </a:lstStyle>
          <a:p>
            <a:pPr lvl="0"/>
            <a:r>
              <a:rPr lang="sv-SE" dirty="0"/>
              <a:t>Namn</a:t>
            </a:r>
          </a:p>
        </p:txBody>
      </p:sp>
      <p:sp>
        <p:nvSpPr>
          <p:cNvPr id="11" name="Platshållare för text 10"/>
          <p:cNvSpPr>
            <a:spLocks noGrp="1"/>
          </p:cNvSpPr>
          <p:nvPr>
            <p:ph type="body" sz="quarter" idx="14" hasCustomPrompt="1"/>
          </p:nvPr>
        </p:nvSpPr>
        <p:spPr>
          <a:xfrm>
            <a:off x="444280" y="4807388"/>
            <a:ext cx="8182867" cy="352822"/>
          </a:xfrm>
        </p:spPr>
        <p:txBody>
          <a:bodyPr/>
          <a:lstStyle>
            <a:lvl1pPr marL="0" indent="0" algn="l">
              <a:buNone/>
              <a:defRPr sz="1800" baseline="0">
                <a:solidFill>
                  <a:schemeClr val="bg1"/>
                </a:solidFill>
                <a:latin typeface="Source Sans Pro" panose="020B0503030403020204" pitchFamily="34" charset="0"/>
              </a:defRPr>
            </a:lvl1pPr>
          </a:lstStyle>
          <a:p>
            <a:pPr lvl="0"/>
            <a:r>
              <a:rPr lang="sv-SE" dirty="0"/>
              <a:t>Organisation/Förvaltning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5" hasCustomPrompt="1"/>
          </p:nvPr>
        </p:nvSpPr>
        <p:spPr>
          <a:xfrm>
            <a:off x="444280" y="5197565"/>
            <a:ext cx="8182867" cy="367716"/>
          </a:xfrm>
        </p:spPr>
        <p:txBody>
          <a:bodyPr/>
          <a:lstStyle>
            <a:lvl1pPr marL="0" indent="0" algn="l">
              <a:buNone/>
              <a:defRPr lang="sv-SE" sz="1800" kern="1200" baseline="0" dirty="0" smtClean="0">
                <a:solidFill>
                  <a:schemeClr val="bg1"/>
                </a:solidFill>
                <a:latin typeface="Source Sans Pro" panose="020B0503030403020204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sv-SE" dirty="0"/>
              <a:t>Datum (Skrivs datum, månad, år, t ex 21 maj 2016</a:t>
            </a:r>
          </a:p>
        </p:txBody>
      </p:sp>
    </p:spTree>
    <p:extLst>
      <p:ext uri="{BB962C8B-B14F-4D97-AF65-F5344CB8AC3E}">
        <p14:creationId xmlns:p14="http://schemas.microsoft.com/office/powerpoint/2010/main" val="1305716007"/>
      </p:ext>
    </p:extLst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bild plommon">
    <p:bg>
      <p:bgPr>
        <a:solidFill>
          <a:srgbClr val="4500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431186" y="1122363"/>
            <a:ext cx="8206597" cy="2980080"/>
          </a:xfrm>
        </p:spPr>
        <p:txBody>
          <a:bodyPr anchor="b">
            <a:normAutofit/>
          </a:bodyPr>
          <a:lstStyle>
            <a:lvl1pPr algn="l">
              <a:defRPr sz="5400" spc="-150" baseline="0">
                <a:solidFill>
                  <a:schemeClr val="accent4"/>
                </a:solidFill>
                <a:latin typeface="Source Sans Pro Semibold" panose="020B0603030403020204" pitchFamily="34" charset="0"/>
              </a:defRPr>
            </a:lvl1pPr>
          </a:lstStyle>
          <a:p>
            <a:r>
              <a:rPr lang="sv-SE" dirty="0"/>
              <a:t>Rubrik för avsnittet</a:t>
            </a:r>
          </a:p>
        </p:txBody>
      </p:sp>
      <p:sp>
        <p:nvSpPr>
          <p:cNvPr id="13" name="Platshållare för bildnummer 12"/>
          <p:cNvSpPr>
            <a:spLocks noGrp="1"/>
          </p:cNvSpPr>
          <p:nvPr>
            <p:ph type="sldNum" sz="quarter" idx="12"/>
          </p:nvPr>
        </p:nvSpPr>
        <p:spPr>
          <a:xfrm>
            <a:off x="9145856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fld id="{D02B33C2-54EE-4A44-9B78-6F01870CE737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xmlns="" id="{BE393C07-3BB4-45A5-8BF3-FEB2C54461A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6311" y="206980"/>
            <a:ext cx="1731835" cy="744490"/>
          </a:xfrm>
          <a:prstGeom prst="rect">
            <a:avLst/>
          </a:prstGeom>
        </p:spPr>
      </p:pic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xmlns="" id="{03E43CD7-7163-45CA-8F2B-D2ABDF012CA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53488" y="4102100"/>
            <a:ext cx="8207375" cy="1666875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Underrubrik</a:t>
            </a:r>
          </a:p>
        </p:txBody>
      </p:sp>
    </p:spTree>
    <p:extLst>
      <p:ext uri="{BB962C8B-B14F-4D97-AF65-F5344CB8AC3E}">
        <p14:creationId xmlns:p14="http://schemas.microsoft.com/office/powerpoint/2010/main" val="787240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lommon_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200" y="1072803"/>
            <a:ext cx="9371646" cy="1503854"/>
          </a:xfrm>
        </p:spPr>
        <p:txBody>
          <a:bodyPr anchor="b" anchorCtr="0"/>
          <a:lstStyle>
            <a:lvl1pPr>
              <a:defRPr spc="-150" baseline="0">
                <a:solidFill>
                  <a:srgbClr val="45005C"/>
                </a:solidFill>
                <a:latin typeface="Source Sans Pro Semibold" panose="020B0603030403020204" pitchFamily="34" charset="0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2634712"/>
            <a:ext cx="9371646" cy="3542250"/>
          </a:xfrm>
        </p:spPr>
        <p:txBody>
          <a:bodyPr/>
          <a:lstStyle>
            <a:lvl1pPr marL="0" indent="0">
              <a:spcAft>
                <a:spcPts val="600"/>
              </a:spcAft>
              <a:buNone/>
              <a:defRPr sz="2400">
                <a:latin typeface="Source Sans Pro" panose="020B0503030403020204" pitchFamily="34" charset="0"/>
              </a:defRPr>
            </a:lvl1pPr>
            <a:lvl2pPr>
              <a:spcAft>
                <a:spcPts val="600"/>
              </a:spcAft>
              <a:defRPr sz="2000">
                <a:latin typeface="Source Sans Pro" panose="020B0503030403020204" pitchFamily="34" charset="0"/>
              </a:defRPr>
            </a:lvl2pPr>
            <a:lvl3pPr>
              <a:spcAft>
                <a:spcPts val="600"/>
              </a:spcAft>
              <a:defRPr sz="1800">
                <a:latin typeface="Source Sans Pro" panose="020B0503030403020204" pitchFamily="34" charset="0"/>
              </a:defRPr>
            </a:lvl3pPr>
            <a:lvl4pPr>
              <a:spcAft>
                <a:spcPts val="600"/>
              </a:spcAft>
              <a:defRPr>
                <a:latin typeface="Source Sans Pro" panose="020B0503030403020204" pitchFamily="34" charset="0"/>
              </a:defRPr>
            </a:lvl4pPr>
            <a:lvl5pPr>
              <a:spcAft>
                <a:spcPts val="600"/>
              </a:spcAft>
              <a:defRPr>
                <a:latin typeface="Source Sans Pro" panose="020B0503030403020204" pitchFamily="34" charset="0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145857" y="6356350"/>
            <a:ext cx="2743200" cy="365125"/>
          </a:xfrm>
        </p:spPr>
        <p:txBody>
          <a:bodyPr/>
          <a:lstStyle/>
          <a:p>
            <a:fld id="{D02B33C2-54EE-4A44-9B78-6F01870CE737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xmlns="" id="{8E6231FC-555A-47B6-BF33-30E6CFC3AA4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9846" y="224833"/>
            <a:ext cx="1690305" cy="726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0632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å 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200" y="1072803"/>
            <a:ext cx="9371646" cy="1503854"/>
          </a:xfrm>
        </p:spPr>
        <p:txBody>
          <a:bodyPr anchor="b" anchorCtr="0"/>
          <a:lstStyle>
            <a:lvl1pPr>
              <a:defRPr spc="-150" baseline="0">
                <a:solidFill>
                  <a:schemeClr val="accent1"/>
                </a:solidFill>
                <a:latin typeface="Source Sans Pro Semibold" panose="020B0603030403020204" pitchFamily="34" charset="0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838200" y="2634712"/>
            <a:ext cx="4541874" cy="3542250"/>
          </a:xfrm>
        </p:spPr>
        <p:txBody>
          <a:bodyPr/>
          <a:lstStyle>
            <a:lvl1pPr marL="0" indent="0">
              <a:spcAft>
                <a:spcPts val="600"/>
              </a:spcAft>
              <a:buNone/>
              <a:defRPr sz="2400">
                <a:latin typeface="Source Sans Pro" panose="020B0503030403020204" pitchFamily="34" charset="0"/>
              </a:defRPr>
            </a:lvl1pPr>
            <a:lvl2pPr>
              <a:spcAft>
                <a:spcPts val="600"/>
              </a:spcAft>
              <a:defRPr sz="2000">
                <a:latin typeface="Source Sans Pro" panose="020B0503030403020204" pitchFamily="34" charset="0"/>
              </a:defRPr>
            </a:lvl2pPr>
            <a:lvl3pPr>
              <a:spcAft>
                <a:spcPts val="600"/>
              </a:spcAft>
              <a:defRPr sz="1800">
                <a:latin typeface="Source Sans Pro" panose="020B0503030403020204" pitchFamily="34" charset="0"/>
              </a:defRPr>
            </a:lvl3pPr>
            <a:lvl4pPr>
              <a:spcAft>
                <a:spcPts val="600"/>
              </a:spcAft>
              <a:defRPr>
                <a:latin typeface="Source Sans Pro" panose="020B0503030403020204" pitchFamily="34" charset="0"/>
              </a:defRPr>
            </a:lvl4pPr>
            <a:lvl5pPr>
              <a:spcAft>
                <a:spcPts val="600"/>
              </a:spcAft>
              <a:defRPr>
                <a:latin typeface="Source Sans Pro" panose="020B0503030403020204" pitchFamily="34" charset="0"/>
              </a:defRPr>
            </a:lvl5pPr>
          </a:lstStyle>
          <a:p>
            <a:pPr lvl="0"/>
            <a:r>
              <a:rPr lang="sv-SE" dirty="0"/>
              <a:t>Klicka här för att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160727" y="6356350"/>
            <a:ext cx="2743200" cy="365125"/>
          </a:xfrm>
        </p:spPr>
        <p:txBody>
          <a:bodyPr/>
          <a:lstStyle/>
          <a:p>
            <a:fld id="{D02B33C2-54EE-4A44-9B78-6F01870CE737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xmlns="" id="{A84AABD9-1448-4DFC-9F69-B2160AE14FF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9846" y="224833"/>
            <a:ext cx="1690305" cy="726637"/>
          </a:xfrm>
          <a:prstGeom prst="rect">
            <a:avLst/>
          </a:prstGeom>
        </p:spPr>
      </p:pic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xmlns="" id="{7D5C7BD4-2145-4C07-8407-A2DF885128BC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5610311" y="2634712"/>
            <a:ext cx="4541874" cy="3542250"/>
          </a:xfrm>
        </p:spPr>
        <p:txBody>
          <a:bodyPr/>
          <a:lstStyle>
            <a:lvl1pPr marL="0" indent="0">
              <a:spcAft>
                <a:spcPts val="600"/>
              </a:spcAft>
              <a:buNone/>
              <a:defRPr sz="2400">
                <a:latin typeface="Source Sans Pro" panose="020B0503030403020204" pitchFamily="34" charset="0"/>
              </a:defRPr>
            </a:lvl1pPr>
            <a:lvl2pPr>
              <a:spcAft>
                <a:spcPts val="600"/>
              </a:spcAft>
              <a:defRPr sz="2000">
                <a:latin typeface="Source Sans Pro" panose="020B0503030403020204" pitchFamily="34" charset="0"/>
              </a:defRPr>
            </a:lvl2pPr>
            <a:lvl3pPr>
              <a:spcAft>
                <a:spcPts val="600"/>
              </a:spcAft>
              <a:defRPr sz="1800">
                <a:latin typeface="Source Sans Pro" panose="020B0503030403020204" pitchFamily="34" charset="0"/>
              </a:defRPr>
            </a:lvl3pPr>
            <a:lvl4pPr>
              <a:spcAft>
                <a:spcPts val="600"/>
              </a:spcAft>
              <a:defRPr>
                <a:latin typeface="Source Sans Pro" panose="020B0503030403020204" pitchFamily="34" charset="0"/>
              </a:defRPr>
            </a:lvl4pPr>
            <a:lvl5pPr>
              <a:spcAft>
                <a:spcPts val="600"/>
              </a:spcAft>
              <a:defRPr>
                <a:latin typeface="Source Sans Pro" panose="020B0503030403020204" pitchFamily="34" charset="0"/>
              </a:defRPr>
            </a:lvl5pPr>
          </a:lstStyle>
          <a:p>
            <a:pPr lvl="0"/>
            <a:r>
              <a:rPr lang="sv-SE" dirty="0"/>
              <a:t>Klicka här för att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695977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bild blå">
    <p:bg>
      <p:bgPr>
        <a:solidFill>
          <a:srgbClr val="2030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145858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02B33C2-54EE-4A44-9B78-6F01870CE737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xmlns="" id="{6BDCDAAA-750D-42AA-98E5-8271C45780F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6311" y="206980"/>
            <a:ext cx="1731835" cy="744490"/>
          </a:xfrm>
          <a:prstGeom prst="rect">
            <a:avLst/>
          </a:prstGeom>
        </p:spPr>
      </p:pic>
      <p:sp>
        <p:nvSpPr>
          <p:cNvPr id="8" name="Rubrik 1">
            <a:extLst>
              <a:ext uri="{FF2B5EF4-FFF2-40B4-BE49-F238E27FC236}">
                <a16:creationId xmlns:a16="http://schemas.microsoft.com/office/drawing/2014/main" xmlns="" id="{2799875D-D8A9-4841-8D7E-A35C501517B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1186" y="1122363"/>
            <a:ext cx="8206597" cy="2980080"/>
          </a:xfrm>
        </p:spPr>
        <p:txBody>
          <a:bodyPr anchor="b">
            <a:normAutofit/>
          </a:bodyPr>
          <a:lstStyle>
            <a:lvl1pPr algn="l">
              <a:defRPr sz="5400" spc="-150" baseline="0">
                <a:solidFill>
                  <a:schemeClr val="accent6"/>
                </a:solidFill>
                <a:latin typeface="Source Sans Pro Semibold" panose="020B0603030403020204" pitchFamily="34" charset="0"/>
              </a:defRPr>
            </a:lvl1pPr>
          </a:lstStyle>
          <a:p>
            <a:r>
              <a:rPr lang="sv-SE" dirty="0"/>
              <a:t>Rubrik för avsnittet</a:t>
            </a:r>
          </a:p>
        </p:txBody>
      </p:sp>
      <p:sp>
        <p:nvSpPr>
          <p:cNvPr id="9" name="Platshållare för text 7">
            <a:extLst>
              <a:ext uri="{FF2B5EF4-FFF2-40B4-BE49-F238E27FC236}">
                <a16:creationId xmlns:a16="http://schemas.microsoft.com/office/drawing/2014/main" xmlns="" id="{0776DC2C-AFFD-4118-AF33-ABB7FB720F9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53488" y="4102100"/>
            <a:ext cx="8207375" cy="1666875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Underrubrik</a:t>
            </a:r>
          </a:p>
        </p:txBody>
      </p:sp>
    </p:spTree>
    <p:extLst>
      <p:ext uri="{BB962C8B-B14F-4D97-AF65-F5344CB8AC3E}">
        <p14:creationId xmlns:p14="http://schemas.microsoft.com/office/powerpoint/2010/main" val="4023493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å 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200" y="1072803"/>
            <a:ext cx="9371646" cy="1503854"/>
          </a:xfrm>
        </p:spPr>
        <p:txBody>
          <a:bodyPr anchor="b" anchorCtr="0"/>
          <a:lstStyle>
            <a:lvl1pPr>
              <a:defRPr>
                <a:solidFill>
                  <a:srgbClr val="20305C"/>
                </a:solidFill>
                <a:latin typeface="Source Sans Pro Semibold" panose="020B0603030403020204" pitchFamily="34" charset="0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838200" y="2634712"/>
            <a:ext cx="9371646" cy="3542250"/>
          </a:xfrm>
        </p:spPr>
        <p:txBody>
          <a:bodyPr/>
          <a:lstStyle>
            <a:lvl1pPr marL="0" indent="0">
              <a:spcAft>
                <a:spcPts val="600"/>
              </a:spcAft>
              <a:buNone/>
              <a:defRPr sz="2400">
                <a:latin typeface="Source Sans Pro" panose="020B0503030403020204" pitchFamily="34" charset="0"/>
              </a:defRPr>
            </a:lvl1pPr>
            <a:lvl2pPr>
              <a:spcAft>
                <a:spcPts val="600"/>
              </a:spcAft>
              <a:defRPr sz="2000">
                <a:latin typeface="Source Sans Pro" panose="020B0503030403020204" pitchFamily="34" charset="0"/>
              </a:defRPr>
            </a:lvl2pPr>
            <a:lvl3pPr>
              <a:spcAft>
                <a:spcPts val="600"/>
              </a:spcAft>
              <a:defRPr sz="1800">
                <a:latin typeface="Source Sans Pro" panose="020B0503030403020204" pitchFamily="34" charset="0"/>
              </a:defRPr>
            </a:lvl3pPr>
            <a:lvl4pPr>
              <a:spcAft>
                <a:spcPts val="600"/>
              </a:spcAft>
              <a:defRPr>
                <a:latin typeface="Source Sans Pro" panose="020B0503030403020204" pitchFamily="34" charset="0"/>
              </a:defRPr>
            </a:lvl4pPr>
            <a:lvl5pPr>
              <a:spcAft>
                <a:spcPts val="600"/>
              </a:spcAft>
              <a:defRPr>
                <a:latin typeface="Source Sans Pro" panose="020B0503030403020204" pitchFamily="34" charset="0"/>
              </a:defRPr>
            </a:lvl5pPr>
          </a:lstStyle>
          <a:p>
            <a:pPr lvl="0"/>
            <a:r>
              <a:rPr lang="sv-SE" dirty="0"/>
              <a:t>Klicka här för att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160727" y="6356350"/>
            <a:ext cx="2743200" cy="365125"/>
          </a:xfrm>
        </p:spPr>
        <p:txBody>
          <a:bodyPr/>
          <a:lstStyle/>
          <a:p>
            <a:fld id="{D02B33C2-54EE-4A44-9B78-6F01870CE737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xmlns="" id="{A84AABD9-1448-4DFC-9F69-B2160AE14FF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9846" y="224833"/>
            <a:ext cx="1690305" cy="726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2041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å 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200" y="1072803"/>
            <a:ext cx="9371646" cy="1503854"/>
          </a:xfrm>
        </p:spPr>
        <p:txBody>
          <a:bodyPr anchor="b" anchorCtr="0"/>
          <a:lstStyle>
            <a:lvl1pPr>
              <a:defRPr spc="-150" baseline="0">
                <a:solidFill>
                  <a:srgbClr val="20305C"/>
                </a:solidFill>
                <a:latin typeface="Source Sans Pro Semibold" panose="020B0603030403020204" pitchFamily="34" charset="0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838200" y="2634712"/>
            <a:ext cx="4541874" cy="3542250"/>
          </a:xfrm>
        </p:spPr>
        <p:txBody>
          <a:bodyPr/>
          <a:lstStyle>
            <a:lvl1pPr marL="0" indent="0">
              <a:spcAft>
                <a:spcPts val="600"/>
              </a:spcAft>
              <a:buNone/>
              <a:defRPr sz="2400">
                <a:latin typeface="Source Sans Pro" panose="020B0503030403020204" pitchFamily="34" charset="0"/>
              </a:defRPr>
            </a:lvl1pPr>
            <a:lvl2pPr>
              <a:spcAft>
                <a:spcPts val="600"/>
              </a:spcAft>
              <a:defRPr sz="2000">
                <a:latin typeface="Source Sans Pro" panose="020B0503030403020204" pitchFamily="34" charset="0"/>
              </a:defRPr>
            </a:lvl2pPr>
            <a:lvl3pPr>
              <a:spcAft>
                <a:spcPts val="600"/>
              </a:spcAft>
              <a:defRPr sz="1800">
                <a:latin typeface="Source Sans Pro" panose="020B0503030403020204" pitchFamily="34" charset="0"/>
              </a:defRPr>
            </a:lvl3pPr>
            <a:lvl4pPr>
              <a:spcAft>
                <a:spcPts val="600"/>
              </a:spcAft>
              <a:defRPr>
                <a:latin typeface="Source Sans Pro" panose="020B0503030403020204" pitchFamily="34" charset="0"/>
              </a:defRPr>
            </a:lvl4pPr>
            <a:lvl5pPr>
              <a:spcAft>
                <a:spcPts val="600"/>
              </a:spcAft>
              <a:defRPr>
                <a:latin typeface="Source Sans Pro" panose="020B0503030403020204" pitchFamily="34" charset="0"/>
              </a:defRPr>
            </a:lvl5pPr>
          </a:lstStyle>
          <a:p>
            <a:pPr lvl="0"/>
            <a:r>
              <a:rPr lang="sv-SE" dirty="0"/>
              <a:t>Klicka här för att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160727" y="6356350"/>
            <a:ext cx="2743200" cy="365125"/>
          </a:xfrm>
        </p:spPr>
        <p:txBody>
          <a:bodyPr/>
          <a:lstStyle/>
          <a:p>
            <a:fld id="{D02B33C2-54EE-4A44-9B78-6F01870CE737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xmlns="" id="{A84AABD9-1448-4DFC-9F69-B2160AE14FF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9846" y="224833"/>
            <a:ext cx="1690305" cy="726637"/>
          </a:xfrm>
          <a:prstGeom prst="rect">
            <a:avLst/>
          </a:prstGeom>
        </p:spPr>
      </p:pic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xmlns="" id="{7D5C7BD4-2145-4C07-8407-A2DF885128BC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5610311" y="2634712"/>
            <a:ext cx="4541874" cy="3542250"/>
          </a:xfrm>
        </p:spPr>
        <p:txBody>
          <a:bodyPr/>
          <a:lstStyle>
            <a:lvl1pPr marL="0" indent="0">
              <a:spcAft>
                <a:spcPts val="600"/>
              </a:spcAft>
              <a:buNone/>
              <a:defRPr sz="2400">
                <a:latin typeface="Source Sans Pro" panose="020B0503030403020204" pitchFamily="34" charset="0"/>
              </a:defRPr>
            </a:lvl1pPr>
            <a:lvl2pPr>
              <a:spcAft>
                <a:spcPts val="600"/>
              </a:spcAft>
              <a:defRPr sz="2000">
                <a:latin typeface="Source Sans Pro" panose="020B0503030403020204" pitchFamily="34" charset="0"/>
              </a:defRPr>
            </a:lvl2pPr>
            <a:lvl3pPr>
              <a:spcAft>
                <a:spcPts val="600"/>
              </a:spcAft>
              <a:defRPr sz="1800">
                <a:latin typeface="Source Sans Pro" panose="020B0503030403020204" pitchFamily="34" charset="0"/>
              </a:defRPr>
            </a:lvl3pPr>
            <a:lvl4pPr>
              <a:spcAft>
                <a:spcPts val="600"/>
              </a:spcAft>
              <a:defRPr>
                <a:latin typeface="Source Sans Pro" panose="020B0503030403020204" pitchFamily="34" charset="0"/>
              </a:defRPr>
            </a:lvl4pPr>
            <a:lvl5pPr>
              <a:spcAft>
                <a:spcPts val="600"/>
              </a:spcAft>
              <a:defRPr>
                <a:latin typeface="Source Sans Pro" panose="020B0503030403020204" pitchFamily="34" charset="0"/>
              </a:defRPr>
            </a:lvl5pPr>
          </a:lstStyle>
          <a:p>
            <a:pPr lvl="0"/>
            <a:r>
              <a:rPr lang="sv-SE" dirty="0"/>
              <a:t>Klicka här för att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410399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20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4" Type="http://schemas.openxmlformats.org/officeDocument/2006/relationships/theme" Target="../theme/theme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1140107"/>
            <a:ext cx="9371646" cy="148535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2634711"/>
            <a:ext cx="9371646" cy="35422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B33C2-54EE-4A44-9B78-6F01870CE73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18790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6" r:id="rId2"/>
    <p:sldLayoutId id="2147483876" r:id="rId3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Source Sans Pro Semibold" panose="020B06030304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Source Sans Pro" panose="020B05030304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ource Sans Pro" panose="020B05030304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Source Sans Pro" panose="020B05030304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ource Sans Pro" panose="020B05030304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ource Sans Pro" panose="020B05030304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1140107"/>
            <a:ext cx="9371646" cy="148535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2634711"/>
            <a:ext cx="9345886" cy="35422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B33C2-54EE-4A44-9B78-6F01870CE737}" type="slidenum">
              <a:rPr lang="sv-SE" smtClean="0"/>
              <a:t>‹#›</a:t>
            </a:fld>
            <a:endParaRPr lang="sv-SE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xmlns="" id="{A0B27E6E-83D9-419B-9985-ECE0CF391C0E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9846" y="224833"/>
            <a:ext cx="1690305" cy="726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2450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703" r:id="rId2"/>
    <p:sldLayoutId id="2147483880" r:id="rId3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Source Sans Pro Semibold" panose="020B06030304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spcAft>
          <a:spcPts val="60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Source Sans Pro" panose="020B05030304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ource Sans Pro" panose="020B05030304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Source Sans Pro" panose="020B05030304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ource Sans Pro" panose="020B05030304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ource Sans Pro" panose="020B05030304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1140107"/>
            <a:ext cx="9371646" cy="14853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2634711"/>
            <a:ext cx="9371646" cy="35422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B33C2-54EE-4A44-9B78-6F01870CE73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62935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878" r:id="rId2"/>
    <p:sldLayoutId id="2147483704" r:id="rId3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spcAft>
          <a:spcPts val="60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1130858"/>
            <a:ext cx="9373419" cy="150385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2634711"/>
            <a:ext cx="9373419" cy="35422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B33C2-54EE-4A44-9B78-6F01870CE73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02448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877" r:id="rId2"/>
    <p:sldLayoutId id="2147483879" r:id="rId3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spcAft>
          <a:spcPts val="60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1130857"/>
            <a:ext cx="9371646" cy="149460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2625461"/>
            <a:ext cx="9371646" cy="35515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B33C2-54EE-4A44-9B78-6F01870CE73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77897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9" r:id="rId2"/>
    <p:sldLayoutId id="2147483718" r:id="rId3"/>
    <p:sldLayoutId id="2147483720" r:id="rId4"/>
    <p:sldLayoutId id="2147483721" r:id="rId5"/>
    <p:sldLayoutId id="2147483722" r:id="rId6"/>
    <p:sldLayoutId id="2147483717" r:id="rId7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Source Sans Pro SemiBold" panose="020B0603030403020204" pitchFamily="34" charset="0"/>
          <a:ea typeface="Source Sans Pro SemiBold" panose="020B0603030403020204" pitchFamily="34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spcAft>
          <a:spcPts val="60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1130858"/>
            <a:ext cx="9371646" cy="150385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2634711"/>
            <a:ext cx="9345886" cy="35422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B33C2-54EE-4A44-9B78-6F01870CE737}" type="slidenum">
              <a:rPr lang="sv-SE" smtClean="0"/>
              <a:t>‹#›</a:t>
            </a:fld>
            <a:endParaRPr lang="sv-SE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xmlns="" id="{0E7E6B05-1DCC-4D60-954E-33A0881B833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9846" y="224833"/>
            <a:ext cx="1690305" cy="726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8632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spcAft>
          <a:spcPts val="60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1130858"/>
            <a:ext cx="9371646" cy="1494604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2634711"/>
            <a:ext cx="9345886" cy="35422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B33C2-54EE-4A44-9B78-6F01870CE73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93695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874" r:id="rId2"/>
    <p:sldLayoutId id="2147483716" r:id="rId3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45005C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spcAft>
          <a:spcPts val="60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F0F5AE12-8FBA-4E39-A5E9-90530117A53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sz="4400" dirty="0"/>
              <a:t>Uppföljning </a:t>
            </a:r>
            <a:br>
              <a:rPr lang="sv-SE" sz="4400" dirty="0"/>
            </a:br>
            <a:r>
              <a:rPr lang="sv-SE" sz="3600" dirty="0"/>
              <a:t/>
            </a:r>
            <a:br>
              <a:rPr lang="sv-SE" sz="3600" dirty="0"/>
            </a:br>
            <a:r>
              <a:rPr lang="sv-SE" sz="3600" dirty="0"/>
              <a:t>Program för full delaktighet för personer med funktionsnedsättning 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xmlns="" id="{D1C9A202-E788-4679-800E-8527728DED6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45708" y="4394028"/>
            <a:ext cx="8182867" cy="538658"/>
          </a:xfrm>
        </p:spPr>
        <p:txBody>
          <a:bodyPr/>
          <a:lstStyle/>
          <a:p>
            <a:r>
              <a:rPr lang="sv-SE" sz="1400" dirty="0"/>
              <a:t>Jeanette Nordin, programansvarig uppdragsstrateg  </a:t>
            </a:r>
          </a:p>
          <a:p>
            <a:r>
              <a:rPr lang="sv-SE" sz="1400" dirty="0"/>
              <a:t>Kristina Bromark, </a:t>
            </a:r>
            <a:r>
              <a:rPr lang="sv-SE" sz="1400" dirty="0" err="1"/>
              <a:t>brukarombud</a:t>
            </a:r>
            <a:r>
              <a:rPr lang="sv-SE" sz="1400" dirty="0"/>
              <a:t>	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xmlns="" id="{FDDEDF7C-E57D-42DB-B171-E3ADA56D6C7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1977" y="5105030"/>
            <a:ext cx="8182867" cy="476334"/>
          </a:xfrm>
        </p:spPr>
        <p:txBody>
          <a:bodyPr/>
          <a:lstStyle/>
          <a:p>
            <a:r>
              <a:rPr lang="sv-SE" sz="1400" dirty="0"/>
              <a:t>Omsorgsförvaltningen– Enheten för kvalitet och utveckling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xmlns="" id="{DE1F9BB5-1043-47AA-AB79-12007280EA2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21978" y="5926052"/>
            <a:ext cx="8182867" cy="367716"/>
          </a:xfrm>
        </p:spPr>
        <p:txBody>
          <a:bodyPr/>
          <a:lstStyle/>
          <a:p>
            <a:r>
              <a:rPr lang="sv-SE" sz="1400" dirty="0"/>
              <a:t>23 november 2018</a:t>
            </a:r>
          </a:p>
        </p:txBody>
      </p:sp>
    </p:spTree>
    <p:extLst>
      <p:ext uri="{BB962C8B-B14F-4D97-AF65-F5344CB8AC3E}">
        <p14:creationId xmlns:p14="http://schemas.microsoft.com/office/powerpoint/2010/main" val="1738703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110F26B7-EF17-4A4A-A196-8F09A61CF9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b="1" dirty="0"/>
              <a:t>Program för full delaktighet för personer med funktionsnedsättning  (PFD)</a:t>
            </a:r>
            <a:br>
              <a:rPr lang="sv-SE" b="1" dirty="0"/>
            </a:b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F206779C-6DBB-4D5A-8684-7F183D3DE1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1174" y="2366356"/>
            <a:ext cx="6532368" cy="3542250"/>
          </a:xfrm>
        </p:spPr>
        <p:txBody>
          <a:bodyPr/>
          <a:lstStyle/>
          <a:p>
            <a:endParaRPr lang="sv-SE" sz="1600" dirty="0"/>
          </a:p>
          <a:p>
            <a:r>
              <a:rPr lang="sv-SE" sz="1600" dirty="0"/>
              <a:t>Beslut om programmet 12 december 2016.</a:t>
            </a:r>
          </a:p>
          <a:p>
            <a:r>
              <a:rPr lang="sv-SE" sz="1600" dirty="0"/>
              <a:t>Gäller alla nämnder/förvaltningar och bolag. Utgår från FN-konventionen om rättigheter för personer med funktionsnedsättning.</a:t>
            </a:r>
          </a:p>
          <a:p>
            <a:r>
              <a:rPr lang="sv-SE" sz="1600" dirty="0"/>
              <a:t>I kopplad handlingsplan framgår åtgärdsansvar för övergripande mål och delmål.</a:t>
            </a:r>
          </a:p>
          <a:p>
            <a:r>
              <a:rPr lang="sv-SE" sz="1600" dirty="0"/>
              <a:t>Måluppfyllelse för programmet samt implementering ska ske kontinuerligt och årligen.</a:t>
            </a:r>
          </a:p>
          <a:p>
            <a:endParaRPr lang="sv-SE" sz="1600" dirty="0"/>
          </a:p>
          <a:p>
            <a:endParaRPr lang="sv-SE" sz="1600" dirty="0"/>
          </a:p>
          <a:p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xmlns="" id="{105E7335-3DE6-4958-9905-9411E47C1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33C2-54EE-4A44-9B78-6F01870CE737}" type="slidenum">
              <a:rPr lang="sv-SE" smtClean="0"/>
              <a:t>2</a:t>
            </a:fld>
            <a:endParaRPr lang="sv-SE"/>
          </a:p>
        </p:txBody>
      </p:sp>
      <p:pic>
        <p:nvPicPr>
          <p:cNvPr id="5" name="Picture 2" descr="2bf0b8e9-2d29-4d02-8ac2-965e83bed497@eurprd08">
            <a:extLst>
              <a:ext uri="{FF2B5EF4-FFF2-40B4-BE49-F238E27FC236}">
                <a16:creationId xmlns:a16="http://schemas.microsoft.com/office/drawing/2014/main" xmlns="" id="{3CD5FEAE-395E-4CD7-83DD-2B24AB6568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5497" y="2745470"/>
            <a:ext cx="1915329" cy="19582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4503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FEF01052-231D-41FB-8EA9-7153CA1F0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Uppföljning PFD 2017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186D3BBB-0BDA-4093-8392-C9C484B47E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Uppföljningsunderlag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Måluppfyllelse/resultat för Uppsala kommun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Hur arbeta vidare med programmet?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xmlns="" id="{B707E0BE-920B-4B62-9D6A-94A7A92EB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33C2-54EE-4A44-9B78-6F01870CE737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96916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80D55BB6-84B5-4EBC-A418-992DF634AC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051" y="631968"/>
            <a:ext cx="9371646" cy="692202"/>
          </a:xfrm>
        </p:spPr>
        <p:txBody>
          <a:bodyPr>
            <a:normAutofit fontScale="90000"/>
          </a:bodyPr>
          <a:lstStyle/>
          <a:p>
            <a:r>
              <a:rPr lang="sv-SE" dirty="0"/>
              <a:t>UPPFÖLJNINGSUNDERLAG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4CA0534C-C773-400E-8825-842F1A5C59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7153"/>
            <a:ext cx="9371646" cy="5054010"/>
          </a:xfrm>
        </p:spPr>
        <p:txBody>
          <a:bodyPr/>
          <a:lstStyle/>
          <a:p>
            <a:r>
              <a:rPr lang="sv-SE" sz="2000" dirty="0"/>
              <a:t>Uppföljningsunderlaget har bestått av</a:t>
            </a:r>
          </a:p>
          <a:p>
            <a:r>
              <a:rPr lang="sv-SE" sz="1600" dirty="0"/>
              <a:t>Genomgång och analys av taggningar i verksamhetsplaner samt frågor kopplat till jämställdhet.</a:t>
            </a:r>
          </a:p>
          <a:p>
            <a:r>
              <a:rPr lang="sv-SE" sz="2000" dirty="0"/>
              <a:t>De som ingår i uppföljningen är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1600" dirty="0"/>
              <a:t>14 nämnder + Kommunstyrelsen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1600" dirty="0"/>
              <a:t>13 helägda dotterbolag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1600" dirty="0"/>
              <a:t>2 delägda bolag</a:t>
            </a:r>
          </a:p>
          <a:p>
            <a:r>
              <a:rPr lang="sv-SE" sz="2000" dirty="0"/>
              <a:t>Målområden som följts upp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1600" dirty="0"/>
              <a:t>9 målområden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1600" dirty="0"/>
              <a:t>15 övergripande mål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1600" dirty="0"/>
              <a:t>35 delmål (nämnder/bolag har särskilda ansvarsområden)</a:t>
            </a:r>
          </a:p>
          <a:p>
            <a:endParaRPr lang="sv-SE" sz="2000" dirty="0"/>
          </a:p>
          <a:p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xmlns="" id="{2AA88EE5-E05D-4904-9140-47E27901C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33C2-54EE-4A44-9B78-6F01870CE737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9341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41EF28F6-0D31-44E4-B746-DF1D32567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93898"/>
            <a:ext cx="9371646" cy="715925"/>
          </a:xfrm>
        </p:spPr>
        <p:txBody>
          <a:bodyPr/>
          <a:lstStyle/>
          <a:p>
            <a:r>
              <a:rPr lang="sv-SE" dirty="0"/>
              <a:t>Måluppfyllelse/resultat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A532E58E-4BAD-4D01-B9EE-F4D7161CF5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1972"/>
            <a:ext cx="9371646" cy="457499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sv-SE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/>
              <a:t>5/14 nämnder, samt KS har taggat programmet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/>
              <a:t>Inga bolag har taggat programmet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/>
              <a:t>Arbete pågår inom 8/9 målområden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/>
              <a:t>Arbete pågår inom 32/50 mål: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sv-SE" sz="1400" dirty="0"/>
              <a:t>11/15 övergripande mål (30 åtgärder)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sv-SE" sz="1400" dirty="0"/>
              <a:t>21/35 delmål (52 åtgärder)</a:t>
            </a:r>
            <a:endParaRPr lang="sv-SE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/>
              <a:t>141 åtgärder: 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sv-SE" sz="1400" dirty="0"/>
              <a:t>82st är färdiga eller påbörjade (KS, KTN, OSN, SCN och AMN)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sv-SE" sz="1400" dirty="0"/>
              <a:t>59st är ej påbörjade (OSN, KTN, GSN, AMN och KS)</a:t>
            </a:r>
          </a:p>
          <a:p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xmlns="" id="{A8EED68C-916F-4B52-96C3-1D3BAB9E5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33C2-54EE-4A44-9B78-6F01870CE737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580145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478DB028-E4AD-4018-97FE-376DA3239D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79891"/>
            <a:ext cx="9371646" cy="585876"/>
          </a:xfrm>
        </p:spPr>
        <p:txBody>
          <a:bodyPr>
            <a:normAutofit fontScale="90000"/>
          </a:bodyPr>
          <a:lstStyle/>
          <a:p>
            <a:r>
              <a:rPr lang="sv-SE" dirty="0"/>
              <a:t>Resultat samtliga nämnder och bolag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xmlns="" id="{6A9CF328-F0F7-436F-8276-6669BFE16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33C2-54EE-4A44-9B78-6F01870CE737}" type="slidenum">
              <a:rPr lang="sv-SE" smtClean="0"/>
              <a:t>6</a:t>
            </a:fld>
            <a:endParaRPr lang="sv-SE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xmlns="" id="{39B3205A-B377-411D-983B-7151913323A7}"/>
              </a:ext>
            </a:extLst>
          </p:cNvPr>
          <p:cNvSpPr/>
          <p:nvPr/>
        </p:nvSpPr>
        <p:spPr>
          <a:xfrm>
            <a:off x="7256721" y="2022770"/>
            <a:ext cx="4444409" cy="39765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 sz="1400" u="sng" dirty="0"/>
          </a:p>
          <a:p>
            <a:pPr algn="ctr"/>
            <a:r>
              <a:rPr lang="sv-SE" sz="1400" dirty="0"/>
              <a:t>Övergripande: 11/15</a:t>
            </a:r>
          </a:p>
          <a:p>
            <a:pPr algn="ctr"/>
            <a:r>
              <a:rPr lang="sv-SE" sz="1400" dirty="0"/>
              <a:t>Delmål: 21/35</a:t>
            </a:r>
          </a:p>
          <a:p>
            <a:pPr algn="ctr"/>
            <a:endParaRPr lang="sv-SE" sz="1400" dirty="0"/>
          </a:p>
          <a:p>
            <a:pPr algn="ctr"/>
            <a:endParaRPr lang="sv-SE" sz="1400" dirty="0"/>
          </a:p>
          <a:p>
            <a:pPr algn="ctr"/>
            <a:r>
              <a:rPr lang="sv-SE" sz="1400" dirty="0"/>
              <a:t>Flest åtgärder kopplade till mål 1, 2, 3, 4 och 6.</a:t>
            </a:r>
          </a:p>
          <a:p>
            <a:pPr algn="ctr"/>
            <a:endParaRPr lang="sv-SE" sz="1400" dirty="0"/>
          </a:p>
          <a:p>
            <a:pPr algn="ctr"/>
            <a:r>
              <a:rPr lang="sv-SE" sz="1400" dirty="0"/>
              <a:t>Inga åtgärder kopplade till mål 8 och endast </a:t>
            </a:r>
          </a:p>
          <a:p>
            <a:pPr algn="ctr"/>
            <a:r>
              <a:rPr lang="sv-SE" sz="1400" dirty="0"/>
              <a:t>en åtgärd till mål 5.</a:t>
            </a:r>
          </a:p>
          <a:p>
            <a:pPr algn="ctr"/>
            <a:endParaRPr lang="sv-SE" sz="1400" dirty="0"/>
          </a:p>
          <a:p>
            <a:pPr algn="ctr"/>
            <a:r>
              <a:rPr lang="sv-SE" sz="1400" dirty="0"/>
              <a:t>Åtgärderna kan kopplas till flera mål, därav är det 106 taggningar för 82 åtgärder.</a:t>
            </a:r>
          </a:p>
        </p:txBody>
      </p:sp>
      <p:graphicFrame>
        <p:nvGraphicFramePr>
          <p:cNvPr id="11" name="Platshållare för innehåll 10">
            <a:extLst>
              <a:ext uri="{FF2B5EF4-FFF2-40B4-BE49-F238E27FC236}">
                <a16:creationId xmlns:a16="http://schemas.microsoft.com/office/drawing/2014/main" xmlns="" id="{2E4835AB-64F4-4777-8341-84277DC176F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0042561"/>
              </p:ext>
            </p:extLst>
          </p:nvPr>
        </p:nvGraphicFramePr>
        <p:xfrm>
          <a:off x="838200" y="1828801"/>
          <a:ext cx="6183091" cy="3860690"/>
        </p:xfrm>
        <a:graphic>
          <a:graphicData uri="http://schemas.openxmlformats.org/drawingml/2006/table">
            <a:tbl>
              <a:tblPr/>
              <a:tblGrid>
                <a:gridCol w="399261">
                  <a:extLst>
                    <a:ext uri="{9D8B030D-6E8A-4147-A177-3AD203B41FA5}">
                      <a16:colId xmlns:a16="http://schemas.microsoft.com/office/drawing/2014/main" xmlns="" val="2796059686"/>
                    </a:ext>
                  </a:extLst>
                </a:gridCol>
                <a:gridCol w="1145420">
                  <a:extLst>
                    <a:ext uri="{9D8B030D-6E8A-4147-A177-3AD203B41FA5}">
                      <a16:colId xmlns:a16="http://schemas.microsoft.com/office/drawing/2014/main" xmlns="" val="2651241899"/>
                    </a:ext>
                  </a:extLst>
                </a:gridCol>
                <a:gridCol w="235629">
                  <a:extLst>
                    <a:ext uri="{9D8B030D-6E8A-4147-A177-3AD203B41FA5}">
                      <a16:colId xmlns:a16="http://schemas.microsoft.com/office/drawing/2014/main" xmlns="" val="2446281578"/>
                    </a:ext>
                  </a:extLst>
                </a:gridCol>
                <a:gridCol w="244357">
                  <a:extLst>
                    <a:ext uri="{9D8B030D-6E8A-4147-A177-3AD203B41FA5}">
                      <a16:colId xmlns:a16="http://schemas.microsoft.com/office/drawing/2014/main" xmlns="" val="512935202"/>
                    </a:ext>
                  </a:extLst>
                </a:gridCol>
                <a:gridCol w="235629">
                  <a:extLst>
                    <a:ext uri="{9D8B030D-6E8A-4147-A177-3AD203B41FA5}">
                      <a16:colId xmlns:a16="http://schemas.microsoft.com/office/drawing/2014/main" xmlns="" val="4183528314"/>
                    </a:ext>
                  </a:extLst>
                </a:gridCol>
                <a:gridCol w="235629">
                  <a:extLst>
                    <a:ext uri="{9D8B030D-6E8A-4147-A177-3AD203B41FA5}">
                      <a16:colId xmlns:a16="http://schemas.microsoft.com/office/drawing/2014/main" xmlns="" val="873583977"/>
                    </a:ext>
                  </a:extLst>
                </a:gridCol>
                <a:gridCol w="202904">
                  <a:extLst>
                    <a:ext uri="{9D8B030D-6E8A-4147-A177-3AD203B41FA5}">
                      <a16:colId xmlns:a16="http://schemas.microsoft.com/office/drawing/2014/main" xmlns="" val="3032782680"/>
                    </a:ext>
                  </a:extLst>
                </a:gridCol>
                <a:gridCol w="183267">
                  <a:extLst>
                    <a:ext uri="{9D8B030D-6E8A-4147-A177-3AD203B41FA5}">
                      <a16:colId xmlns:a16="http://schemas.microsoft.com/office/drawing/2014/main" xmlns="" val="2978791705"/>
                    </a:ext>
                  </a:extLst>
                </a:gridCol>
                <a:gridCol w="226903">
                  <a:extLst>
                    <a:ext uri="{9D8B030D-6E8A-4147-A177-3AD203B41FA5}">
                      <a16:colId xmlns:a16="http://schemas.microsoft.com/office/drawing/2014/main" xmlns="" val="2495324411"/>
                    </a:ext>
                  </a:extLst>
                </a:gridCol>
                <a:gridCol w="226903">
                  <a:extLst>
                    <a:ext uri="{9D8B030D-6E8A-4147-A177-3AD203B41FA5}">
                      <a16:colId xmlns:a16="http://schemas.microsoft.com/office/drawing/2014/main" xmlns="" val="3945503600"/>
                    </a:ext>
                  </a:extLst>
                </a:gridCol>
                <a:gridCol w="226903">
                  <a:extLst>
                    <a:ext uri="{9D8B030D-6E8A-4147-A177-3AD203B41FA5}">
                      <a16:colId xmlns:a16="http://schemas.microsoft.com/office/drawing/2014/main" xmlns="" val="4038734066"/>
                    </a:ext>
                  </a:extLst>
                </a:gridCol>
                <a:gridCol w="191994">
                  <a:extLst>
                    <a:ext uri="{9D8B030D-6E8A-4147-A177-3AD203B41FA5}">
                      <a16:colId xmlns:a16="http://schemas.microsoft.com/office/drawing/2014/main" xmlns="" val="2455392119"/>
                    </a:ext>
                  </a:extLst>
                </a:gridCol>
                <a:gridCol w="229084">
                  <a:extLst>
                    <a:ext uri="{9D8B030D-6E8A-4147-A177-3AD203B41FA5}">
                      <a16:colId xmlns:a16="http://schemas.microsoft.com/office/drawing/2014/main" xmlns="" val="3672524724"/>
                    </a:ext>
                  </a:extLst>
                </a:gridCol>
                <a:gridCol w="445078">
                  <a:extLst>
                    <a:ext uri="{9D8B030D-6E8A-4147-A177-3AD203B41FA5}">
                      <a16:colId xmlns:a16="http://schemas.microsoft.com/office/drawing/2014/main" xmlns="" val="3380736064"/>
                    </a:ext>
                  </a:extLst>
                </a:gridCol>
                <a:gridCol w="549801">
                  <a:extLst>
                    <a:ext uri="{9D8B030D-6E8A-4147-A177-3AD203B41FA5}">
                      <a16:colId xmlns:a16="http://schemas.microsoft.com/office/drawing/2014/main" xmlns="" val="846856525"/>
                    </a:ext>
                  </a:extLst>
                </a:gridCol>
                <a:gridCol w="401443">
                  <a:extLst>
                    <a:ext uri="{9D8B030D-6E8A-4147-A177-3AD203B41FA5}">
                      <a16:colId xmlns:a16="http://schemas.microsoft.com/office/drawing/2014/main" xmlns="" val="3075411804"/>
                    </a:ext>
                  </a:extLst>
                </a:gridCol>
                <a:gridCol w="401443">
                  <a:extLst>
                    <a:ext uri="{9D8B030D-6E8A-4147-A177-3AD203B41FA5}">
                      <a16:colId xmlns:a16="http://schemas.microsoft.com/office/drawing/2014/main" xmlns="" val="2861811216"/>
                    </a:ext>
                  </a:extLst>
                </a:gridCol>
                <a:gridCol w="401443">
                  <a:extLst>
                    <a:ext uri="{9D8B030D-6E8A-4147-A177-3AD203B41FA5}">
                      <a16:colId xmlns:a16="http://schemas.microsoft.com/office/drawing/2014/main" xmlns="" val="1455560275"/>
                    </a:ext>
                  </a:extLst>
                </a:gridCol>
              </a:tblGrid>
              <a:tr h="128690">
                <a:tc gridSpan="3"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SAMTLIGA FÖRVALTNINGAR OCH BOLAG</a:t>
                      </a:r>
                    </a:p>
                  </a:txBody>
                  <a:tcPr marL="5903" marR="5903" marT="5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3" marR="5903" marT="5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3" marR="5903" marT="5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3" marR="5903" marT="5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3" marR="5903" marT="5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3" marR="5903" marT="5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3" marR="5903" marT="5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3" marR="5903" marT="5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3" marR="5903" marT="5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3" marR="5903" marT="5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3" marR="5903" marT="5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3" marR="5903" marT="5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3" marR="5903" marT="5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3" marR="5903" marT="5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3" marR="5903" marT="5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3" marR="5903" marT="5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33664340"/>
                  </a:ext>
                </a:extLst>
              </a:tr>
              <a:tr h="135124"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3" marR="5903" marT="5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3" marR="5903" marT="5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3" marR="5903" marT="5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3" marR="5903" marT="5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3" marR="5903" marT="5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3" marR="5903" marT="5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3" marR="5903" marT="5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3" marR="5903" marT="5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3" marR="5903" marT="5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3" marR="5903" marT="5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3" marR="5903" marT="5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3" marR="5903" marT="5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3" marR="5903" marT="5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Antal mål</a:t>
                      </a:r>
                    </a:p>
                  </a:txBody>
                  <a:tcPr marL="5903" marR="5903" marT="5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Taggade mål</a:t>
                      </a:r>
                    </a:p>
                  </a:txBody>
                  <a:tcPr marL="5903" marR="5903" marT="5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Totalt antal taggningar</a:t>
                      </a:r>
                    </a:p>
                  </a:txBody>
                  <a:tcPr marL="5903" marR="5903" marT="5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40041637"/>
                  </a:ext>
                </a:extLst>
              </a:tr>
              <a:tr h="135124"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Mål 1</a:t>
                      </a:r>
                    </a:p>
                  </a:txBody>
                  <a:tcPr marL="5903" marR="5903" marT="5903" marB="0" anchor="b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Demokrati och inflytande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ÖG 1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ÖG 2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Ba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Bb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3" marR="5903" marT="5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70040887"/>
                  </a:ext>
                </a:extLst>
              </a:tr>
              <a:tr h="128690"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3" marR="5903" marT="5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27891791"/>
                  </a:ext>
                </a:extLst>
              </a:tr>
              <a:tr h="135124"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3" marR="5903" marT="5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61550831"/>
                  </a:ext>
                </a:extLst>
              </a:tr>
              <a:tr h="135124"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Mål 2</a:t>
                      </a:r>
                    </a:p>
                  </a:txBody>
                  <a:tcPr marL="5903" marR="5903" marT="5903" marB="0" anchor="b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Bemötande och kompetens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ÖG 1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ÖG 2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ÖG 3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ÖG 4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3" marR="5903" marT="5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0089563"/>
                  </a:ext>
                </a:extLst>
              </a:tr>
              <a:tr h="128690"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3" marR="5903" marT="5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44137082"/>
                  </a:ext>
                </a:extLst>
              </a:tr>
              <a:tr h="135124"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3" marR="5903" marT="5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30279927"/>
                  </a:ext>
                </a:extLst>
              </a:tr>
              <a:tr h="135124"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Mål 3</a:t>
                      </a:r>
                    </a:p>
                  </a:txBody>
                  <a:tcPr marL="5903" marR="5903" marT="5903" marB="0" anchor="b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 och kommunikation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ÖG 1 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3" marR="5903" marT="5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80438253"/>
                  </a:ext>
                </a:extLst>
              </a:tr>
              <a:tr h="128690"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3" marR="5903" marT="5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96295490"/>
                  </a:ext>
                </a:extLst>
              </a:tr>
              <a:tr h="135124"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3" marR="5903" marT="5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98553340"/>
                  </a:ext>
                </a:extLst>
              </a:tr>
              <a:tr h="135124"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Mål 4</a:t>
                      </a:r>
                    </a:p>
                  </a:txBody>
                  <a:tcPr marL="5903" marR="5903" marT="5903" marB="0" anchor="b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Fysisk tillgänglighet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ÖG 1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3" marR="5903" marT="5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04880690"/>
                  </a:ext>
                </a:extLst>
              </a:tr>
              <a:tr h="128690"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3" marR="5903" marT="5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6001318"/>
                  </a:ext>
                </a:extLst>
              </a:tr>
              <a:tr h="135124"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3" marR="5903" marT="5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01572004"/>
                  </a:ext>
                </a:extLst>
              </a:tr>
              <a:tr h="135124"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Mål 5</a:t>
                      </a:r>
                    </a:p>
                  </a:txBody>
                  <a:tcPr marL="5903" marR="5903" marT="5903" marB="0" anchor="b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Utbildning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ÖG 1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3" marR="5903" marT="5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48776668"/>
                  </a:ext>
                </a:extLst>
              </a:tr>
              <a:tr h="128690"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3" marR="5903" marT="5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00222147"/>
                  </a:ext>
                </a:extLst>
              </a:tr>
              <a:tr h="135124"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3" marR="5903" marT="5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75107629"/>
                  </a:ext>
                </a:extLst>
              </a:tr>
              <a:tr h="135124"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Mål 6</a:t>
                      </a:r>
                    </a:p>
                  </a:txBody>
                  <a:tcPr marL="5903" marR="5903" marT="5903" marB="0" anchor="b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Arbete och sysselsättning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ÖG 1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ÖG 2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ÖG 3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3" marR="5903" marT="5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9246927"/>
                  </a:ext>
                </a:extLst>
              </a:tr>
              <a:tr h="128690"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3" marR="5903" marT="5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71053303"/>
                  </a:ext>
                </a:extLst>
              </a:tr>
              <a:tr h="135124"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3" marR="5903" marT="5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92417333"/>
                  </a:ext>
                </a:extLst>
              </a:tr>
              <a:tr h="135124"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Mål 7</a:t>
                      </a:r>
                    </a:p>
                  </a:txBody>
                  <a:tcPr marL="5903" marR="5903" marT="5903" marB="0" anchor="b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Bostad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ÖG 1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3" marR="5903" marT="5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30253174"/>
                  </a:ext>
                </a:extLst>
              </a:tr>
              <a:tr h="128690"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3" marR="5903" marT="5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08880114"/>
                  </a:ext>
                </a:extLst>
              </a:tr>
              <a:tr h="135124"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3" marR="5903" marT="5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16168847"/>
                  </a:ext>
                </a:extLst>
              </a:tr>
              <a:tr h="135124"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Mål 8</a:t>
                      </a:r>
                    </a:p>
                  </a:txBody>
                  <a:tcPr marL="5903" marR="5903" marT="5903" marB="0" anchor="b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Vardags- och familjeliv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ÖG 1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3" marR="5903" marT="5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70353894"/>
                  </a:ext>
                </a:extLst>
              </a:tr>
              <a:tr h="128690"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3" marR="5903" marT="5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4077645"/>
                  </a:ext>
                </a:extLst>
              </a:tr>
              <a:tr h="135124"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3" marR="5903" marT="5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43022133"/>
                  </a:ext>
                </a:extLst>
              </a:tr>
              <a:tr h="135124"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Mål 9</a:t>
                      </a:r>
                    </a:p>
                  </a:txBody>
                  <a:tcPr marL="5903" marR="5903" marT="5903" marB="0" anchor="b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Kultur, idrott, fritid o hälsa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ÖG 1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3" marR="5903" marT="5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8883902"/>
                  </a:ext>
                </a:extLst>
              </a:tr>
              <a:tr h="135124"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3" marR="5903" marT="59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3" marR="5903" marT="5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70439892"/>
                  </a:ext>
                </a:extLst>
              </a:tr>
              <a:tr h="135124"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3" marR="5903" marT="590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3" marR="5903" marT="590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3" marR="5903" marT="590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3" marR="5903" marT="590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3" marR="5903" marT="590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3" marR="5903" marT="590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3" marR="5903" marT="590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3" marR="5903" marT="590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3" marR="5903" marT="590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3" marR="5903" marT="590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3" marR="5903" marT="590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3" marR="5903" marT="590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3" marR="5903" marT="590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5903" marR="5903" marT="59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5903" marR="5903" marT="590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5903" marR="5903" marT="590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3" marR="5903" marT="590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3" marR="5903" marT="59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545230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0803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734BF43D-EE8B-4341-918A-77788A630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Bedömningen är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DF42121D-0760-400E-AFEB-8151B9C4AC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sv-SE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Att behov finns av fortsatt implementering av så väl programmet samt dess handlingsplan samt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Att andra underlag än Hypergene bör prövas för att kunna bedöma huruvida programmets mål uppfyllts.</a:t>
            </a:r>
          </a:p>
          <a:p>
            <a:r>
              <a:rPr lang="sv-SE" dirty="0"/>
              <a:t> 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xmlns="" id="{B3B40BDE-CC2A-4AA8-9F19-C4433CB02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33C2-54EE-4A44-9B78-6F01870CE737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450579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1B067C43-4C1C-4B36-B657-B7DD67251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Fortsatt arbete med programmet - diskussionsfrågor</a:t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DC511B9F-9B03-4F31-8DB9-80123A982B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Courier New" panose="02070309020205020404" pitchFamily="49" charset="0"/>
              <a:buChar char="o"/>
            </a:pPr>
            <a:r>
              <a:rPr lang="sv-SE" dirty="0"/>
              <a:t>Ett program bland andra program?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sv-SE" dirty="0"/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sv-SE" dirty="0"/>
              <a:t>System för uppföljning?</a:t>
            </a:r>
          </a:p>
          <a:p>
            <a:pPr lvl="1" indent="0">
              <a:buNone/>
            </a:pPr>
            <a:endParaRPr lang="sv-SE" dirty="0"/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sv-SE" dirty="0"/>
              <a:t>Hur göra programmet känt i förvaltningar och bolag?</a:t>
            </a:r>
          </a:p>
          <a:p>
            <a:pPr marL="1028700" lvl="1" indent="-342900">
              <a:buFont typeface="Courier New" panose="02070309020205020404" pitchFamily="49" charset="0"/>
              <a:buChar char="o"/>
            </a:pPr>
            <a:r>
              <a:rPr lang="sv-SE" dirty="0"/>
              <a:t>Förslag?</a:t>
            </a:r>
          </a:p>
          <a:p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xmlns="" id="{D9873E24-5C0A-4F76-9E61-97A63F4BB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33C2-54EE-4A44-9B78-6F01870CE737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508968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xmlns="" id="{AE7D61EE-0645-4E02-83E3-0F28877C1FA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448800" y="6356350"/>
            <a:ext cx="2743200" cy="365125"/>
          </a:xfrm>
        </p:spPr>
        <p:txBody>
          <a:bodyPr/>
          <a:lstStyle/>
          <a:p>
            <a:fld id="{D02B33C2-54EE-4A44-9B78-6F01870CE737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896021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Uppsala">
  <a:themeElements>
    <a:clrScheme name="Uppsala">
      <a:dk1>
        <a:sysClr val="windowText" lastClr="000000"/>
      </a:dk1>
      <a:lt1>
        <a:sysClr val="window" lastClr="FFFFFF"/>
      </a:lt1>
      <a:dk2>
        <a:srgbClr val="44546A"/>
      </a:dk2>
      <a:lt2>
        <a:srgbClr val="FEDD00"/>
      </a:lt2>
      <a:accent1>
        <a:srgbClr val="45005C"/>
      </a:accent1>
      <a:accent2>
        <a:srgbClr val="2A285F"/>
      </a:accent2>
      <a:accent3>
        <a:srgbClr val="00555C"/>
      </a:accent3>
      <a:accent4>
        <a:srgbClr val="FF3E9B"/>
      </a:accent4>
      <a:accent5>
        <a:srgbClr val="A6CE39"/>
      </a:accent5>
      <a:accent6>
        <a:srgbClr val="1C9CD8"/>
      </a:accent6>
      <a:hlink>
        <a:srgbClr val="0563C1"/>
      </a:hlink>
      <a:folHlink>
        <a:srgbClr val="954F72"/>
      </a:folHlink>
    </a:clrScheme>
    <a:fontScheme name="Uppsala">
      <a:majorFont>
        <a:latin typeface="Source Sans Pro SemiBold"/>
        <a:ea typeface=""/>
        <a:cs typeface=""/>
      </a:majorFont>
      <a:minorFont>
        <a:latin typeface="Source Sans Pro"/>
        <a:ea typeface=""/>
        <a:cs typeface="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Uppsala_mall_2018" id="{00366F4D-9E40-4C77-A761-C6E0543A46D5}" vid="{8A6E4131-D21F-4B91-A35B-AE34BC1DE3F5}"/>
    </a:ext>
  </a:extLst>
</a:theme>
</file>

<file path=ppt/theme/theme2.xml><?xml version="1.0" encoding="utf-8"?>
<a:theme xmlns:a="http://schemas.openxmlformats.org/drawingml/2006/main" name="Plommon avsnitt och innehåll">
  <a:themeElements>
    <a:clrScheme name="Uppsala kommun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5005C"/>
      </a:accent1>
      <a:accent2>
        <a:srgbClr val="202E45"/>
      </a:accent2>
      <a:accent3>
        <a:srgbClr val="00555C"/>
      </a:accent3>
      <a:accent4>
        <a:srgbClr val="FF3E9B"/>
      </a:accent4>
      <a:accent5>
        <a:srgbClr val="A6CE39"/>
      </a:accent5>
      <a:accent6>
        <a:srgbClr val="1C9CD8"/>
      </a:accent6>
      <a:hlink>
        <a:srgbClr val="0563C1"/>
      </a:hlink>
      <a:folHlink>
        <a:srgbClr val="954F72"/>
      </a:folHlink>
    </a:clrScheme>
    <a:fontScheme name="nya_ua_grund">
      <a:majorFont>
        <a:latin typeface="Franklin Gothic Demi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Uppsala_mall_2018" id="{00366F4D-9E40-4C77-A761-C6E0543A46D5}" vid="{5331276B-8E80-4F6C-92C8-0613BB747260}"/>
    </a:ext>
  </a:extLst>
</a:theme>
</file>

<file path=ppt/theme/theme3.xml><?xml version="1.0" encoding="utf-8"?>
<a:theme xmlns:a="http://schemas.openxmlformats.org/drawingml/2006/main" name="Petrol avsnitt och innehåll">
  <a:themeElements>
    <a:clrScheme name="Uppsala">
      <a:dk1>
        <a:sysClr val="windowText" lastClr="000000"/>
      </a:dk1>
      <a:lt1>
        <a:sysClr val="window" lastClr="FFFFFF"/>
      </a:lt1>
      <a:dk2>
        <a:srgbClr val="44546A"/>
      </a:dk2>
      <a:lt2>
        <a:srgbClr val="FEDD00"/>
      </a:lt2>
      <a:accent1>
        <a:srgbClr val="45005C"/>
      </a:accent1>
      <a:accent2>
        <a:srgbClr val="2A285F"/>
      </a:accent2>
      <a:accent3>
        <a:srgbClr val="00555C"/>
      </a:accent3>
      <a:accent4>
        <a:srgbClr val="FF3E9B"/>
      </a:accent4>
      <a:accent5>
        <a:srgbClr val="A6CE39"/>
      </a:accent5>
      <a:accent6>
        <a:srgbClr val="1C9CD8"/>
      </a:accent6>
      <a:hlink>
        <a:srgbClr val="0563C1"/>
      </a:hlink>
      <a:folHlink>
        <a:srgbClr val="954F72"/>
      </a:folHlink>
    </a:clrScheme>
    <a:fontScheme name="Uppsala">
      <a:majorFont>
        <a:latin typeface="Source Sans Pro SemiBold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Uppsala_mall_2018" id="{00366F4D-9E40-4C77-A761-C6E0543A46D5}" vid="{C8B7EDDF-C2E4-448B-8E35-E736458000C3}"/>
    </a:ext>
  </a:extLst>
</a:theme>
</file>

<file path=ppt/theme/theme4.xml><?xml version="1.0" encoding="utf-8"?>
<a:theme xmlns:a="http://schemas.openxmlformats.org/drawingml/2006/main" name="Mossa avsnitt och innehåll">
  <a:themeElements>
    <a:clrScheme name="Anpassat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5005C"/>
      </a:accent1>
      <a:accent2>
        <a:srgbClr val="202E45"/>
      </a:accent2>
      <a:accent3>
        <a:srgbClr val="00555C"/>
      </a:accent3>
      <a:accent4>
        <a:srgbClr val="FF3E9B"/>
      </a:accent4>
      <a:accent5>
        <a:srgbClr val="A6CE39"/>
      </a:accent5>
      <a:accent6>
        <a:srgbClr val="1C9CD8"/>
      </a:accent6>
      <a:hlink>
        <a:srgbClr val="0563C1"/>
      </a:hlink>
      <a:folHlink>
        <a:srgbClr val="954F72"/>
      </a:folHlink>
    </a:clrScheme>
    <a:fontScheme name="Uppsala">
      <a:majorFont>
        <a:latin typeface="Source Sans Pro SemiBold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Uppsala_mall_2018" id="{00366F4D-9E40-4C77-A761-C6E0543A46D5}" vid="{585BE30E-0CDE-435E-A79F-CD6B6F9B5AC3}"/>
    </a:ext>
  </a:extLst>
</a:theme>
</file>

<file path=ppt/theme/theme5.xml><?xml version="1.0" encoding="utf-8"?>
<a:theme xmlns:a="http://schemas.openxmlformats.org/drawingml/2006/main" name="Bildlayout">
  <a:themeElements>
    <a:clrScheme name="Uppsal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5005C"/>
      </a:accent1>
      <a:accent2>
        <a:srgbClr val="2A285F"/>
      </a:accent2>
      <a:accent3>
        <a:srgbClr val="00555C"/>
      </a:accent3>
      <a:accent4>
        <a:srgbClr val="FF3E9B"/>
      </a:accent4>
      <a:accent5>
        <a:srgbClr val="A6CE39"/>
      </a:accent5>
      <a:accent6>
        <a:srgbClr val="1C9CD8"/>
      </a:accent6>
      <a:hlink>
        <a:srgbClr val="0563C1"/>
      </a:hlink>
      <a:folHlink>
        <a:srgbClr val="954F72"/>
      </a:folHlink>
    </a:clrScheme>
    <a:fontScheme name="Uppsala">
      <a:majorFont>
        <a:latin typeface="Source Sans Pro SemiBold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Uppsala_mall_2018" id="{00366F4D-9E40-4C77-A761-C6E0543A46D5}" vid="{E9281D92-AC70-4869-891F-481606842C6E}"/>
    </a:ext>
  </a:extLst>
</a:theme>
</file>

<file path=ppt/theme/theme6.xml><?xml version="1.0" encoding="utf-8"?>
<a:theme xmlns:a="http://schemas.openxmlformats.org/drawingml/2006/main" name="Diagram">
  <a:themeElements>
    <a:clrScheme name="Grafer_Uppsala kommun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A6CE39"/>
      </a:accent1>
      <a:accent2>
        <a:srgbClr val="FF3E9B"/>
      </a:accent2>
      <a:accent3>
        <a:srgbClr val="1C9CD8"/>
      </a:accent3>
      <a:accent4>
        <a:srgbClr val="708E7D"/>
      </a:accent4>
      <a:accent5>
        <a:srgbClr val="A6CE39"/>
      </a:accent5>
      <a:accent6>
        <a:srgbClr val="1C9CD8"/>
      </a:accent6>
      <a:hlink>
        <a:srgbClr val="0563C1"/>
      </a:hlink>
      <a:folHlink>
        <a:srgbClr val="954F72"/>
      </a:folHlink>
    </a:clrScheme>
    <a:fontScheme name="Uppsala">
      <a:majorFont>
        <a:latin typeface="Source Sans Pro SemiBold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Uppsala_mall_2018" id="{00366F4D-9E40-4C77-A761-C6E0543A46D5}" vid="{6D36657F-CE15-40FF-8131-37494F14E606}"/>
    </a:ext>
  </a:extLst>
</a:theme>
</file>

<file path=ppt/theme/theme7.xml><?xml version="1.0" encoding="utf-8"?>
<a:theme xmlns:a="http://schemas.openxmlformats.org/drawingml/2006/main" name="Avslutsbild_Uppsala">
  <a:themeElements>
    <a:clrScheme name="Uppsala">
      <a:dk1>
        <a:sysClr val="windowText" lastClr="000000"/>
      </a:dk1>
      <a:lt1>
        <a:sysClr val="window" lastClr="FFFFFF"/>
      </a:lt1>
      <a:dk2>
        <a:srgbClr val="44546A"/>
      </a:dk2>
      <a:lt2>
        <a:srgbClr val="FEDD00"/>
      </a:lt2>
      <a:accent1>
        <a:srgbClr val="45005C"/>
      </a:accent1>
      <a:accent2>
        <a:srgbClr val="2A285F"/>
      </a:accent2>
      <a:accent3>
        <a:srgbClr val="00555C"/>
      </a:accent3>
      <a:accent4>
        <a:srgbClr val="FF3E9B"/>
      </a:accent4>
      <a:accent5>
        <a:srgbClr val="A6CE39"/>
      </a:accent5>
      <a:accent6>
        <a:srgbClr val="1C9CD8"/>
      </a:accent6>
      <a:hlink>
        <a:srgbClr val="0563C1"/>
      </a:hlink>
      <a:folHlink>
        <a:srgbClr val="954F72"/>
      </a:folHlink>
    </a:clrScheme>
    <a:fontScheme name="Uppsala">
      <a:majorFont>
        <a:latin typeface="Source Sans Pro SemiBold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Uppsala_mall_2018" id="{00366F4D-9E40-4C77-A761-C6E0543A46D5}" vid="{0F424464-7122-4C34-8721-AA454F8D074F}"/>
    </a:ext>
  </a:extLst>
</a:theme>
</file>

<file path=ppt/theme/theme8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7868</TotalTime>
  <Words>786</Words>
  <Application>Microsoft Office PowerPoint</Application>
  <PresentationFormat>Anpassad</PresentationFormat>
  <Paragraphs>525</Paragraphs>
  <Slides>9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7</vt:i4>
      </vt:variant>
      <vt:variant>
        <vt:lpstr>Bildrubriker</vt:lpstr>
      </vt:variant>
      <vt:variant>
        <vt:i4>9</vt:i4>
      </vt:variant>
    </vt:vector>
  </HeadingPairs>
  <TitlesOfParts>
    <vt:vector size="16" baseType="lpstr">
      <vt:lpstr>Tema Uppsala</vt:lpstr>
      <vt:lpstr>Plommon avsnitt och innehåll</vt:lpstr>
      <vt:lpstr>Petrol avsnitt och innehåll</vt:lpstr>
      <vt:lpstr>Mossa avsnitt och innehåll</vt:lpstr>
      <vt:lpstr>Bildlayout</vt:lpstr>
      <vt:lpstr>Diagram</vt:lpstr>
      <vt:lpstr>Avslutsbild_Uppsala</vt:lpstr>
      <vt:lpstr>Uppföljning   Program för full delaktighet för personer med funktionsnedsättning </vt:lpstr>
      <vt:lpstr>Program för full delaktighet för personer med funktionsnedsättning  (PFD) </vt:lpstr>
      <vt:lpstr>Uppföljning PFD 2017</vt:lpstr>
      <vt:lpstr>UPPFÖLJNINGSUNDERLAG</vt:lpstr>
      <vt:lpstr>Måluppfyllelse/resultat</vt:lpstr>
      <vt:lpstr>Resultat samtliga nämnder och bolag</vt:lpstr>
      <vt:lpstr>Bedömningen är</vt:lpstr>
      <vt:lpstr>Fortsatt arbete med programmet - diskussionsfrågor </vt:lpstr>
      <vt:lpstr>PowerPoint-presentation</vt:lpstr>
    </vt:vector>
  </TitlesOfParts>
  <Company>Uppsala kommun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Ceder Staffan</dc:creator>
  <cp:lastModifiedBy>Wiksten Andersson Lena</cp:lastModifiedBy>
  <cp:revision>76</cp:revision>
  <cp:lastPrinted>2016-04-19T07:45:19Z</cp:lastPrinted>
  <dcterms:created xsi:type="dcterms:W3CDTF">2018-06-29T08:36:21Z</dcterms:created>
  <dcterms:modified xsi:type="dcterms:W3CDTF">2018-12-13T10:22:12Z</dcterms:modified>
</cp:coreProperties>
</file>