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14"/>
  </p:notesMasterIdLst>
  <p:sldIdLst>
    <p:sldId id="385" r:id="rId2"/>
    <p:sldId id="394" r:id="rId3"/>
    <p:sldId id="386" r:id="rId4"/>
    <p:sldId id="395" r:id="rId5"/>
    <p:sldId id="387" r:id="rId6"/>
    <p:sldId id="389" r:id="rId7"/>
    <p:sldId id="390" r:id="rId8"/>
    <p:sldId id="397" r:id="rId9"/>
    <p:sldId id="396" r:id="rId10"/>
    <p:sldId id="391" r:id="rId11"/>
    <p:sldId id="392" r:id="rId12"/>
    <p:sldId id="393" r:id="rId13"/>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262"/>
    <a:srgbClr val="467491"/>
    <a:srgbClr val="DEE9F1"/>
    <a:srgbClr val="199CD9"/>
    <a:srgbClr val="7AE9F1"/>
    <a:srgbClr val="456024"/>
    <a:srgbClr val="20305C"/>
    <a:srgbClr val="45005C"/>
    <a:srgbClr val="00555C"/>
    <a:srgbClr val="FE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1657" autoAdjust="0"/>
  </p:normalViewPr>
  <p:slideViewPr>
    <p:cSldViewPr snapToGrid="0">
      <p:cViewPr varScale="1">
        <p:scale>
          <a:sx n="102" d="100"/>
          <a:sy n="102" d="100"/>
        </p:scale>
        <p:origin x="151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6F51B1A-607C-4CFA-89EC-F8CC3C816118}" type="datetimeFigureOut">
              <a:rPr lang="sv-SE" smtClean="0"/>
              <a:t>2024-12-03</a:t>
            </a:fld>
            <a:endParaRPr lang="sv-SE"/>
          </a:p>
        </p:txBody>
      </p:sp>
      <p:sp>
        <p:nvSpPr>
          <p:cNvPr id="4" name="Platshållare för bildobjekt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777BC01-6843-4605-B090-3EA872172D71}" type="slidenum">
              <a:rPr lang="sv-SE" smtClean="0"/>
              <a:t>‹#›</a:t>
            </a:fld>
            <a:endParaRPr lang="sv-SE"/>
          </a:p>
        </p:txBody>
      </p:sp>
    </p:spTree>
    <p:extLst>
      <p:ext uri="{BB962C8B-B14F-4D97-AF65-F5344CB8AC3E}">
        <p14:creationId xmlns:p14="http://schemas.microsoft.com/office/powerpoint/2010/main" val="390169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1</a:t>
            </a:fld>
            <a:endParaRPr lang="sv-SE"/>
          </a:p>
        </p:txBody>
      </p:sp>
    </p:spTree>
    <p:extLst>
      <p:ext uri="{BB962C8B-B14F-4D97-AF65-F5344CB8AC3E}">
        <p14:creationId xmlns:p14="http://schemas.microsoft.com/office/powerpoint/2010/main" val="4247398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12</a:t>
            </a:fld>
            <a:endParaRPr lang="sv-SE"/>
          </a:p>
        </p:txBody>
      </p:sp>
    </p:spTree>
    <p:extLst>
      <p:ext uri="{BB962C8B-B14F-4D97-AF65-F5344CB8AC3E}">
        <p14:creationId xmlns:p14="http://schemas.microsoft.com/office/powerpoint/2010/main" val="331803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3</a:t>
            </a:fld>
            <a:endParaRPr lang="sv-SE"/>
          </a:p>
        </p:txBody>
      </p:sp>
    </p:spTree>
    <p:extLst>
      <p:ext uri="{BB962C8B-B14F-4D97-AF65-F5344CB8AC3E}">
        <p14:creationId xmlns:p14="http://schemas.microsoft.com/office/powerpoint/2010/main" val="58348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4</a:t>
            </a:fld>
            <a:endParaRPr lang="sv-SE"/>
          </a:p>
        </p:txBody>
      </p:sp>
    </p:spTree>
    <p:extLst>
      <p:ext uri="{BB962C8B-B14F-4D97-AF65-F5344CB8AC3E}">
        <p14:creationId xmlns:p14="http://schemas.microsoft.com/office/powerpoint/2010/main" val="180089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5</a:t>
            </a:fld>
            <a:endParaRPr lang="sv-SE"/>
          </a:p>
        </p:txBody>
      </p:sp>
    </p:spTree>
    <p:extLst>
      <p:ext uri="{BB962C8B-B14F-4D97-AF65-F5344CB8AC3E}">
        <p14:creationId xmlns:p14="http://schemas.microsoft.com/office/powerpoint/2010/main" val="220276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6</a:t>
            </a:fld>
            <a:endParaRPr lang="sv-SE"/>
          </a:p>
        </p:txBody>
      </p:sp>
    </p:spTree>
    <p:extLst>
      <p:ext uri="{BB962C8B-B14F-4D97-AF65-F5344CB8AC3E}">
        <p14:creationId xmlns:p14="http://schemas.microsoft.com/office/powerpoint/2010/main" val="178881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7</a:t>
            </a:fld>
            <a:endParaRPr lang="sv-SE"/>
          </a:p>
        </p:txBody>
      </p:sp>
    </p:spTree>
    <p:extLst>
      <p:ext uri="{BB962C8B-B14F-4D97-AF65-F5344CB8AC3E}">
        <p14:creationId xmlns:p14="http://schemas.microsoft.com/office/powerpoint/2010/main" val="225314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8</a:t>
            </a:fld>
            <a:endParaRPr lang="sv-SE"/>
          </a:p>
        </p:txBody>
      </p:sp>
    </p:spTree>
    <p:extLst>
      <p:ext uri="{BB962C8B-B14F-4D97-AF65-F5344CB8AC3E}">
        <p14:creationId xmlns:p14="http://schemas.microsoft.com/office/powerpoint/2010/main" val="301040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10</a:t>
            </a:fld>
            <a:endParaRPr lang="sv-SE"/>
          </a:p>
        </p:txBody>
      </p:sp>
    </p:spTree>
    <p:extLst>
      <p:ext uri="{BB962C8B-B14F-4D97-AF65-F5344CB8AC3E}">
        <p14:creationId xmlns:p14="http://schemas.microsoft.com/office/powerpoint/2010/main" val="178552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11</a:t>
            </a:fld>
            <a:endParaRPr lang="sv-SE"/>
          </a:p>
        </p:txBody>
      </p:sp>
    </p:spTree>
    <p:extLst>
      <p:ext uri="{BB962C8B-B14F-4D97-AF65-F5344CB8AC3E}">
        <p14:creationId xmlns:p14="http://schemas.microsoft.com/office/powerpoint/2010/main" val="367209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_blå">
    <p:bg>
      <p:bgPr>
        <a:solidFill>
          <a:schemeClr val="bg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900000"/>
            <a:ext cx="11204918" cy="2059338"/>
          </a:xfrm>
        </p:spPr>
        <p:txBody>
          <a:bodyPr anchor="b">
            <a:noAutofit/>
          </a:bodyPr>
          <a:lstStyle>
            <a:lvl1pPr algn="l">
              <a:defRPr sz="7200" spc="-150" baseline="0">
                <a:solidFill>
                  <a:schemeClr val="tx1"/>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tx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tx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tx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58095394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r>
              <a:rPr lang="sv-SE"/>
              <a:t>Klicka på ikonen för att lägga till en bild</a:t>
            </a:r>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7142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r>
              <a:rPr lang="sv-SE"/>
              <a:t>Klicka på ikonen för att lägga till en bild</a:t>
            </a:r>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rgbClr val="467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303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718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Startsida_blå">
    <p:bg>
      <p:bgPr>
        <a:solidFill>
          <a:schemeClr val="bg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900000"/>
            <a:ext cx="11204918" cy="2059338"/>
          </a:xfrm>
        </p:spPr>
        <p:txBody>
          <a:bodyPr anchor="b">
            <a:noAutofit/>
          </a:bodyPr>
          <a:lstStyle>
            <a:lvl1pPr algn="l">
              <a:defRPr sz="7200" spc="-150" baseline="0">
                <a:solidFill>
                  <a:schemeClr val="tx1"/>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tx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tx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tx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406138823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r>
              <a:rPr lang="sv-SE"/>
              <a:t>Klicka på ikonen för att lägga till en bild</a:t>
            </a:r>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36293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804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95679"/>
            <a:ext cx="9371646" cy="1255857"/>
          </a:xfrm>
        </p:spPr>
        <p:txBody>
          <a:bodyPr anchor="b" anchorCtr="0">
            <a:normAutofit/>
          </a:bodyPr>
          <a:lstStyle>
            <a:lvl1pPr>
              <a:defRPr sz="4000">
                <a:solidFill>
                  <a:schemeClr val="accent1"/>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spTree>
    <p:extLst>
      <p:ext uri="{BB962C8B-B14F-4D97-AF65-F5344CB8AC3E}">
        <p14:creationId xmlns:p14="http://schemas.microsoft.com/office/powerpoint/2010/main" val="295204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1039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bi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a:p>
        </p:txBody>
      </p:sp>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467491"/>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tx1"/>
                </a:solidFill>
              </a:defRPr>
            </a:lvl1pPr>
          </a:lstStyle>
          <a:p>
            <a:pPr lvl="0"/>
            <a:r>
              <a:rPr lang="sv-SE" dirty="0"/>
              <a:t>Underrubrik</a:t>
            </a:r>
          </a:p>
        </p:txBody>
      </p:sp>
    </p:spTree>
    <p:extLst>
      <p:ext uri="{BB962C8B-B14F-4D97-AF65-F5344CB8AC3E}">
        <p14:creationId xmlns:p14="http://schemas.microsoft.com/office/powerpoint/2010/main" val="402349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r>
              <a:rPr lang="sv-SE"/>
              <a:t>Klicka på ikonen för att lägga till en bild</a:t>
            </a:r>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4470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r>
              <a:rPr lang="sv-SE"/>
              <a:t>Klicka på ikonen för att lägga till en bild</a:t>
            </a:r>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rgbClr val="467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137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6E30442-68D2-42D7-8026-FE96C8B87DC3}"/>
              </a:ext>
            </a:extLst>
          </p:cNvPr>
          <p:cNvSpPr/>
          <p:nvPr userDrawn="1"/>
        </p:nvSpPr>
        <p:spPr>
          <a:xfrm>
            <a:off x="171450" y="5992586"/>
            <a:ext cx="4049486" cy="783771"/>
          </a:xfrm>
          <a:prstGeom prst="rect">
            <a:avLst/>
          </a:prstGeom>
          <a:solidFill>
            <a:srgbClr val="DEE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1784" y="-8165"/>
            <a:ext cx="10512058" cy="6858000"/>
          </a:xfrm>
        </p:spPr>
        <p:txBody>
          <a:bodyPr/>
          <a:lstStyle/>
          <a:p>
            <a:r>
              <a:rPr lang="sv-SE"/>
              <a:t>Klicka på ikonen för att lägga till en bild</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rgbClr val="467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327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rgbClr val="20305C"/>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239953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Startsida_blå">
    <p:bg>
      <p:bgPr>
        <a:solidFill>
          <a:schemeClr val="bg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900000"/>
            <a:ext cx="11204918" cy="2059338"/>
          </a:xfrm>
        </p:spPr>
        <p:txBody>
          <a:bodyPr anchor="b">
            <a:noAutofit/>
          </a:bodyPr>
          <a:lstStyle>
            <a:lvl1pPr algn="l">
              <a:defRPr sz="7200" spc="-150" baseline="0">
                <a:solidFill>
                  <a:schemeClr val="tx1"/>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tx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tx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tx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379067942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E9F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8"/>
            <a:ext cx="9371646" cy="1121588"/>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306320"/>
            <a:ext cx="9371646" cy="3335202"/>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pic>
        <p:nvPicPr>
          <p:cNvPr id="5" name="Bildobjekt 4">
            <a:extLst>
              <a:ext uri="{FF2B5EF4-FFF2-40B4-BE49-F238E27FC236}">
                <a16:creationId xmlns:a16="http://schemas.microsoft.com/office/drawing/2014/main" id="{DFBA4909-8874-4975-B961-218D867BC7A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22001" y="6068290"/>
            <a:ext cx="2966383" cy="706909"/>
          </a:xfrm>
          <a:prstGeom prst="rect">
            <a:avLst/>
          </a:prstGeom>
        </p:spPr>
      </p:pic>
    </p:spTree>
    <p:extLst>
      <p:ext uri="{BB962C8B-B14F-4D97-AF65-F5344CB8AC3E}">
        <p14:creationId xmlns:p14="http://schemas.microsoft.com/office/powerpoint/2010/main" val="3418790755"/>
      </p:ext>
    </p:extLst>
  </p:cSld>
  <p:clrMap bg1="lt1" tx1="dk1" bg2="lt2" tx2="dk2" accent1="accent1" accent2="accent2" accent3="accent3" accent4="accent4" accent5="accent5" accent6="accent6" hlink="hlink" folHlink="folHlink"/>
  <p:sldLayoutIdLst>
    <p:sldLayoutId id="2147483727" r:id="rId1"/>
    <p:sldLayoutId id="2147483878" r:id="rId2"/>
    <p:sldLayoutId id="2147483704" r:id="rId3"/>
    <p:sldLayoutId id="2147483659" r:id="rId4"/>
    <p:sldLayoutId id="2147483714" r:id="rId5"/>
    <p:sldLayoutId id="2147483718" r:id="rId6"/>
    <p:sldLayoutId id="2147483722" r:id="rId7"/>
    <p:sldLayoutId id="2147483724" r:id="rId8"/>
    <p:sldLayoutId id="2147483907" r:id="rId9"/>
    <p:sldLayoutId id="2147483908" r:id="rId10"/>
    <p:sldLayoutId id="2147483909" r:id="rId11"/>
    <p:sldLayoutId id="2147483910" r:id="rId12"/>
    <p:sldLayoutId id="2147483923" r:id="rId13"/>
    <p:sldLayoutId id="2147483924" r:id="rId14"/>
    <p:sldLayoutId id="2147483926" r:id="rId15"/>
  </p:sldLayoutIdLst>
  <p:hf hdr="0" dt="0"/>
  <p:txStyles>
    <p:title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906CC3E-A82C-4A7B-80B0-FB93AF63A1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937004"/>
            <a:ext cx="12192000" cy="8128000"/>
          </a:xfrm>
          <a:prstGeom prst="rect">
            <a:avLst/>
          </a:prstGeom>
        </p:spPr>
      </p:pic>
      <p:sp>
        <p:nvSpPr>
          <p:cNvPr id="2" name="Rubrik 1">
            <a:extLst>
              <a:ext uri="{FF2B5EF4-FFF2-40B4-BE49-F238E27FC236}">
                <a16:creationId xmlns:a16="http://schemas.microsoft.com/office/drawing/2014/main" id="{905BE707-A281-4675-A470-77ACDB7DDB9D}"/>
              </a:ext>
            </a:extLst>
          </p:cNvPr>
          <p:cNvSpPr>
            <a:spLocks noGrp="1"/>
          </p:cNvSpPr>
          <p:nvPr>
            <p:ph type="ctrTitle"/>
          </p:nvPr>
        </p:nvSpPr>
        <p:spPr>
          <a:xfrm>
            <a:off x="195574" y="2261694"/>
            <a:ext cx="11204918" cy="2975220"/>
          </a:xfrm>
        </p:spPr>
        <p:txBody>
          <a:bodyPr/>
          <a:lstStyle/>
          <a:p>
            <a:r>
              <a:rPr lang="sv-SE" sz="6000" dirty="0">
                <a:solidFill>
                  <a:srgbClr val="262262"/>
                </a:solidFill>
                <a:latin typeface="+mj-lt"/>
              </a:rPr>
              <a:t>Tema: Placering av huvudmans sparmedel</a:t>
            </a:r>
          </a:p>
        </p:txBody>
      </p:sp>
      <p:sp>
        <p:nvSpPr>
          <p:cNvPr id="8" name="Rubrik 1">
            <a:extLst>
              <a:ext uri="{FF2B5EF4-FFF2-40B4-BE49-F238E27FC236}">
                <a16:creationId xmlns:a16="http://schemas.microsoft.com/office/drawing/2014/main" id="{834CD51E-B86F-0A41-99AA-9461F691D8D8}"/>
              </a:ext>
            </a:extLst>
          </p:cNvPr>
          <p:cNvSpPr txBox="1">
            <a:spLocks/>
          </p:cNvSpPr>
          <p:nvPr/>
        </p:nvSpPr>
        <p:spPr>
          <a:xfrm>
            <a:off x="287937" y="1084360"/>
            <a:ext cx="11204918" cy="2042636"/>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7200" kern="1200" spc="-150" baseline="0">
                <a:solidFill>
                  <a:schemeClr val="tx1"/>
                </a:solidFill>
                <a:latin typeface="Source Sans Pro Semibold" panose="020B0603030403020204" pitchFamily="34" charset="0"/>
                <a:ea typeface="+mj-ea"/>
                <a:cs typeface="+mj-cs"/>
              </a:defRPr>
            </a:lvl1pPr>
          </a:lstStyle>
          <a:p>
            <a:r>
              <a:rPr lang="sv-SE" sz="6000" dirty="0">
                <a:solidFill>
                  <a:srgbClr val="262262"/>
                </a:solidFill>
                <a:latin typeface="+mj-lt"/>
              </a:rPr>
              <a:t>Välkommen till  </a:t>
            </a:r>
          </a:p>
          <a:p>
            <a:r>
              <a:rPr lang="sv-SE" sz="6000" dirty="0">
                <a:solidFill>
                  <a:srgbClr val="262262"/>
                </a:solidFill>
                <a:latin typeface="+mj-lt"/>
              </a:rPr>
              <a:t>Novemberföreläsningen 2024</a:t>
            </a:r>
          </a:p>
        </p:txBody>
      </p:sp>
      <p:pic>
        <p:nvPicPr>
          <p:cNvPr id="6" name="Bildobjekt 5">
            <a:extLst>
              <a:ext uri="{FF2B5EF4-FFF2-40B4-BE49-F238E27FC236}">
                <a16:creationId xmlns:a16="http://schemas.microsoft.com/office/drawing/2014/main" id="{95CDD36C-8CBC-AA42-865D-B507DD5D72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937" y="5905918"/>
            <a:ext cx="4740667" cy="1123419"/>
          </a:xfrm>
          <a:prstGeom prst="rect">
            <a:avLst/>
          </a:prstGeom>
        </p:spPr>
      </p:pic>
    </p:spTree>
    <p:extLst>
      <p:ext uri="{BB962C8B-B14F-4D97-AF65-F5344CB8AC3E}">
        <p14:creationId xmlns:p14="http://schemas.microsoft.com/office/powerpoint/2010/main" val="1957311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C4187-6DBD-EA4B-ADEB-C318C963A5DB}"/>
              </a:ext>
            </a:extLst>
          </p:cNvPr>
          <p:cNvSpPr>
            <a:spLocks noGrp="1"/>
          </p:cNvSpPr>
          <p:nvPr>
            <p:ph type="title"/>
          </p:nvPr>
        </p:nvSpPr>
        <p:spPr>
          <a:xfrm>
            <a:off x="838200" y="995679"/>
            <a:ext cx="9371646" cy="650241"/>
          </a:xfrm>
        </p:spPr>
        <p:txBody>
          <a:bodyPr>
            <a:normAutofit fontScale="90000"/>
          </a:bodyPr>
          <a:lstStyle/>
          <a:p>
            <a:r>
              <a:rPr lang="sv-SE" dirty="0"/>
              <a:t>Tema: omplacering av huvudmans sparmedel</a:t>
            </a:r>
          </a:p>
        </p:txBody>
      </p:sp>
      <p:sp>
        <p:nvSpPr>
          <p:cNvPr id="3" name="Platshållare för innehåll 2">
            <a:extLst>
              <a:ext uri="{FF2B5EF4-FFF2-40B4-BE49-F238E27FC236}">
                <a16:creationId xmlns:a16="http://schemas.microsoft.com/office/drawing/2014/main" id="{6A8E5CCB-25C4-5146-8764-B4AEBC4F8E47}"/>
              </a:ext>
            </a:extLst>
          </p:cNvPr>
          <p:cNvSpPr>
            <a:spLocks noGrp="1"/>
          </p:cNvSpPr>
          <p:nvPr>
            <p:ph idx="1"/>
          </p:nvPr>
        </p:nvSpPr>
        <p:spPr>
          <a:xfrm>
            <a:off x="838200" y="1736568"/>
            <a:ext cx="9371646" cy="4240026"/>
          </a:xfrm>
        </p:spPr>
        <p:txBody>
          <a:bodyPr/>
          <a:lstStyle/>
          <a:p>
            <a:pPr marL="342900" indent="-342900">
              <a:buFont typeface="Arial" panose="020B0604020202020204" pitchFamily="34" charset="0"/>
              <a:buChar char="•"/>
            </a:pPr>
            <a:r>
              <a:rPr lang="sv-SE" dirty="0"/>
              <a:t>Huvudmannen Sune äger och bor i en fastighet värderad till 3 000 000 kr. Därutöver äger han en fritidsfastighet värderad till 1 500 000 kr.</a:t>
            </a:r>
          </a:p>
          <a:p>
            <a:pPr marL="342900" indent="-342900">
              <a:buFont typeface="Arial" panose="020B0604020202020204" pitchFamily="34" charset="0"/>
              <a:buChar char="•"/>
            </a:pPr>
            <a:r>
              <a:rPr lang="sv-SE" dirty="0"/>
              <a:t>Utöver dessa tillgångar har Sune 500 000 kr på ett sparkonto. </a:t>
            </a:r>
          </a:p>
          <a:p>
            <a:pPr marL="342900" indent="-342900">
              <a:buFont typeface="Arial" panose="020B0604020202020204" pitchFamily="34" charset="0"/>
              <a:buChar char="•"/>
            </a:pPr>
            <a:r>
              <a:rPr lang="sv-SE" dirty="0"/>
              <a:t>Gode mannen ansöker om att placera 500 000 kr i fonder som på den sjugradiga riskskalan ligger på nivå 6.</a:t>
            </a:r>
          </a:p>
          <a:p>
            <a:pPr marL="342900" indent="-342900">
              <a:buFont typeface="Arial" panose="020B0604020202020204" pitchFamily="34" charset="0"/>
              <a:buChar char="•"/>
            </a:pPr>
            <a:r>
              <a:rPr lang="sv-SE" dirty="0"/>
              <a:t>Handläggaren kan medge denna placering då endast 10% av huvudmannens tillgångar placeras i mer riskfyllda fonder, medan ett avslag skulle kunna lämnas, om pengarna på kontot var alla medel Sune ägde (om inte merparten av hans medel var i fastigheter).</a:t>
            </a:r>
          </a:p>
        </p:txBody>
      </p:sp>
      <p:sp>
        <p:nvSpPr>
          <p:cNvPr id="4" name="Platshållare för bildnummer 3">
            <a:extLst>
              <a:ext uri="{FF2B5EF4-FFF2-40B4-BE49-F238E27FC236}">
                <a16:creationId xmlns:a16="http://schemas.microsoft.com/office/drawing/2014/main" id="{1A423B14-2CC7-724E-9867-B5E0CBD0461A}"/>
              </a:ext>
            </a:extLst>
          </p:cNvPr>
          <p:cNvSpPr>
            <a:spLocks noGrp="1"/>
          </p:cNvSpPr>
          <p:nvPr>
            <p:ph type="sldNum" sz="quarter" idx="12"/>
          </p:nvPr>
        </p:nvSpPr>
        <p:spPr/>
        <p:txBody>
          <a:bodyPr/>
          <a:lstStyle/>
          <a:p>
            <a:fld id="{D02B33C2-54EE-4A44-9B78-6F01870CE737}" type="slidenum">
              <a:rPr lang="sv-SE" smtClean="0"/>
              <a:t>10</a:t>
            </a:fld>
            <a:endParaRPr lang="sv-SE"/>
          </a:p>
        </p:txBody>
      </p:sp>
    </p:spTree>
    <p:extLst>
      <p:ext uri="{BB962C8B-B14F-4D97-AF65-F5344CB8AC3E}">
        <p14:creationId xmlns:p14="http://schemas.microsoft.com/office/powerpoint/2010/main" val="349728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C4187-6DBD-EA4B-ADEB-C318C963A5DB}"/>
              </a:ext>
            </a:extLst>
          </p:cNvPr>
          <p:cNvSpPr>
            <a:spLocks noGrp="1"/>
          </p:cNvSpPr>
          <p:nvPr>
            <p:ph type="title"/>
          </p:nvPr>
        </p:nvSpPr>
        <p:spPr>
          <a:xfrm>
            <a:off x="838200" y="995679"/>
            <a:ext cx="9371646" cy="650241"/>
          </a:xfrm>
        </p:spPr>
        <p:txBody>
          <a:bodyPr>
            <a:normAutofit fontScale="90000"/>
          </a:bodyPr>
          <a:lstStyle/>
          <a:p>
            <a:r>
              <a:rPr lang="sv-SE" dirty="0"/>
              <a:t>Tema: omplacering av huvudmans sparmedel</a:t>
            </a:r>
          </a:p>
        </p:txBody>
      </p:sp>
      <p:sp>
        <p:nvSpPr>
          <p:cNvPr id="3" name="Platshållare för innehåll 2">
            <a:extLst>
              <a:ext uri="{FF2B5EF4-FFF2-40B4-BE49-F238E27FC236}">
                <a16:creationId xmlns:a16="http://schemas.microsoft.com/office/drawing/2014/main" id="{6A8E5CCB-25C4-5146-8764-B4AEBC4F8E47}"/>
              </a:ext>
            </a:extLst>
          </p:cNvPr>
          <p:cNvSpPr>
            <a:spLocks noGrp="1"/>
          </p:cNvSpPr>
          <p:nvPr>
            <p:ph idx="1"/>
          </p:nvPr>
        </p:nvSpPr>
        <p:spPr>
          <a:xfrm>
            <a:off x="838200" y="1272619"/>
            <a:ext cx="9371646" cy="4477731"/>
          </a:xfrm>
        </p:spPr>
        <p:txBody>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I de fall då en huvudman har betydande sparmedel gör en god man ofta bättre nytta för sin huvudmans ekonomi genom att omsorgsfullt placera dessa sparmedel klokt, jämfört med det i uppdraget ingående åtagandet att samvetsgrant bokföra huvudmannens ekonomi exemplariskt.</a:t>
            </a:r>
          </a:p>
          <a:p>
            <a:pPr marL="342900" indent="-342900">
              <a:buFont typeface="Arial" panose="020B0604020202020204" pitchFamily="34" charset="0"/>
              <a:buChar char="•"/>
            </a:pPr>
            <a:r>
              <a:rPr lang="sv-SE" dirty="0"/>
              <a:t>Därför är det viktigt att som god man alltid tänka på hur huvudmannens övriga tillgångar ska hanteras i ett uppdrag där huvudmannen har en del sparmedel.</a:t>
            </a:r>
          </a:p>
          <a:p>
            <a:pPr marL="342900" indent="-342900">
              <a:buFont typeface="Arial" panose="020B0604020202020204" pitchFamily="34" charset="0"/>
              <a:buChar char="•"/>
            </a:pPr>
            <a:r>
              <a:rPr lang="sv-SE" dirty="0"/>
              <a:t>Det är en uppgift som du som god man och förvaltare vid behov får söka experthjälp för att utföra på ett bra sätt.</a:t>
            </a:r>
          </a:p>
        </p:txBody>
      </p:sp>
      <p:sp>
        <p:nvSpPr>
          <p:cNvPr id="4" name="Platshållare för bildnummer 3">
            <a:extLst>
              <a:ext uri="{FF2B5EF4-FFF2-40B4-BE49-F238E27FC236}">
                <a16:creationId xmlns:a16="http://schemas.microsoft.com/office/drawing/2014/main" id="{1A423B14-2CC7-724E-9867-B5E0CBD0461A}"/>
              </a:ext>
            </a:extLst>
          </p:cNvPr>
          <p:cNvSpPr>
            <a:spLocks noGrp="1"/>
          </p:cNvSpPr>
          <p:nvPr>
            <p:ph type="sldNum" sz="quarter" idx="12"/>
          </p:nvPr>
        </p:nvSpPr>
        <p:spPr/>
        <p:txBody>
          <a:bodyPr/>
          <a:lstStyle/>
          <a:p>
            <a:fld id="{D02B33C2-54EE-4A44-9B78-6F01870CE737}" type="slidenum">
              <a:rPr lang="sv-SE" smtClean="0"/>
              <a:t>11</a:t>
            </a:fld>
            <a:endParaRPr lang="sv-SE"/>
          </a:p>
        </p:txBody>
      </p:sp>
    </p:spTree>
    <p:extLst>
      <p:ext uri="{BB962C8B-B14F-4D97-AF65-F5344CB8AC3E}">
        <p14:creationId xmlns:p14="http://schemas.microsoft.com/office/powerpoint/2010/main" val="2638882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C4187-6DBD-EA4B-ADEB-C318C963A5DB}"/>
              </a:ext>
            </a:extLst>
          </p:cNvPr>
          <p:cNvSpPr>
            <a:spLocks noGrp="1"/>
          </p:cNvSpPr>
          <p:nvPr>
            <p:ph type="title"/>
          </p:nvPr>
        </p:nvSpPr>
        <p:spPr>
          <a:xfrm>
            <a:off x="838200" y="995679"/>
            <a:ext cx="9371646" cy="650241"/>
          </a:xfrm>
        </p:spPr>
        <p:txBody>
          <a:bodyPr>
            <a:normAutofit fontScale="90000"/>
          </a:bodyPr>
          <a:lstStyle/>
          <a:p>
            <a:r>
              <a:rPr lang="sv-SE" dirty="0"/>
              <a:t>Tema: omplacering av huvudmans sparmedel</a:t>
            </a:r>
          </a:p>
        </p:txBody>
      </p:sp>
      <p:sp>
        <p:nvSpPr>
          <p:cNvPr id="3" name="Platshållare för innehåll 2">
            <a:extLst>
              <a:ext uri="{FF2B5EF4-FFF2-40B4-BE49-F238E27FC236}">
                <a16:creationId xmlns:a16="http://schemas.microsoft.com/office/drawing/2014/main" id="{6A8E5CCB-25C4-5146-8764-B4AEBC4F8E47}"/>
              </a:ext>
            </a:extLst>
          </p:cNvPr>
          <p:cNvSpPr>
            <a:spLocks noGrp="1"/>
          </p:cNvSpPr>
          <p:nvPr>
            <p:ph idx="1"/>
          </p:nvPr>
        </p:nvSpPr>
        <p:spPr>
          <a:xfrm>
            <a:off x="838200" y="1736568"/>
            <a:ext cx="9371646" cy="3542250"/>
          </a:xfrm>
        </p:spPr>
        <p:txBody>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Nu tittar vi vidare på kapitalplaceringar som sådana genom att jag lämnar över ordet till vår externa föreläsare Fredrik Bjurnemark</a:t>
            </a:r>
          </a:p>
        </p:txBody>
      </p:sp>
      <p:sp>
        <p:nvSpPr>
          <p:cNvPr id="4" name="Platshållare för bildnummer 3">
            <a:extLst>
              <a:ext uri="{FF2B5EF4-FFF2-40B4-BE49-F238E27FC236}">
                <a16:creationId xmlns:a16="http://schemas.microsoft.com/office/drawing/2014/main" id="{1A423B14-2CC7-724E-9867-B5E0CBD0461A}"/>
              </a:ext>
            </a:extLst>
          </p:cNvPr>
          <p:cNvSpPr>
            <a:spLocks noGrp="1"/>
          </p:cNvSpPr>
          <p:nvPr>
            <p:ph type="sldNum" sz="quarter" idx="12"/>
          </p:nvPr>
        </p:nvSpPr>
        <p:spPr/>
        <p:txBody>
          <a:bodyPr/>
          <a:lstStyle/>
          <a:p>
            <a:fld id="{D02B33C2-54EE-4A44-9B78-6F01870CE737}" type="slidenum">
              <a:rPr lang="sv-SE" smtClean="0"/>
              <a:t>12</a:t>
            </a:fld>
            <a:endParaRPr lang="sv-SE"/>
          </a:p>
        </p:txBody>
      </p:sp>
    </p:spTree>
    <p:extLst>
      <p:ext uri="{BB962C8B-B14F-4D97-AF65-F5344CB8AC3E}">
        <p14:creationId xmlns:p14="http://schemas.microsoft.com/office/powerpoint/2010/main" val="64829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70E3F6-A63D-7750-5F84-BDB396377BCD}"/>
              </a:ext>
            </a:extLst>
          </p:cNvPr>
          <p:cNvSpPr>
            <a:spLocks noGrp="1"/>
          </p:cNvSpPr>
          <p:nvPr>
            <p:ph type="title"/>
          </p:nvPr>
        </p:nvSpPr>
        <p:spPr>
          <a:xfrm>
            <a:off x="838200" y="995679"/>
            <a:ext cx="9371646" cy="663439"/>
          </a:xfrm>
        </p:spPr>
        <p:txBody>
          <a:bodyPr/>
          <a:lstStyle/>
          <a:p>
            <a:r>
              <a:rPr lang="sv-SE" dirty="0"/>
              <a:t>Välkomna!</a:t>
            </a:r>
          </a:p>
        </p:txBody>
      </p:sp>
      <p:sp>
        <p:nvSpPr>
          <p:cNvPr id="3" name="Platshållare för innehåll 2">
            <a:extLst>
              <a:ext uri="{FF2B5EF4-FFF2-40B4-BE49-F238E27FC236}">
                <a16:creationId xmlns:a16="http://schemas.microsoft.com/office/drawing/2014/main" id="{433047E0-D3DC-F9A2-DF96-9D8C0500BE8A}"/>
              </a:ext>
            </a:extLst>
          </p:cNvPr>
          <p:cNvSpPr>
            <a:spLocks noGrp="1"/>
          </p:cNvSpPr>
          <p:nvPr>
            <p:ph idx="1"/>
          </p:nvPr>
        </p:nvSpPr>
        <p:spPr>
          <a:xfrm>
            <a:off x="838200" y="1894788"/>
            <a:ext cx="9371646" cy="3957054"/>
          </a:xfrm>
        </p:spPr>
        <p:txBody>
          <a:bodyPr/>
          <a:lstStyle/>
          <a:p>
            <a:r>
              <a:rPr lang="sv-SE" dirty="0"/>
              <a:t>Överförmyndarförvaltningen håller årligen i en föreläsning för gode män och förvaltare.</a:t>
            </a:r>
          </a:p>
          <a:p>
            <a:r>
              <a:rPr lang="sv-SE" dirty="0"/>
              <a:t>Temat för årets föreläsning är </a:t>
            </a:r>
            <a:r>
              <a:rPr lang="sv-SE" b="1" i="1" dirty="0"/>
              <a:t>Placering av huvudmans sparmedel</a:t>
            </a:r>
          </a:p>
          <a:p>
            <a:r>
              <a:rPr lang="sv-SE" sz="2000" b="1" dirty="0"/>
              <a:t>Innehåll</a:t>
            </a:r>
          </a:p>
          <a:p>
            <a:r>
              <a:rPr lang="sv-SE" sz="2000" dirty="0"/>
              <a:t>- Kort introduktion rörande förvaltningens hantering av ansökningar om omplaceringar (10 min)</a:t>
            </a:r>
          </a:p>
          <a:p>
            <a:r>
              <a:rPr lang="sv-SE" sz="2000" b="1" dirty="0"/>
              <a:t>- Fredrik Bjurnemark </a:t>
            </a:r>
            <a:r>
              <a:rPr lang="sv-SE" sz="2000" dirty="0"/>
              <a:t>som till vardags arbetar som rådgivare rörande kapital och försäkringar kommer prata över kvällens tema.</a:t>
            </a:r>
          </a:p>
          <a:p>
            <a:r>
              <a:rPr lang="sv-SE" sz="2000" dirty="0"/>
              <a:t>- Vi bryter för en fikapaus </a:t>
            </a:r>
            <a:r>
              <a:rPr lang="sv-SE" sz="2000" dirty="0" err="1"/>
              <a:t>kl</a:t>
            </a:r>
            <a:r>
              <a:rPr lang="sv-SE" sz="2000" dirty="0"/>
              <a:t> 19 och kommer tillbaka för avslutning </a:t>
            </a:r>
            <a:r>
              <a:rPr lang="sv-SE" sz="2000" dirty="0" err="1"/>
              <a:t>kl</a:t>
            </a:r>
            <a:r>
              <a:rPr lang="sv-SE" sz="2000" dirty="0"/>
              <a:t> 19.15.</a:t>
            </a:r>
          </a:p>
        </p:txBody>
      </p:sp>
      <p:sp>
        <p:nvSpPr>
          <p:cNvPr id="4" name="Platshållare för bildnummer 3">
            <a:extLst>
              <a:ext uri="{FF2B5EF4-FFF2-40B4-BE49-F238E27FC236}">
                <a16:creationId xmlns:a16="http://schemas.microsoft.com/office/drawing/2014/main" id="{5E43A1AF-1DA5-FBC7-2C45-828D625CFCE0}"/>
              </a:ext>
            </a:extLst>
          </p:cNvPr>
          <p:cNvSpPr>
            <a:spLocks noGrp="1"/>
          </p:cNvSpPr>
          <p:nvPr>
            <p:ph type="sldNum" sz="quarter" idx="12"/>
          </p:nvPr>
        </p:nvSpPr>
        <p:spPr/>
        <p:txBody>
          <a:bodyPr/>
          <a:lstStyle/>
          <a:p>
            <a:fld id="{D02B33C2-54EE-4A44-9B78-6F01870CE737}" type="slidenum">
              <a:rPr lang="sv-SE" smtClean="0"/>
              <a:t>2</a:t>
            </a:fld>
            <a:endParaRPr lang="sv-SE"/>
          </a:p>
        </p:txBody>
      </p:sp>
    </p:spTree>
    <p:extLst>
      <p:ext uri="{BB962C8B-B14F-4D97-AF65-F5344CB8AC3E}">
        <p14:creationId xmlns:p14="http://schemas.microsoft.com/office/powerpoint/2010/main" val="420974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C4187-6DBD-EA4B-ADEB-C318C963A5DB}"/>
              </a:ext>
            </a:extLst>
          </p:cNvPr>
          <p:cNvSpPr>
            <a:spLocks noGrp="1"/>
          </p:cNvSpPr>
          <p:nvPr>
            <p:ph type="title"/>
          </p:nvPr>
        </p:nvSpPr>
        <p:spPr>
          <a:xfrm>
            <a:off x="838200" y="995679"/>
            <a:ext cx="9371646" cy="650241"/>
          </a:xfrm>
        </p:spPr>
        <p:txBody>
          <a:bodyPr>
            <a:normAutofit fontScale="90000"/>
          </a:bodyPr>
          <a:lstStyle/>
          <a:p>
            <a:r>
              <a:rPr lang="sv-SE" dirty="0"/>
              <a:t>Tema: omplacering av huvudmans sparmedel</a:t>
            </a:r>
          </a:p>
        </p:txBody>
      </p:sp>
      <p:sp>
        <p:nvSpPr>
          <p:cNvPr id="3" name="Platshållare för innehåll 2">
            <a:extLst>
              <a:ext uri="{FF2B5EF4-FFF2-40B4-BE49-F238E27FC236}">
                <a16:creationId xmlns:a16="http://schemas.microsoft.com/office/drawing/2014/main" id="{6A8E5CCB-25C4-5146-8764-B4AEBC4F8E47}"/>
              </a:ext>
            </a:extLst>
          </p:cNvPr>
          <p:cNvSpPr>
            <a:spLocks noGrp="1"/>
          </p:cNvSpPr>
          <p:nvPr>
            <p:ph idx="1"/>
          </p:nvPr>
        </p:nvSpPr>
        <p:spPr>
          <a:xfrm>
            <a:off x="838200" y="1272619"/>
            <a:ext cx="9371646" cy="4741682"/>
          </a:xfrm>
        </p:spPr>
        <p:txBody>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Utgångspunkten för ställföreträdares arbete med omplacering av huvudmans sparmedel är vad som stadgas i 12 kap 4 § föräldrabalken</a:t>
            </a:r>
          </a:p>
          <a:p>
            <a:pPr marL="342900" indent="-342900">
              <a:buFont typeface="Arial" panose="020B0604020202020204" pitchFamily="34" charset="0"/>
              <a:buChar char="•"/>
            </a:pPr>
            <a:r>
              <a:rPr lang="sv-SE" dirty="0"/>
              <a:t>”</a:t>
            </a:r>
            <a:r>
              <a:rPr lang="sv-SE" b="0" i="0" dirty="0">
                <a:solidFill>
                  <a:srgbClr val="1B1B1B"/>
                </a:solidFill>
                <a:effectLst/>
                <a:latin typeface="Open Sans" panose="020B0606030504020204" pitchFamily="34" charset="0"/>
              </a:rPr>
              <a:t>Den enskildes medel skall i skälig omfattning användas för hans eller hennes uppehälle, utbildning och nytta i övrigt. De medel som inte används för sådana ändamål skall placeras så att </a:t>
            </a:r>
            <a:r>
              <a:rPr lang="sv-SE" b="1" i="0" dirty="0">
                <a:solidFill>
                  <a:srgbClr val="1B1B1B"/>
                </a:solidFill>
                <a:effectLst/>
                <a:latin typeface="Open Sans" panose="020B0606030504020204" pitchFamily="34" charset="0"/>
              </a:rPr>
              <a:t>tillräcklig trygghet </a:t>
            </a:r>
            <a:r>
              <a:rPr lang="sv-SE" b="0" i="0" dirty="0">
                <a:solidFill>
                  <a:srgbClr val="1B1B1B"/>
                </a:solidFill>
                <a:effectLst/>
                <a:latin typeface="Open Sans" panose="020B0606030504020204" pitchFamily="34" charset="0"/>
              </a:rPr>
              <a:t>finns för deras bestånd och så att de ger </a:t>
            </a:r>
            <a:r>
              <a:rPr lang="sv-SE" b="1" i="0" dirty="0">
                <a:solidFill>
                  <a:srgbClr val="1B1B1B"/>
                </a:solidFill>
                <a:effectLst/>
                <a:latin typeface="Open Sans" panose="020B0606030504020204" pitchFamily="34" charset="0"/>
              </a:rPr>
              <a:t>skälig avkastning</a:t>
            </a:r>
            <a:r>
              <a:rPr lang="sv-SE" b="0" i="0" dirty="0">
                <a:solidFill>
                  <a:srgbClr val="1B1B1B"/>
                </a:solidFill>
                <a:effectLst/>
                <a:latin typeface="Open Sans" panose="020B0606030504020204" pitchFamily="34" charset="0"/>
              </a:rPr>
              <a:t>.”</a:t>
            </a:r>
          </a:p>
          <a:p>
            <a:pPr marL="342900" indent="-342900">
              <a:buFont typeface="Arial" panose="020B0604020202020204" pitchFamily="34" charset="0"/>
              <a:buChar char="•"/>
            </a:pPr>
            <a:r>
              <a:rPr lang="sv-SE" dirty="0"/>
              <a:t>Det får i detta inläsas att lagstiftarens intention är att gode män och förvaltare inte ska spekulera vilt med sin huvudmans sparmedel.</a:t>
            </a:r>
          </a:p>
        </p:txBody>
      </p:sp>
      <p:sp>
        <p:nvSpPr>
          <p:cNvPr id="4" name="Platshållare för bildnummer 3">
            <a:extLst>
              <a:ext uri="{FF2B5EF4-FFF2-40B4-BE49-F238E27FC236}">
                <a16:creationId xmlns:a16="http://schemas.microsoft.com/office/drawing/2014/main" id="{1A423B14-2CC7-724E-9867-B5E0CBD0461A}"/>
              </a:ext>
            </a:extLst>
          </p:cNvPr>
          <p:cNvSpPr>
            <a:spLocks noGrp="1"/>
          </p:cNvSpPr>
          <p:nvPr>
            <p:ph type="sldNum" sz="quarter" idx="12"/>
          </p:nvPr>
        </p:nvSpPr>
        <p:spPr/>
        <p:txBody>
          <a:bodyPr/>
          <a:lstStyle/>
          <a:p>
            <a:fld id="{D02B33C2-54EE-4A44-9B78-6F01870CE737}" type="slidenum">
              <a:rPr lang="sv-SE" smtClean="0"/>
              <a:t>3</a:t>
            </a:fld>
            <a:endParaRPr lang="sv-SE" dirty="0"/>
          </a:p>
        </p:txBody>
      </p:sp>
    </p:spTree>
    <p:extLst>
      <p:ext uri="{BB962C8B-B14F-4D97-AF65-F5344CB8AC3E}">
        <p14:creationId xmlns:p14="http://schemas.microsoft.com/office/powerpoint/2010/main" val="415029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C4187-6DBD-EA4B-ADEB-C318C963A5DB}"/>
              </a:ext>
            </a:extLst>
          </p:cNvPr>
          <p:cNvSpPr>
            <a:spLocks noGrp="1"/>
          </p:cNvSpPr>
          <p:nvPr>
            <p:ph type="title"/>
          </p:nvPr>
        </p:nvSpPr>
        <p:spPr>
          <a:xfrm>
            <a:off x="838200" y="995679"/>
            <a:ext cx="9371646" cy="650241"/>
          </a:xfrm>
        </p:spPr>
        <p:txBody>
          <a:bodyPr>
            <a:normAutofit fontScale="90000"/>
          </a:bodyPr>
          <a:lstStyle/>
          <a:p>
            <a:r>
              <a:rPr lang="sv-SE" dirty="0"/>
              <a:t>Tema: omplacering av huvudmans sparmedel</a:t>
            </a:r>
          </a:p>
        </p:txBody>
      </p:sp>
      <p:sp>
        <p:nvSpPr>
          <p:cNvPr id="3" name="Platshållare för innehåll 2">
            <a:extLst>
              <a:ext uri="{FF2B5EF4-FFF2-40B4-BE49-F238E27FC236}">
                <a16:creationId xmlns:a16="http://schemas.microsoft.com/office/drawing/2014/main" id="{6A8E5CCB-25C4-5146-8764-B4AEBC4F8E47}"/>
              </a:ext>
            </a:extLst>
          </p:cNvPr>
          <p:cNvSpPr>
            <a:spLocks noGrp="1"/>
          </p:cNvSpPr>
          <p:nvPr>
            <p:ph idx="1"/>
          </p:nvPr>
        </p:nvSpPr>
        <p:spPr>
          <a:xfrm>
            <a:off x="838200" y="1857080"/>
            <a:ext cx="9371646" cy="3912124"/>
          </a:xfrm>
        </p:spPr>
        <p:txBody>
          <a:bodyPr/>
          <a:lstStyle/>
          <a:p>
            <a:pPr marL="342900" indent="-342900">
              <a:buFont typeface="Arial" panose="020B0604020202020204" pitchFamily="34" charset="0"/>
              <a:buChar char="•"/>
            </a:pPr>
            <a:r>
              <a:rPr lang="sv-SE" dirty="0"/>
              <a:t>Om en huvudman ur medicinsk synpunkt är så frisk att god man kan prata med personen om dennes kapitalplaceringar, så är det huvudmannens egen inställning och instruktioner som är riktningsgivande för hur sparmedlen får placeras.</a:t>
            </a:r>
          </a:p>
          <a:p>
            <a:pPr marL="342900" indent="-342900">
              <a:buFont typeface="Arial" panose="020B0604020202020204" pitchFamily="34" charset="0"/>
              <a:buChar char="•"/>
            </a:pPr>
            <a:r>
              <a:rPr lang="sv-SE" dirty="0"/>
              <a:t>En huvudman som vill placera med hög risk får det medan en mer försiktig person väljer en annan strategi.</a:t>
            </a:r>
          </a:p>
          <a:p>
            <a:pPr marL="342900" indent="-342900">
              <a:buFont typeface="Arial" panose="020B0604020202020204" pitchFamily="34" charset="0"/>
              <a:buChar char="•"/>
            </a:pPr>
            <a:r>
              <a:rPr lang="sv-SE" dirty="0"/>
              <a:t>Om huvudmannen är sjuk och det inte går att inhämta instruktioner från personen, då måste god man eller förvaltare självständigt bedöma hur personens sparmedel ska hanteras.</a:t>
            </a:r>
          </a:p>
        </p:txBody>
      </p:sp>
      <p:sp>
        <p:nvSpPr>
          <p:cNvPr id="4" name="Platshållare för bildnummer 3">
            <a:extLst>
              <a:ext uri="{FF2B5EF4-FFF2-40B4-BE49-F238E27FC236}">
                <a16:creationId xmlns:a16="http://schemas.microsoft.com/office/drawing/2014/main" id="{1A423B14-2CC7-724E-9867-B5E0CBD0461A}"/>
              </a:ext>
            </a:extLst>
          </p:cNvPr>
          <p:cNvSpPr>
            <a:spLocks noGrp="1"/>
          </p:cNvSpPr>
          <p:nvPr>
            <p:ph type="sldNum" sz="quarter" idx="12"/>
          </p:nvPr>
        </p:nvSpPr>
        <p:spPr/>
        <p:txBody>
          <a:bodyPr/>
          <a:lstStyle/>
          <a:p>
            <a:fld id="{D02B33C2-54EE-4A44-9B78-6F01870CE737}" type="slidenum">
              <a:rPr lang="sv-SE" smtClean="0"/>
              <a:t>4</a:t>
            </a:fld>
            <a:endParaRPr lang="sv-SE"/>
          </a:p>
        </p:txBody>
      </p:sp>
    </p:spTree>
    <p:extLst>
      <p:ext uri="{BB962C8B-B14F-4D97-AF65-F5344CB8AC3E}">
        <p14:creationId xmlns:p14="http://schemas.microsoft.com/office/powerpoint/2010/main" val="243660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C4187-6DBD-EA4B-ADEB-C318C963A5DB}"/>
              </a:ext>
            </a:extLst>
          </p:cNvPr>
          <p:cNvSpPr>
            <a:spLocks noGrp="1"/>
          </p:cNvSpPr>
          <p:nvPr>
            <p:ph type="title"/>
          </p:nvPr>
        </p:nvSpPr>
        <p:spPr>
          <a:xfrm>
            <a:off x="838200" y="995679"/>
            <a:ext cx="9371646" cy="650241"/>
          </a:xfrm>
        </p:spPr>
        <p:txBody>
          <a:bodyPr>
            <a:normAutofit fontScale="90000"/>
          </a:bodyPr>
          <a:lstStyle/>
          <a:p>
            <a:r>
              <a:rPr lang="sv-SE" dirty="0"/>
              <a:t>Tema: omplacering av huvudmans sparmedel</a:t>
            </a:r>
          </a:p>
        </p:txBody>
      </p:sp>
      <p:sp>
        <p:nvSpPr>
          <p:cNvPr id="3" name="Platshållare för innehåll 2">
            <a:extLst>
              <a:ext uri="{FF2B5EF4-FFF2-40B4-BE49-F238E27FC236}">
                <a16:creationId xmlns:a16="http://schemas.microsoft.com/office/drawing/2014/main" id="{6A8E5CCB-25C4-5146-8764-B4AEBC4F8E47}"/>
              </a:ext>
            </a:extLst>
          </p:cNvPr>
          <p:cNvSpPr>
            <a:spLocks noGrp="1"/>
          </p:cNvSpPr>
          <p:nvPr>
            <p:ph idx="1"/>
          </p:nvPr>
        </p:nvSpPr>
        <p:spPr>
          <a:xfrm>
            <a:off x="838200" y="1084082"/>
            <a:ext cx="9371646" cy="4958499"/>
          </a:xfrm>
        </p:spPr>
        <p:txBody>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Vissa typer av placeringar kräver överförmyndarens samtycke medan andra placeringar är samtyckesfria.</a:t>
            </a:r>
          </a:p>
          <a:p>
            <a:pPr marL="342900" indent="-342900">
              <a:buFont typeface="Arial" panose="020B0604020202020204" pitchFamily="34" charset="0"/>
              <a:buChar char="•"/>
            </a:pPr>
            <a:r>
              <a:rPr lang="sv-SE" dirty="0"/>
              <a:t>Vilka placeringar som är samtyckesfria framgår av 14 kap 5 § föräldrabalken.</a:t>
            </a:r>
          </a:p>
          <a:p>
            <a:pPr marL="342900" indent="-342900">
              <a:buFont typeface="Arial" panose="020B0604020202020204" pitchFamily="34" charset="0"/>
              <a:buChar char="•"/>
            </a:pPr>
            <a:r>
              <a:rPr lang="sv-SE" dirty="0"/>
              <a:t>Obligationer utfärdade av stat, kommun, svenska skeppshypotekskassan eller bank underkastad en reglering enligt lagen (</a:t>
            </a:r>
            <a:r>
              <a:rPr lang="sv-SE" b="0" i="0" dirty="0">
                <a:solidFill>
                  <a:srgbClr val="1B1B1B"/>
                </a:solidFill>
                <a:effectLst/>
                <a:latin typeface="Open Sans" panose="020B0606030504020204" pitchFamily="34" charset="0"/>
              </a:rPr>
              <a:t>2004:297)</a:t>
            </a:r>
            <a:r>
              <a:rPr lang="sv-SE" dirty="0"/>
              <a:t> om bank finansieringsrörelse.</a:t>
            </a:r>
          </a:p>
          <a:p>
            <a:pPr marL="342900" indent="-342900">
              <a:buFont typeface="Arial" panose="020B0604020202020204" pitchFamily="34" charset="0"/>
              <a:buChar char="•"/>
            </a:pPr>
            <a:r>
              <a:rPr lang="sv-SE" dirty="0"/>
              <a:t> Värdepappersfonder enligt lagen (2004:46) om  värdepappersfonder eller utländska fonder underkastade en tillsyn och ett placeringsreglemente som motsvarar tillsyn av Finansinspektionen i Sverige samt reglementet för svenska värdepappersfonder.</a:t>
            </a:r>
          </a:p>
        </p:txBody>
      </p:sp>
      <p:sp>
        <p:nvSpPr>
          <p:cNvPr id="4" name="Platshållare för bildnummer 3">
            <a:extLst>
              <a:ext uri="{FF2B5EF4-FFF2-40B4-BE49-F238E27FC236}">
                <a16:creationId xmlns:a16="http://schemas.microsoft.com/office/drawing/2014/main" id="{1A423B14-2CC7-724E-9867-B5E0CBD0461A}"/>
              </a:ext>
            </a:extLst>
          </p:cNvPr>
          <p:cNvSpPr>
            <a:spLocks noGrp="1"/>
          </p:cNvSpPr>
          <p:nvPr>
            <p:ph type="sldNum" sz="quarter" idx="12"/>
          </p:nvPr>
        </p:nvSpPr>
        <p:spPr/>
        <p:txBody>
          <a:bodyPr/>
          <a:lstStyle/>
          <a:p>
            <a:fld id="{D02B33C2-54EE-4A44-9B78-6F01870CE737}" type="slidenum">
              <a:rPr lang="sv-SE" smtClean="0"/>
              <a:t>5</a:t>
            </a:fld>
            <a:endParaRPr lang="sv-SE"/>
          </a:p>
        </p:txBody>
      </p:sp>
    </p:spTree>
    <p:extLst>
      <p:ext uri="{BB962C8B-B14F-4D97-AF65-F5344CB8AC3E}">
        <p14:creationId xmlns:p14="http://schemas.microsoft.com/office/powerpoint/2010/main" val="59960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C4187-6DBD-EA4B-ADEB-C318C963A5DB}"/>
              </a:ext>
            </a:extLst>
          </p:cNvPr>
          <p:cNvSpPr>
            <a:spLocks noGrp="1"/>
          </p:cNvSpPr>
          <p:nvPr>
            <p:ph type="title"/>
          </p:nvPr>
        </p:nvSpPr>
        <p:spPr>
          <a:xfrm>
            <a:off x="838200" y="995679"/>
            <a:ext cx="9371646" cy="650241"/>
          </a:xfrm>
        </p:spPr>
        <p:txBody>
          <a:bodyPr>
            <a:normAutofit fontScale="90000"/>
          </a:bodyPr>
          <a:lstStyle/>
          <a:p>
            <a:r>
              <a:rPr lang="sv-SE" dirty="0"/>
              <a:t>Tema: omplacering av huvudmans sparmedel</a:t>
            </a:r>
          </a:p>
        </p:txBody>
      </p:sp>
      <p:sp>
        <p:nvSpPr>
          <p:cNvPr id="3" name="Platshållare för innehåll 2">
            <a:extLst>
              <a:ext uri="{FF2B5EF4-FFF2-40B4-BE49-F238E27FC236}">
                <a16:creationId xmlns:a16="http://schemas.microsoft.com/office/drawing/2014/main" id="{6A8E5CCB-25C4-5146-8764-B4AEBC4F8E47}"/>
              </a:ext>
            </a:extLst>
          </p:cNvPr>
          <p:cNvSpPr>
            <a:spLocks noGrp="1"/>
          </p:cNvSpPr>
          <p:nvPr>
            <p:ph idx="1"/>
          </p:nvPr>
        </p:nvSpPr>
        <p:spPr>
          <a:xfrm>
            <a:off x="838200" y="1736568"/>
            <a:ext cx="9371646" cy="4315440"/>
          </a:xfrm>
        </p:spPr>
        <p:txBody>
          <a:bodyPr/>
          <a:lstStyle/>
          <a:p>
            <a:pPr marL="342900" indent="-342900">
              <a:buFont typeface="Arial" panose="020B0604020202020204" pitchFamily="34" charset="0"/>
              <a:buChar char="•"/>
            </a:pPr>
            <a:r>
              <a:rPr lang="sv-SE" dirty="0"/>
              <a:t>De placeringsformer som inte är angivna i 14 kap 5 § FB som samtyckesfria kräver överförmyndarens samtycke.</a:t>
            </a:r>
          </a:p>
          <a:p>
            <a:pPr marL="342900" indent="-342900">
              <a:buFont typeface="Arial" panose="020B0604020202020204" pitchFamily="34" charset="0"/>
              <a:buChar char="•"/>
            </a:pPr>
            <a:r>
              <a:rPr lang="sv-SE" dirty="0"/>
              <a:t>Det gäller alltså exempelvis placeringar i aktier och specialfonder, men även mer ovanliga placeringar som i ädelmetaller eller mer komplexa sparprodukter (ex. fonder som delvis placerar i optioner eller andra andra hävstångsinstrument).</a:t>
            </a:r>
          </a:p>
          <a:p>
            <a:pPr marL="342900" indent="-342900">
              <a:buFont typeface="Arial" panose="020B0604020202020204" pitchFamily="34" charset="0"/>
              <a:buChar char="•"/>
            </a:pPr>
            <a:r>
              <a:rPr lang="sv-SE" dirty="0"/>
              <a:t>Vissa typer av placeringar ses inte primärt som en kapitalplacering, men kan betraktas så och ska beaktas när handläggare bedömer en huvudmans övergripande riskexponering</a:t>
            </a:r>
          </a:p>
          <a:p>
            <a:pPr marL="342900" indent="-342900">
              <a:buFont typeface="Arial" panose="020B0604020202020204" pitchFamily="34" charset="0"/>
              <a:buChar char="•"/>
            </a:pPr>
            <a:r>
              <a:rPr lang="sv-SE" dirty="0"/>
              <a:t>De tillgångar detta rör sig om är sådant som fastigheter, bostadsrätter, antikviteter och konstföremål.</a:t>
            </a:r>
          </a:p>
        </p:txBody>
      </p:sp>
      <p:sp>
        <p:nvSpPr>
          <p:cNvPr id="4" name="Platshållare för bildnummer 3">
            <a:extLst>
              <a:ext uri="{FF2B5EF4-FFF2-40B4-BE49-F238E27FC236}">
                <a16:creationId xmlns:a16="http://schemas.microsoft.com/office/drawing/2014/main" id="{1A423B14-2CC7-724E-9867-B5E0CBD0461A}"/>
              </a:ext>
            </a:extLst>
          </p:cNvPr>
          <p:cNvSpPr>
            <a:spLocks noGrp="1"/>
          </p:cNvSpPr>
          <p:nvPr>
            <p:ph type="sldNum" sz="quarter" idx="12"/>
          </p:nvPr>
        </p:nvSpPr>
        <p:spPr/>
        <p:txBody>
          <a:bodyPr/>
          <a:lstStyle/>
          <a:p>
            <a:fld id="{D02B33C2-54EE-4A44-9B78-6F01870CE737}" type="slidenum">
              <a:rPr lang="sv-SE" smtClean="0"/>
              <a:t>6</a:t>
            </a:fld>
            <a:endParaRPr lang="sv-SE"/>
          </a:p>
        </p:txBody>
      </p:sp>
    </p:spTree>
    <p:extLst>
      <p:ext uri="{BB962C8B-B14F-4D97-AF65-F5344CB8AC3E}">
        <p14:creationId xmlns:p14="http://schemas.microsoft.com/office/powerpoint/2010/main" val="3560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C4187-6DBD-EA4B-ADEB-C318C963A5DB}"/>
              </a:ext>
            </a:extLst>
          </p:cNvPr>
          <p:cNvSpPr>
            <a:spLocks noGrp="1"/>
          </p:cNvSpPr>
          <p:nvPr>
            <p:ph type="title"/>
          </p:nvPr>
        </p:nvSpPr>
        <p:spPr>
          <a:xfrm>
            <a:off x="838200" y="995679"/>
            <a:ext cx="9371646" cy="650241"/>
          </a:xfrm>
        </p:spPr>
        <p:txBody>
          <a:bodyPr>
            <a:normAutofit fontScale="90000"/>
          </a:bodyPr>
          <a:lstStyle/>
          <a:p>
            <a:r>
              <a:rPr lang="sv-SE" dirty="0"/>
              <a:t>Tema: omplacering av huvudmans sparmedel</a:t>
            </a:r>
          </a:p>
        </p:txBody>
      </p:sp>
      <p:sp>
        <p:nvSpPr>
          <p:cNvPr id="3" name="Platshållare för innehåll 2">
            <a:extLst>
              <a:ext uri="{FF2B5EF4-FFF2-40B4-BE49-F238E27FC236}">
                <a16:creationId xmlns:a16="http://schemas.microsoft.com/office/drawing/2014/main" id="{6A8E5CCB-25C4-5146-8764-B4AEBC4F8E47}"/>
              </a:ext>
            </a:extLst>
          </p:cNvPr>
          <p:cNvSpPr>
            <a:spLocks noGrp="1"/>
          </p:cNvSpPr>
          <p:nvPr>
            <p:ph idx="1"/>
          </p:nvPr>
        </p:nvSpPr>
        <p:spPr>
          <a:xfrm>
            <a:off x="838200" y="1150071"/>
            <a:ext cx="9371646" cy="3921550"/>
          </a:xfrm>
        </p:spPr>
        <p:txBody>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Om en placering kräver överförmyndarens samtycke går handläggaren igenom </a:t>
            </a:r>
            <a:r>
              <a:rPr lang="sv-SE" dirty="0" err="1"/>
              <a:t>placeringsunderlaget</a:t>
            </a:r>
            <a:r>
              <a:rPr lang="sv-SE" dirty="0"/>
              <a:t> från den sökande.</a:t>
            </a:r>
          </a:p>
          <a:p>
            <a:pPr marL="342900" indent="-342900">
              <a:buFont typeface="Arial" panose="020B0604020202020204" pitchFamily="34" charset="0"/>
              <a:buChar char="•"/>
            </a:pPr>
            <a:r>
              <a:rPr lang="sv-SE" dirty="0"/>
              <a:t>Vad avser i huvudsak fondplaceringar tittar handläggaren på vilken risknivå den enskilda fonden eller fonderna har.</a:t>
            </a:r>
          </a:p>
          <a:p>
            <a:pPr marL="342900" indent="-342900">
              <a:buFont typeface="Arial" panose="020B0604020202020204" pitchFamily="34" charset="0"/>
              <a:buChar char="•"/>
            </a:pPr>
            <a:r>
              <a:rPr lang="sv-SE" dirty="0"/>
              <a:t>Det finns en övergripande riskskala för fonder men också andra värdepapper/finansiella instrument som handläggare utgår från vid sin bedömning.</a:t>
            </a:r>
          </a:p>
        </p:txBody>
      </p:sp>
      <p:sp>
        <p:nvSpPr>
          <p:cNvPr id="4" name="Platshållare för bildnummer 3">
            <a:extLst>
              <a:ext uri="{FF2B5EF4-FFF2-40B4-BE49-F238E27FC236}">
                <a16:creationId xmlns:a16="http://schemas.microsoft.com/office/drawing/2014/main" id="{1A423B14-2CC7-724E-9867-B5E0CBD0461A}"/>
              </a:ext>
            </a:extLst>
          </p:cNvPr>
          <p:cNvSpPr>
            <a:spLocks noGrp="1"/>
          </p:cNvSpPr>
          <p:nvPr>
            <p:ph type="sldNum" sz="quarter" idx="12"/>
          </p:nvPr>
        </p:nvSpPr>
        <p:spPr/>
        <p:txBody>
          <a:bodyPr/>
          <a:lstStyle/>
          <a:p>
            <a:fld id="{D02B33C2-54EE-4A44-9B78-6F01870CE737}" type="slidenum">
              <a:rPr lang="sv-SE" smtClean="0"/>
              <a:t>7</a:t>
            </a:fld>
            <a:endParaRPr lang="sv-SE"/>
          </a:p>
        </p:txBody>
      </p:sp>
    </p:spTree>
    <p:extLst>
      <p:ext uri="{BB962C8B-B14F-4D97-AF65-F5344CB8AC3E}">
        <p14:creationId xmlns:p14="http://schemas.microsoft.com/office/powerpoint/2010/main" val="127989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C4187-6DBD-EA4B-ADEB-C318C963A5DB}"/>
              </a:ext>
            </a:extLst>
          </p:cNvPr>
          <p:cNvSpPr>
            <a:spLocks noGrp="1"/>
          </p:cNvSpPr>
          <p:nvPr>
            <p:ph type="title"/>
          </p:nvPr>
        </p:nvSpPr>
        <p:spPr>
          <a:xfrm>
            <a:off x="838200" y="995679"/>
            <a:ext cx="9371646" cy="650241"/>
          </a:xfrm>
        </p:spPr>
        <p:txBody>
          <a:bodyPr>
            <a:normAutofit fontScale="90000"/>
          </a:bodyPr>
          <a:lstStyle/>
          <a:p>
            <a:r>
              <a:rPr lang="sv-SE" dirty="0"/>
              <a:t>Tema: omplacering av huvudmans sparmedel</a:t>
            </a:r>
          </a:p>
        </p:txBody>
      </p:sp>
      <p:sp>
        <p:nvSpPr>
          <p:cNvPr id="3" name="Platshållare för innehåll 2">
            <a:extLst>
              <a:ext uri="{FF2B5EF4-FFF2-40B4-BE49-F238E27FC236}">
                <a16:creationId xmlns:a16="http://schemas.microsoft.com/office/drawing/2014/main" id="{6A8E5CCB-25C4-5146-8764-B4AEBC4F8E47}"/>
              </a:ext>
            </a:extLst>
          </p:cNvPr>
          <p:cNvSpPr>
            <a:spLocks noGrp="1"/>
          </p:cNvSpPr>
          <p:nvPr>
            <p:ph idx="1"/>
          </p:nvPr>
        </p:nvSpPr>
        <p:spPr>
          <a:xfrm>
            <a:off x="838200" y="1150071"/>
            <a:ext cx="9371646" cy="3921550"/>
          </a:xfrm>
        </p:spPr>
        <p:txBody>
          <a:bodyPr/>
          <a:lstStyle/>
          <a:p>
            <a:pPr marL="342900" indent="-342900">
              <a:buFont typeface="Arial" panose="020B0604020202020204" pitchFamily="34" charset="0"/>
              <a:buChar char="•"/>
            </a:pPr>
            <a:endParaRPr lang="sv-SE" dirty="0"/>
          </a:p>
          <a:p>
            <a:r>
              <a:rPr lang="sv-SE" dirty="0"/>
              <a:t>Den riskskala vi utgår från är </a:t>
            </a:r>
            <a:r>
              <a:rPr lang="sv-SE" dirty="0" err="1"/>
              <a:t>ESMAs</a:t>
            </a:r>
            <a:r>
              <a:rPr lang="sv-SE" dirty="0"/>
              <a:t> (</a:t>
            </a:r>
            <a:r>
              <a:rPr lang="sv-SE" dirty="0" err="1"/>
              <a:t>European</a:t>
            </a:r>
            <a:r>
              <a:rPr lang="sv-SE" dirty="0"/>
              <a:t> </a:t>
            </a:r>
            <a:r>
              <a:rPr lang="sv-SE" dirty="0" err="1"/>
              <a:t>Securities</a:t>
            </a:r>
            <a:r>
              <a:rPr lang="sv-SE" dirty="0"/>
              <a:t> and Markets </a:t>
            </a:r>
            <a:r>
              <a:rPr lang="sv-SE" dirty="0" err="1"/>
              <a:t>Authority</a:t>
            </a:r>
            <a:r>
              <a:rPr lang="sv-SE" dirty="0"/>
              <a:t>). ESMA utgör en myndighet inom EU med sitt säte i Paris.</a:t>
            </a:r>
          </a:p>
          <a:p>
            <a:pPr marL="342900" indent="-342900">
              <a:buFont typeface="Arial" panose="020B0604020202020204" pitchFamily="34" charset="0"/>
              <a:buChar char="•"/>
            </a:pPr>
            <a:r>
              <a:rPr lang="sv-SE" dirty="0"/>
              <a:t>Risknivå 1-2: Sparande med låg risk</a:t>
            </a:r>
          </a:p>
          <a:p>
            <a:pPr marL="342900" indent="-342900">
              <a:buFont typeface="Arial" panose="020B0604020202020204" pitchFamily="34" charset="0"/>
              <a:buChar char="•"/>
            </a:pPr>
            <a:r>
              <a:rPr lang="sv-SE" dirty="0"/>
              <a:t>Risknivå 3-4: Sparande med medelrisk</a:t>
            </a:r>
          </a:p>
          <a:p>
            <a:pPr marL="342900" indent="-342900">
              <a:buFont typeface="Arial" panose="020B0604020202020204" pitchFamily="34" charset="0"/>
              <a:buChar char="•"/>
            </a:pPr>
            <a:r>
              <a:rPr lang="sv-SE" dirty="0"/>
              <a:t>Risknivå 5: Sparande med medelhög risk</a:t>
            </a:r>
          </a:p>
          <a:p>
            <a:pPr marL="342900" indent="-342900">
              <a:buFont typeface="Arial" panose="020B0604020202020204" pitchFamily="34" charset="0"/>
              <a:buChar char="•"/>
            </a:pPr>
            <a:r>
              <a:rPr lang="sv-SE" dirty="0"/>
              <a:t>Risknivå 6-7: Sparande med hög risk </a:t>
            </a:r>
          </a:p>
        </p:txBody>
      </p:sp>
      <p:sp>
        <p:nvSpPr>
          <p:cNvPr id="4" name="Platshållare för bildnummer 3">
            <a:extLst>
              <a:ext uri="{FF2B5EF4-FFF2-40B4-BE49-F238E27FC236}">
                <a16:creationId xmlns:a16="http://schemas.microsoft.com/office/drawing/2014/main" id="{1A423B14-2CC7-724E-9867-B5E0CBD0461A}"/>
              </a:ext>
            </a:extLst>
          </p:cNvPr>
          <p:cNvSpPr>
            <a:spLocks noGrp="1"/>
          </p:cNvSpPr>
          <p:nvPr>
            <p:ph type="sldNum" sz="quarter" idx="12"/>
          </p:nvPr>
        </p:nvSpPr>
        <p:spPr/>
        <p:txBody>
          <a:bodyPr/>
          <a:lstStyle/>
          <a:p>
            <a:fld id="{D02B33C2-54EE-4A44-9B78-6F01870CE737}" type="slidenum">
              <a:rPr lang="sv-SE" smtClean="0"/>
              <a:t>8</a:t>
            </a:fld>
            <a:endParaRPr lang="sv-SE"/>
          </a:p>
        </p:txBody>
      </p:sp>
    </p:spTree>
    <p:extLst>
      <p:ext uri="{BB962C8B-B14F-4D97-AF65-F5344CB8AC3E}">
        <p14:creationId xmlns:p14="http://schemas.microsoft.com/office/powerpoint/2010/main" val="71278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AA70A-610D-9306-3B3E-99B4DDFE1B3B}"/>
              </a:ext>
            </a:extLst>
          </p:cNvPr>
          <p:cNvSpPr>
            <a:spLocks noGrp="1"/>
          </p:cNvSpPr>
          <p:nvPr>
            <p:ph type="title"/>
          </p:nvPr>
        </p:nvSpPr>
        <p:spPr/>
        <p:txBody>
          <a:bodyPr/>
          <a:lstStyle/>
          <a:p>
            <a:r>
              <a:rPr lang="sv-SE" dirty="0"/>
              <a:t>Placeringar som inte kan bedömas utifrån riskskalan</a:t>
            </a:r>
          </a:p>
        </p:txBody>
      </p:sp>
      <p:sp>
        <p:nvSpPr>
          <p:cNvPr id="3" name="Platshållare för innehåll 2">
            <a:extLst>
              <a:ext uri="{FF2B5EF4-FFF2-40B4-BE49-F238E27FC236}">
                <a16:creationId xmlns:a16="http://schemas.microsoft.com/office/drawing/2014/main" id="{77CD2A8F-F4DA-CB05-D2C7-798045BEC25F}"/>
              </a:ext>
            </a:extLst>
          </p:cNvPr>
          <p:cNvSpPr>
            <a:spLocks noGrp="1"/>
          </p:cNvSpPr>
          <p:nvPr>
            <p:ph idx="1"/>
          </p:nvPr>
        </p:nvSpPr>
        <p:spPr>
          <a:xfrm>
            <a:off x="838200" y="1960775"/>
            <a:ext cx="9371646" cy="3891067"/>
          </a:xfrm>
        </p:spPr>
        <p:txBody>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Om placeringen består i enskilda aktier måste handläggare bedöma risknivån i den enskilda aktien eller de aktier som ställföreträdare vill placera i.</a:t>
            </a:r>
          </a:p>
          <a:p>
            <a:pPr marL="342900" indent="-342900">
              <a:buFont typeface="Arial" panose="020B0604020202020204" pitchFamily="34" charset="0"/>
              <a:buChar char="•"/>
            </a:pPr>
            <a:r>
              <a:rPr lang="sv-SE" dirty="0"/>
              <a:t>Vissa aktieplaceringar motsvarar ibland en fondplacering. Exempelvis en placering i Investor eller Industrivärden – (Sverigefond).</a:t>
            </a:r>
          </a:p>
          <a:p>
            <a:pPr marL="342900" indent="-342900">
              <a:buFont typeface="Arial" panose="020B0604020202020204" pitchFamily="34" charset="0"/>
              <a:buChar char="•"/>
            </a:pPr>
            <a:r>
              <a:rPr lang="sv-SE" dirty="0"/>
              <a:t>Handläggaren beaktar också den totala riskexponering som placeringen innebär för huvudmannen.</a:t>
            </a:r>
          </a:p>
          <a:p>
            <a:endParaRPr lang="sv-SE" dirty="0"/>
          </a:p>
          <a:p>
            <a:endParaRPr lang="sv-SE" dirty="0"/>
          </a:p>
        </p:txBody>
      </p:sp>
      <p:sp>
        <p:nvSpPr>
          <p:cNvPr id="4" name="Platshållare för bildnummer 3">
            <a:extLst>
              <a:ext uri="{FF2B5EF4-FFF2-40B4-BE49-F238E27FC236}">
                <a16:creationId xmlns:a16="http://schemas.microsoft.com/office/drawing/2014/main" id="{52D3A8E3-EEEC-2C2B-4F9E-0652BAF03452}"/>
              </a:ext>
            </a:extLst>
          </p:cNvPr>
          <p:cNvSpPr>
            <a:spLocks noGrp="1"/>
          </p:cNvSpPr>
          <p:nvPr>
            <p:ph type="sldNum" sz="quarter" idx="12"/>
          </p:nvPr>
        </p:nvSpPr>
        <p:spPr/>
        <p:txBody>
          <a:bodyPr/>
          <a:lstStyle/>
          <a:p>
            <a:fld id="{D02B33C2-54EE-4A44-9B78-6F01870CE737}" type="slidenum">
              <a:rPr lang="sv-SE" smtClean="0"/>
              <a:t>9</a:t>
            </a:fld>
            <a:endParaRPr lang="sv-SE"/>
          </a:p>
        </p:txBody>
      </p:sp>
    </p:spTree>
    <p:extLst>
      <p:ext uri="{BB962C8B-B14F-4D97-AF65-F5344CB8AC3E}">
        <p14:creationId xmlns:p14="http://schemas.microsoft.com/office/powerpoint/2010/main" val="4233947399"/>
      </p:ext>
    </p:extLst>
  </p:cSld>
  <p:clrMapOvr>
    <a:masterClrMapping/>
  </p:clrMapOvr>
</p:sld>
</file>

<file path=ppt/theme/theme1.xml><?xml version="1.0" encoding="utf-8"?>
<a:theme xmlns:a="http://schemas.openxmlformats.org/drawingml/2006/main" name="Tema Uppsala">
  <a:themeElements>
    <a:clrScheme name="Uppsala kommun_Office_färger">
      <a:dk1>
        <a:sysClr val="windowText" lastClr="000000"/>
      </a:dk1>
      <a:lt1>
        <a:sysClr val="window" lastClr="FFFFFF"/>
      </a:lt1>
      <a:dk2>
        <a:srgbClr val="44546A"/>
      </a:dk2>
      <a:lt2>
        <a:srgbClr val="FEDD00"/>
      </a:lt2>
      <a:accent1>
        <a:srgbClr val="252E6F"/>
      </a:accent1>
      <a:accent2>
        <a:srgbClr val="1C9CD9"/>
      </a:accent2>
      <a:accent3>
        <a:srgbClr val="008A01"/>
      </a:accent3>
      <a:accent4>
        <a:srgbClr val="A6CF38"/>
      </a:accent4>
      <a:accent5>
        <a:srgbClr val="841072"/>
      </a:accent5>
      <a:accent6>
        <a:srgbClr val="FF3D9C"/>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9_blå.pptx" id="{B9415DEF-00EA-4D6A-AFC0-156BB66153A5}" vid="{5382DF21-B5A1-4BF4-A750-0CBEB540301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3509</TotalTime>
  <Words>892</Words>
  <Application>Microsoft Office PowerPoint</Application>
  <PresentationFormat>Bredbild</PresentationFormat>
  <Paragraphs>82</Paragraphs>
  <Slides>12</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Arial</vt:lpstr>
      <vt:lpstr>Calibri</vt:lpstr>
      <vt:lpstr>Open Sans</vt:lpstr>
      <vt:lpstr>Source Sans Pro</vt:lpstr>
      <vt:lpstr>Source Sans Pro Semibold</vt:lpstr>
      <vt:lpstr>Tema Uppsala</vt:lpstr>
      <vt:lpstr>Tema: Placering av huvudmans sparmedel</vt:lpstr>
      <vt:lpstr>Välkomna!</vt:lpstr>
      <vt:lpstr>Tema: omplacering av huvudmans sparmedel</vt:lpstr>
      <vt:lpstr>Tema: omplacering av huvudmans sparmedel</vt:lpstr>
      <vt:lpstr>Tema: omplacering av huvudmans sparmedel</vt:lpstr>
      <vt:lpstr>Tema: omplacering av huvudmans sparmedel</vt:lpstr>
      <vt:lpstr>Tema: omplacering av huvudmans sparmedel</vt:lpstr>
      <vt:lpstr>Tema: omplacering av huvudmans sparmedel</vt:lpstr>
      <vt:lpstr>Placeringar som inte kan bedömas utifrån riskskalan</vt:lpstr>
      <vt:lpstr>Tema: omplacering av huvudmans sparmedel</vt:lpstr>
      <vt:lpstr>Tema: omplacering av huvudmans sparmedel</vt:lpstr>
      <vt:lpstr>Tema: omplacering av huvudmans sparmedel</vt:lpstr>
    </vt:vector>
  </TitlesOfParts>
  <Company>Uppsala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Svensson Stefan (Systemförvaltare IT)</dc:creator>
  <cp:lastModifiedBy>Pettersson David (Handläggare)</cp:lastModifiedBy>
  <cp:revision>245</cp:revision>
  <cp:lastPrinted>2024-11-21T14:04:30Z</cp:lastPrinted>
  <dcterms:created xsi:type="dcterms:W3CDTF">2019-06-27T12:28:12Z</dcterms:created>
  <dcterms:modified xsi:type="dcterms:W3CDTF">2024-12-03T09:21:21Z</dcterms:modified>
</cp:coreProperties>
</file>