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ags/tag1.xml" ContentType="application/vnd.openxmlformats-officedocument.presentationml.tags+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notesSlides/notesSlide1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1.xml" ContentType="application/vnd.openxmlformats-officedocument.drawingml.chartshapes+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2.xml" ContentType="application/vnd.openxmlformats-officedocument.themeOverr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3.xml" ContentType="application/vnd.openxmlformats-officedocument.themeOverr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4.xml" ContentType="application/vnd.openxmlformats-officedocument.themeOverr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tags/tag17.xml" ContentType="application/vnd.openxmlformats-officedocument.presentationml.tags+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microsoft.com/office/2020/02/relationships/classificationlabels" Target="docMetadata/LabelInfo.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74" r:id="rId1"/>
    <p:sldMasterId id="2147483677" r:id="rId2"/>
  </p:sldMasterIdLst>
  <p:notesMasterIdLst>
    <p:notesMasterId r:id="rId51"/>
  </p:notesMasterIdLst>
  <p:sldIdLst>
    <p:sldId id="256" r:id="rId3"/>
    <p:sldId id="6010" r:id="rId4"/>
    <p:sldId id="6014" r:id="rId5"/>
    <p:sldId id="6013" r:id="rId6"/>
    <p:sldId id="6045" r:id="rId7"/>
    <p:sldId id="6016" r:id="rId8"/>
    <p:sldId id="6017" r:id="rId9"/>
    <p:sldId id="6018" r:id="rId10"/>
    <p:sldId id="6012" r:id="rId11"/>
    <p:sldId id="6015" r:id="rId12"/>
    <p:sldId id="5982" r:id="rId13"/>
    <p:sldId id="6027" r:id="rId14"/>
    <p:sldId id="6028" r:id="rId15"/>
    <p:sldId id="6029" r:id="rId16"/>
    <p:sldId id="6030" r:id="rId17"/>
    <p:sldId id="6031" r:id="rId18"/>
    <p:sldId id="6032" r:id="rId19"/>
    <p:sldId id="6033" r:id="rId20"/>
    <p:sldId id="5975" r:id="rId21"/>
    <p:sldId id="6019" r:id="rId22"/>
    <p:sldId id="6034" r:id="rId23"/>
    <p:sldId id="6021" r:id="rId24"/>
    <p:sldId id="6022" r:id="rId25"/>
    <p:sldId id="6023" r:id="rId26"/>
    <p:sldId id="6024" r:id="rId27"/>
    <p:sldId id="6025" r:id="rId28"/>
    <p:sldId id="6026" r:id="rId29"/>
    <p:sldId id="6042" r:id="rId30"/>
    <p:sldId id="276" r:id="rId31"/>
    <p:sldId id="277" r:id="rId32"/>
    <p:sldId id="278" r:id="rId33"/>
    <p:sldId id="281" r:id="rId34"/>
    <p:sldId id="282" r:id="rId35"/>
    <p:sldId id="283" r:id="rId36"/>
    <p:sldId id="284" r:id="rId37"/>
    <p:sldId id="269" r:id="rId38"/>
    <p:sldId id="5993" r:id="rId39"/>
    <p:sldId id="264" r:id="rId40"/>
    <p:sldId id="6011" r:id="rId41"/>
    <p:sldId id="6043" r:id="rId42"/>
    <p:sldId id="6044" r:id="rId43"/>
    <p:sldId id="6036" r:id="rId44"/>
    <p:sldId id="6038" r:id="rId45"/>
    <p:sldId id="6039" r:id="rId46"/>
    <p:sldId id="6040" r:id="rId47"/>
    <p:sldId id="6041" r:id="rId48"/>
    <p:sldId id="275" r:id="rId49"/>
    <p:sldId id="329" r:id="rId50"/>
  </p:sldIdLst>
  <p:sldSz cx="12192000" cy="6858000"/>
  <p:notesSz cx="6794500" cy="99314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15">
          <p15:clr>
            <a:srgbClr val="A4A3A4"/>
          </p15:clr>
        </p15:guide>
        <p15:guide id="2" pos="3840">
          <p15:clr>
            <a:srgbClr val="A4A3A4"/>
          </p15:clr>
        </p15:guide>
      </p15:sldGuideLst>
    </p:ext>
    <p:ext uri="{2D200454-40CA-4A62-9FC3-DE9A4176ACB9}">
      <p15:notesGuideLst xmlns:p15="http://schemas.microsoft.com/office/powerpoint/2012/main">
        <p15:guide id="1" orient="horz" pos="3128">
          <p15:clr>
            <a:srgbClr val="A4A3A4"/>
          </p15:clr>
        </p15:guide>
        <p15:guide id="2" pos="214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F2F62A2-3425-4264-BA8D-FEA65B246793}" v="17" dt="2024-12-02T08:37:34.98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6" d="100"/>
          <a:sy n="106" d="100"/>
        </p:scale>
        <p:origin x="756" y="96"/>
      </p:cViewPr>
      <p:guideLst>
        <p:guide orient="horz" pos="2115"/>
        <p:guide pos="3840"/>
      </p:guideLst>
    </p:cSldViewPr>
  </p:slideViewPr>
  <p:notesTextViewPr>
    <p:cViewPr>
      <p:scale>
        <a:sx n="1" d="1"/>
        <a:sy n="1" d="1"/>
      </p:scale>
      <p:origin x="0" y="0"/>
    </p:cViewPr>
  </p:notesTextViewPr>
  <p:notesViewPr>
    <p:cSldViewPr snapToGrid="0">
      <p:cViewPr varScale="1">
        <p:scale>
          <a:sx n="100" d="100"/>
          <a:sy n="100" d="100"/>
        </p:scale>
        <p:origin x="0" y="0"/>
      </p:cViewPr>
      <p:guideLst>
        <p:guide orient="horz" pos="3128"/>
        <p:guide pos="214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microsoft.com/office/2015/10/relationships/revisionInfo" Target="revisionInfo.xml"/><Relationship Id="rId8" Type="http://schemas.openxmlformats.org/officeDocument/2006/relationships/slide" Target="slides/slide6.xml"/><Relationship Id="rId51" Type="http://schemas.openxmlformats.org/officeDocument/2006/relationships/notesMaster" Target="notesMasters/notesMaster1.xml"/><Relationship Id="rId3" Type="http://schemas.openxmlformats.org/officeDocument/2006/relationships/slide" Target="slides/slide1.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oleObject" Target="https://soderberg-my.sharepoint.com/personal/martin_stegare_soderbergpartners_se/Documents/Sannolikhet%20f&#246;r%20positiv%20avkastning.xlsx" TargetMode="Externa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1.xm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oleObject" Target="https://soderberg-my.sharepoint.com/personal/martin_stegare_soderbergpartners_se/Documents/Kopia%20av%20Sverige%20Global%20-%20ENG.xlsx" TargetMode="External"/></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1.xlsx"/></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0" i="0" u="none" strike="noStrike" kern="1200" spc="0" baseline="0">
                <a:solidFill>
                  <a:schemeClr val="tx1">
                    <a:lumMod val="65000"/>
                    <a:lumOff val="35000"/>
                  </a:schemeClr>
                </a:solidFill>
                <a:latin typeface="Whitney Black" pitchFamily="50" charset="0"/>
                <a:ea typeface="+mn-ea"/>
                <a:cs typeface="+mn-cs"/>
              </a:defRPr>
            </a:pPr>
            <a:r>
              <a:rPr lang="sv-SE" sz="1600" b="0" dirty="0" err="1">
                <a:solidFill>
                  <a:sysClr val="windowText" lastClr="000000"/>
                </a:solidFill>
                <a:latin typeface="Whitney Black" pitchFamily="50" charset="0"/>
              </a:rPr>
              <a:t>Avkastningspridning</a:t>
            </a:r>
            <a:r>
              <a:rPr lang="sv-SE" sz="1600" b="0" baseline="0" dirty="0">
                <a:solidFill>
                  <a:sysClr val="windowText" lastClr="000000"/>
                </a:solidFill>
                <a:latin typeface="Whitney Black" pitchFamily="50" charset="0"/>
              </a:rPr>
              <a:t> för olika investeringshorisonter</a:t>
            </a:r>
            <a:endParaRPr lang="sv-SE" sz="1600" b="0" dirty="0">
              <a:solidFill>
                <a:sysClr val="windowText" lastClr="000000"/>
              </a:solidFill>
              <a:latin typeface="Whitney Black" pitchFamily="50" charset="0"/>
            </a:endParaRPr>
          </a:p>
        </c:rich>
      </c:tx>
      <c:overlay val="0"/>
      <c:spPr>
        <a:noFill/>
        <a:ln>
          <a:noFill/>
        </a:ln>
        <a:effectLst/>
      </c:spPr>
      <c:txPr>
        <a:bodyPr rot="0" spcFirstLastPara="1" vertOverflow="ellipsis" vert="horz" wrap="square" anchor="ctr" anchorCtr="1"/>
        <a:lstStyle/>
        <a:p>
          <a:pPr>
            <a:defRPr sz="1600" b="0" i="0" u="none" strike="noStrike" kern="1200" spc="0" baseline="0">
              <a:solidFill>
                <a:schemeClr val="tx1">
                  <a:lumMod val="65000"/>
                  <a:lumOff val="35000"/>
                </a:schemeClr>
              </a:solidFill>
              <a:latin typeface="Whitney Black" pitchFamily="50" charset="0"/>
              <a:ea typeface="+mn-ea"/>
              <a:cs typeface="+mn-cs"/>
            </a:defRPr>
          </a:pPr>
          <a:endParaRPr lang="sv-SE"/>
        </a:p>
      </c:txPr>
    </c:title>
    <c:autoTitleDeleted val="0"/>
    <c:plotArea>
      <c:layout/>
      <c:barChart>
        <c:barDir val="col"/>
        <c:grouping val="stacked"/>
        <c:varyColors val="0"/>
        <c:ser>
          <c:idx val="0"/>
          <c:order val="0"/>
          <c:tx>
            <c:strRef>
              <c:f>Blad2!$P$22</c:f>
              <c:strCache>
                <c:ptCount val="1"/>
                <c:pt idx="0">
                  <c:v>5%</c:v>
                </c:pt>
              </c:strCache>
            </c:strRef>
          </c:tx>
          <c:spPr>
            <a:noFill/>
            <a:ln>
              <a:noFill/>
            </a:ln>
            <a:effectLst/>
          </c:spPr>
          <c:invertIfNegative val="0"/>
          <c:val>
            <c:numRef>
              <c:f>Blad2!$Q$22:$Z$22</c:f>
              <c:numCache>
                <c:formatCode>0%</c:formatCode>
                <c:ptCount val="10"/>
                <c:pt idx="0">
                  <c:v>0</c:v>
                </c:pt>
                <c:pt idx="1">
                  <c:v>0</c:v>
                </c:pt>
                <c:pt idx="2">
                  <c:v>0</c:v>
                </c:pt>
                <c:pt idx="3">
                  <c:v>0</c:v>
                </c:pt>
                <c:pt idx="4">
                  <c:v>0</c:v>
                </c:pt>
                <c:pt idx="5">
                  <c:v>0</c:v>
                </c:pt>
                <c:pt idx="6">
                  <c:v>6.1540358232572718E-4</c:v>
                </c:pt>
                <c:pt idx="7">
                  <c:v>8.3559645653898638E-3</c:v>
                </c:pt>
                <c:pt idx="8">
                  <c:v>1.043723263057467E-2</c:v>
                </c:pt>
                <c:pt idx="9">
                  <c:v>1.254909730656637E-2</c:v>
                </c:pt>
              </c:numCache>
            </c:numRef>
          </c:val>
          <c:extLst>
            <c:ext xmlns:c16="http://schemas.microsoft.com/office/drawing/2014/chart" uri="{C3380CC4-5D6E-409C-BE32-E72D297353CC}">
              <c16:uniqueId val="{00000000-9C49-405A-800C-123762E0099C}"/>
            </c:ext>
          </c:extLst>
        </c:ser>
        <c:ser>
          <c:idx val="1"/>
          <c:order val="1"/>
          <c:tx>
            <c:strRef>
              <c:f>Blad2!$P$23</c:f>
              <c:strCache>
                <c:ptCount val="1"/>
                <c:pt idx="0">
                  <c:v>5%-25%</c:v>
                </c:pt>
              </c:strCache>
            </c:strRef>
          </c:tx>
          <c:spPr>
            <a:solidFill>
              <a:schemeClr val="bg1">
                <a:lumMod val="85000"/>
              </a:schemeClr>
            </a:solidFill>
            <a:ln>
              <a:noFill/>
            </a:ln>
            <a:effectLst/>
          </c:spPr>
          <c:invertIfNegative val="0"/>
          <c:val>
            <c:numRef>
              <c:f>Blad2!$Q$23:$Z$23</c:f>
              <c:numCache>
                <c:formatCode>0%</c:formatCode>
                <c:ptCount val="10"/>
                <c:pt idx="0">
                  <c:v>0</c:v>
                </c:pt>
                <c:pt idx="1">
                  <c:v>2.1067456677731244E-2</c:v>
                </c:pt>
                <c:pt idx="2">
                  <c:v>3.4377288367206216E-2</c:v>
                </c:pt>
                <c:pt idx="3">
                  <c:v>2.7784278734348022E-2</c:v>
                </c:pt>
                <c:pt idx="4">
                  <c:v>4.0412141907327781E-2</c:v>
                </c:pt>
                <c:pt idx="5">
                  <c:v>4.2134284354118035E-2</c:v>
                </c:pt>
                <c:pt idx="6">
                  <c:v>4.4208748374638479E-2</c:v>
                </c:pt>
                <c:pt idx="7">
                  <c:v>4.2476833149764887E-2</c:v>
                </c:pt>
                <c:pt idx="8">
                  <c:v>3.6794892500981002E-2</c:v>
                </c:pt>
                <c:pt idx="9">
                  <c:v>3.9649868499232153E-2</c:v>
                </c:pt>
              </c:numCache>
            </c:numRef>
          </c:val>
          <c:extLst>
            <c:ext xmlns:c16="http://schemas.microsoft.com/office/drawing/2014/chart" uri="{C3380CC4-5D6E-409C-BE32-E72D297353CC}">
              <c16:uniqueId val="{00000001-9C49-405A-800C-123762E0099C}"/>
            </c:ext>
          </c:extLst>
        </c:ser>
        <c:ser>
          <c:idx val="2"/>
          <c:order val="2"/>
          <c:tx>
            <c:strRef>
              <c:f>Blad2!$P$24</c:f>
              <c:strCache>
                <c:ptCount val="1"/>
                <c:pt idx="0">
                  <c:v>25%-50%</c:v>
                </c:pt>
              </c:strCache>
            </c:strRef>
          </c:tx>
          <c:spPr>
            <a:solidFill>
              <a:srgbClr val="002060"/>
            </a:solidFill>
            <a:ln>
              <a:noFill/>
            </a:ln>
            <a:effectLst/>
          </c:spPr>
          <c:invertIfNegative val="0"/>
          <c:val>
            <c:numRef>
              <c:f>Blad2!$Q$24:$Z$24</c:f>
              <c:numCache>
                <c:formatCode>0%</c:formatCode>
                <c:ptCount val="10"/>
                <c:pt idx="0">
                  <c:v>0.12004999999999999</c:v>
                </c:pt>
                <c:pt idx="1">
                  <c:v>9.1453859802920423E-2</c:v>
                </c:pt>
                <c:pt idx="2">
                  <c:v>6.366204120655905E-2</c:v>
                </c:pt>
                <c:pt idx="3">
                  <c:v>6.3778999298335137E-2</c:v>
                </c:pt>
                <c:pt idx="4">
                  <c:v>4.9856624941248429E-2</c:v>
                </c:pt>
                <c:pt idx="5">
                  <c:v>3.3716808438776669E-2</c:v>
                </c:pt>
                <c:pt idx="6">
                  <c:v>3.6350875571224961E-2</c:v>
                </c:pt>
                <c:pt idx="7">
                  <c:v>2.8718210215832596E-2</c:v>
                </c:pt>
                <c:pt idx="8">
                  <c:v>3.2947512648246857E-2</c:v>
                </c:pt>
                <c:pt idx="9">
                  <c:v>2.9325288195555355E-2</c:v>
                </c:pt>
              </c:numCache>
            </c:numRef>
          </c:val>
          <c:extLst>
            <c:ext xmlns:c16="http://schemas.microsoft.com/office/drawing/2014/chart" uri="{C3380CC4-5D6E-409C-BE32-E72D297353CC}">
              <c16:uniqueId val="{00000002-9C49-405A-800C-123762E0099C}"/>
            </c:ext>
          </c:extLst>
        </c:ser>
        <c:ser>
          <c:idx val="3"/>
          <c:order val="3"/>
          <c:tx>
            <c:strRef>
              <c:f>Blad2!$P$25</c:f>
              <c:strCache>
                <c:ptCount val="1"/>
                <c:pt idx="0">
                  <c:v>50%-75%</c:v>
                </c:pt>
              </c:strCache>
            </c:strRef>
          </c:tx>
          <c:spPr>
            <a:solidFill>
              <a:schemeClr val="accent5">
                <a:lumMod val="60000"/>
                <a:lumOff val="40000"/>
              </a:schemeClr>
            </a:solidFill>
            <a:ln>
              <a:noFill/>
            </a:ln>
            <a:effectLst/>
          </c:spPr>
          <c:invertIfNegative val="0"/>
          <c:val>
            <c:numRef>
              <c:f>Blad2!$Q$25:$Z$25</c:f>
              <c:numCache>
                <c:formatCode>0%</c:formatCode>
                <c:ptCount val="10"/>
                <c:pt idx="0">
                  <c:v>9.522500000000006E-2</c:v>
                </c:pt>
                <c:pt idx="1">
                  <c:v>6.0010839959974138E-2</c:v>
                </c:pt>
                <c:pt idx="2">
                  <c:v>5.2440217108426557E-2</c:v>
                </c:pt>
                <c:pt idx="3">
                  <c:v>5.6497158824755089E-2</c:v>
                </c:pt>
                <c:pt idx="4">
                  <c:v>5.0026944376692584E-2</c:v>
                </c:pt>
                <c:pt idx="5">
                  <c:v>5.5963271310520313E-2</c:v>
                </c:pt>
                <c:pt idx="6">
                  <c:v>3.9227070001032704E-2</c:v>
                </c:pt>
                <c:pt idx="7">
                  <c:v>3.213022948624733E-2</c:v>
                </c:pt>
                <c:pt idx="8">
                  <c:v>3.2079955055252574E-2</c:v>
                </c:pt>
                <c:pt idx="9">
                  <c:v>2.9746227554163784E-2</c:v>
                </c:pt>
              </c:numCache>
            </c:numRef>
          </c:val>
          <c:extLst>
            <c:ext xmlns:c16="http://schemas.microsoft.com/office/drawing/2014/chart" uri="{C3380CC4-5D6E-409C-BE32-E72D297353CC}">
              <c16:uniqueId val="{00000003-9C49-405A-800C-123762E0099C}"/>
            </c:ext>
          </c:extLst>
        </c:ser>
        <c:ser>
          <c:idx val="4"/>
          <c:order val="4"/>
          <c:tx>
            <c:strRef>
              <c:f>Blad2!$P$26</c:f>
              <c:strCache>
                <c:ptCount val="1"/>
                <c:pt idx="0">
                  <c:v>75%-95%</c:v>
                </c:pt>
              </c:strCache>
            </c:strRef>
          </c:tx>
          <c:spPr>
            <a:solidFill>
              <a:schemeClr val="bg1">
                <a:lumMod val="85000"/>
              </a:schemeClr>
            </a:solidFill>
            <a:ln>
              <a:noFill/>
            </a:ln>
            <a:effectLst/>
          </c:spPr>
          <c:invertIfNegative val="0"/>
          <c:val>
            <c:numRef>
              <c:f>Blad2!$Q$26:$Z$26</c:f>
              <c:numCache>
                <c:formatCode>0%</c:formatCode>
                <c:ptCount val="10"/>
                <c:pt idx="0">
                  <c:v>0.16551999999999994</c:v>
                </c:pt>
                <c:pt idx="1">
                  <c:v>0.10365104057454672</c:v>
                </c:pt>
                <c:pt idx="2">
                  <c:v>7.9418450838485449E-2</c:v>
                </c:pt>
                <c:pt idx="3">
                  <c:v>7.4853715656457709E-2</c:v>
                </c:pt>
                <c:pt idx="4">
                  <c:v>7.8073361481344028E-2</c:v>
                </c:pt>
                <c:pt idx="5">
                  <c:v>6.5271173494784146E-2</c:v>
                </c:pt>
                <c:pt idx="6">
                  <c:v>6.387276647655224E-2</c:v>
                </c:pt>
                <c:pt idx="7">
                  <c:v>6.9915697719707598E-2</c:v>
                </c:pt>
                <c:pt idx="8">
                  <c:v>5.9933691698267372E-2</c:v>
                </c:pt>
                <c:pt idx="9">
                  <c:v>5.5438723980081206E-2</c:v>
                </c:pt>
              </c:numCache>
            </c:numRef>
          </c:val>
          <c:extLst>
            <c:ext xmlns:c16="http://schemas.microsoft.com/office/drawing/2014/chart" uri="{C3380CC4-5D6E-409C-BE32-E72D297353CC}">
              <c16:uniqueId val="{00000004-9C49-405A-800C-123762E0099C}"/>
            </c:ext>
          </c:extLst>
        </c:ser>
        <c:ser>
          <c:idx val="5"/>
          <c:order val="5"/>
          <c:tx>
            <c:strRef>
              <c:f>Blad2!$P$27</c:f>
              <c:strCache>
                <c:ptCount val="1"/>
                <c:pt idx="0">
                  <c:v>95%</c:v>
                </c:pt>
              </c:strCache>
            </c:strRef>
          </c:tx>
          <c:spPr>
            <a:noFill/>
            <a:ln>
              <a:noFill/>
            </a:ln>
            <a:effectLst/>
          </c:spPr>
          <c:invertIfNegative val="0"/>
          <c:val>
            <c:numRef>
              <c:f>Blad2!$Q$27:$Z$27</c:f>
              <c:numCache>
                <c:formatCode>0%</c:formatCode>
                <c:ptCount val="10"/>
                <c:pt idx="0">
                  <c:v>0</c:v>
                </c:pt>
                <c:pt idx="1">
                  <c:v>0</c:v>
                </c:pt>
                <c:pt idx="2">
                  <c:v>0</c:v>
                </c:pt>
                <c:pt idx="3">
                  <c:v>0</c:v>
                </c:pt>
                <c:pt idx="4">
                  <c:v>0</c:v>
                </c:pt>
                <c:pt idx="5">
                  <c:v>0</c:v>
                </c:pt>
                <c:pt idx="6">
                  <c:v>0</c:v>
                </c:pt>
                <c:pt idx="7">
                  <c:v>0</c:v>
                </c:pt>
                <c:pt idx="8">
                  <c:v>0</c:v>
                </c:pt>
                <c:pt idx="9">
                  <c:v>0</c:v>
                </c:pt>
              </c:numCache>
            </c:numRef>
          </c:val>
          <c:extLst>
            <c:ext xmlns:c16="http://schemas.microsoft.com/office/drawing/2014/chart" uri="{C3380CC4-5D6E-409C-BE32-E72D297353CC}">
              <c16:uniqueId val="{00000005-9C49-405A-800C-123762E0099C}"/>
            </c:ext>
          </c:extLst>
        </c:ser>
        <c:ser>
          <c:idx val="6"/>
          <c:order val="6"/>
          <c:tx>
            <c:strRef>
              <c:f>Blad2!$P$28</c:f>
              <c:strCache>
                <c:ptCount val="1"/>
                <c:pt idx="0">
                  <c:v>95%-75%</c:v>
                </c:pt>
              </c:strCache>
            </c:strRef>
          </c:tx>
          <c:spPr>
            <a:solidFill>
              <a:schemeClr val="bg1">
                <a:lumMod val="85000"/>
              </a:schemeClr>
            </a:solidFill>
            <a:ln>
              <a:noFill/>
            </a:ln>
            <a:effectLst/>
          </c:spPr>
          <c:invertIfNegative val="0"/>
          <c:val>
            <c:numRef>
              <c:f>Blad2!$Q$28:$Z$28</c:f>
              <c:numCache>
                <c:formatCode>0%</c:formatCode>
                <c:ptCount val="10"/>
                <c:pt idx="0">
                  <c:v>0</c:v>
                </c:pt>
                <c:pt idx="1">
                  <c:v>0</c:v>
                </c:pt>
                <c:pt idx="2">
                  <c:v>0</c:v>
                </c:pt>
                <c:pt idx="3">
                  <c:v>0</c:v>
                </c:pt>
                <c:pt idx="4">
                  <c:v>0</c:v>
                </c:pt>
                <c:pt idx="5">
                  <c:v>0</c:v>
                </c:pt>
                <c:pt idx="6">
                  <c:v>0</c:v>
                </c:pt>
                <c:pt idx="7">
                  <c:v>0</c:v>
                </c:pt>
                <c:pt idx="8">
                  <c:v>0</c:v>
                </c:pt>
                <c:pt idx="9">
                  <c:v>0</c:v>
                </c:pt>
              </c:numCache>
            </c:numRef>
          </c:val>
          <c:extLst>
            <c:ext xmlns:c16="http://schemas.microsoft.com/office/drawing/2014/chart" uri="{C3380CC4-5D6E-409C-BE32-E72D297353CC}">
              <c16:uniqueId val="{00000006-9C49-405A-800C-123762E0099C}"/>
            </c:ext>
          </c:extLst>
        </c:ser>
        <c:ser>
          <c:idx val="7"/>
          <c:order val="7"/>
          <c:tx>
            <c:strRef>
              <c:f>Blad2!$P$29</c:f>
              <c:strCache>
                <c:ptCount val="1"/>
                <c:pt idx="0">
                  <c:v>75%-Medel</c:v>
                </c:pt>
              </c:strCache>
            </c:strRef>
          </c:tx>
          <c:spPr>
            <a:solidFill>
              <a:schemeClr val="accent2">
                <a:lumMod val="60000"/>
              </a:schemeClr>
            </a:solidFill>
            <a:ln>
              <a:noFill/>
            </a:ln>
            <a:effectLst/>
          </c:spPr>
          <c:invertIfNegative val="0"/>
          <c:val>
            <c:numRef>
              <c:f>Blad2!$Q$29:$Z$29</c:f>
              <c:numCache>
                <c:formatCode>0%</c:formatCode>
                <c:ptCount val="10"/>
                <c:pt idx="0">
                  <c:v>0</c:v>
                </c:pt>
                <c:pt idx="1">
                  <c:v>0</c:v>
                </c:pt>
                <c:pt idx="2">
                  <c:v>0</c:v>
                </c:pt>
                <c:pt idx="3">
                  <c:v>0</c:v>
                </c:pt>
                <c:pt idx="4">
                  <c:v>0</c:v>
                </c:pt>
                <c:pt idx="5">
                  <c:v>0</c:v>
                </c:pt>
                <c:pt idx="6">
                  <c:v>0</c:v>
                </c:pt>
                <c:pt idx="7">
                  <c:v>0</c:v>
                </c:pt>
                <c:pt idx="8">
                  <c:v>0</c:v>
                </c:pt>
                <c:pt idx="9">
                  <c:v>0</c:v>
                </c:pt>
              </c:numCache>
            </c:numRef>
          </c:val>
          <c:extLst>
            <c:ext xmlns:c16="http://schemas.microsoft.com/office/drawing/2014/chart" uri="{C3380CC4-5D6E-409C-BE32-E72D297353CC}">
              <c16:uniqueId val="{00000007-9C49-405A-800C-123762E0099C}"/>
            </c:ext>
          </c:extLst>
        </c:ser>
        <c:ser>
          <c:idx val="8"/>
          <c:order val="8"/>
          <c:tx>
            <c:strRef>
              <c:f>Blad2!$P$30</c:f>
              <c:strCache>
                <c:ptCount val="1"/>
                <c:pt idx="0">
                  <c:v>Medel-25%</c:v>
                </c:pt>
              </c:strCache>
            </c:strRef>
          </c:tx>
          <c:spPr>
            <a:solidFill>
              <a:srgbClr val="002060"/>
            </a:solidFill>
            <a:ln>
              <a:noFill/>
            </a:ln>
            <a:effectLst/>
          </c:spPr>
          <c:invertIfNegative val="0"/>
          <c:val>
            <c:numRef>
              <c:f>Blad2!$Q$30:$Z$30</c:f>
              <c:numCache>
                <c:formatCode>0%</c:formatCode>
                <c:ptCount val="10"/>
                <c:pt idx="0">
                  <c:v>-1.0575000000000001E-2</c:v>
                </c:pt>
                <c:pt idx="1">
                  <c:v>0</c:v>
                </c:pt>
                <c:pt idx="2">
                  <c:v>0</c:v>
                </c:pt>
                <c:pt idx="3">
                  <c:v>0</c:v>
                </c:pt>
                <c:pt idx="4">
                  <c:v>0</c:v>
                </c:pt>
                <c:pt idx="5">
                  <c:v>0</c:v>
                </c:pt>
                <c:pt idx="6">
                  <c:v>0</c:v>
                </c:pt>
                <c:pt idx="7">
                  <c:v>0</c:v>
                </c:pt>
                <c:pt idx="8">
                  <c:v>0</c:v>
                </c:pt>
                <c:pt idx="9">
                  <c:v>0</c:v>
                </c:pt>
              </c:numCache>
            </c:numRef>
          </c:val>
          <c:extLst>
            <c:ext xmlns:c16="http://schemas.microsoft.com/office/drawing/2014/chart" uri="{C3380CC4-5D6E-409C-BE32-E72D297353CC}">
              <c16:uniqueId val="{00000008-9C49-405A-800C-123762E0099C}"/>
            </c:ext>
          </c:extLst>
        </c:ser>
        <c:ser>
          <c:idx val="9"/>
          <c:order val="9"/>
          <c:tx>
            <c:strRef>
              <c:f>Blad2!$P$31</c:f>
              <c:strCache>
                <c:ptCount val="1"/>
                <c:pt idx="0">
                  <c:v>5%-25%</c:v>
                </c:pt>
              </c:strCache>
            </c:strRef>
          </c:tx>
          <c:spPr>
            <a:solidFill>
              <a:schemeClr val="bg1">
                <a:lumMod val="85000"/>
              </a:schemeClr>
            </a:solidFill>
            <a:ln>
              <a:noFill/>
            </a:ln>
            <a:effectLst/>
          </c:spPr>
          <c:invertIfNegative val="0"/>
          <c:val>
            <c:numRef>
              <c:f>Blad2!$Q$31:$Z$31</c:f>
              <c:numCache>
                <c:formatCode>0%</c:formatCode>
                <c:ptCount val="10"/>
                <c:pt idx="0">
                  <c:v>-0.17193000000000006</c:v>
                </c:pt>
                <c:pt idx="1">
                  <c:v>-0.16635802657459678</c:v>
                </c:pt>
                <c:pt idx="2">
                  <c:v>-7.4388134395940497E-2</c:v>
                </c:pt>
                <c:pt idx="3">
                  <c:v>-4.6530987470316601E-2</c:v>
                </c:pt>
                <c:pt idx="4">
                  <c:v>-3.1701877007352844E-2</c:v>
                </c:pt>
                <c:pt idx="5">
                  <c:v>-1.9452633169342658E-2</c:v>
                </c:pt>
                <c:pt idx="6">
                  <c:v>0</c:v>
                </c:pt>
                <c:pt idx="7">
                  <c:v>0</c:v>
                </c:pt>
                <c:pt idx="8">
                  <c:v>0</c:v>
                </c:pt>
                <c:pt idx="9">
                  <c:v>0</c:v>
                </c:pt>
              </c:numCache>
            </c:numRef>
          </c:val>
          <c:extLst>
            <c:ext xmlns:c16="http://schemas.microsoft.com/office/drawing/2014/chart" uri="{C3380CC4-5D6E-409C-BE32-E72D297353CC}">
              <c16:uniqueId val="{00000009-9C49-405A-800C-123762E0099C}"/>
            </c:ext>
          </c:extLst>
        </c:ser>
        <c:dLbls>
          <c:showLegendKey val="0"/>
          <c:showVal val="0"/>
          <c:showCatName val="0"/>
          <c:showSerName val="0"/>
          <c:showPercent val="0"/>
          <c:showBubbleSize val="0"/>
        </c:dLbls>
        <c:gapWidth val="150"/>
        <c:overlap val="100"/>
        <c:axId val="748744416"/>
        <c:axId val="748759808"/>
      </c:barChart>
      <c:lineChart>
        <c:grouping val="standard"/>
        <c:varyColors val="0"/>
        <c:ser>
          <c:idx val="10"/>
          <c:order val="10"/>
          <c:tx>
            <c:strRef>
              <c:f>Blad2!$P$13</c:f>
              <c:strCache>
                <c:ptCount val="1"/>
                <c:pt idx="0">
                  <c:v>Min</c:v>
                </c:pt>
              </c:strCache>
              <c:extLst xmlns:c15="http://schemas.microsoft.com/office/drawing/2012/chart"/>
            </c:strRef>
          </c:tx>
          <c:spPr>
            <a:ln w="28575" cap="rnd">
              <a:noFill/>
              <a:round/>
            </a:ln>
            <a:effectLst/>
          </c:spPr>
          <c:marker>
            <c:symbol val="dash"/>
            <c:size val="25"/>
            <c:spPr>
              <a:solidFill>
                <a:schemeClr val="accent5">
                  <a:lumMod val="60000"/>
                </a:schemeClr>
              </a:solidFill>
              <a:ln w="9525">
                <a:solidFill>
                  <a:schemeClr val="accent5">
                    <a:lumMod val="60000"/>
                  </a:schemeClr>
                </a:solidFill>
              </a:ln>
              <a:effectLst/>
            </c:spPr>
          </c:marker>
          <c:val>
            <c:numRef>
              <c:f>Blad2!$Q$13:$Z$13</c:f>
              <c:numCache>
                <c:formatCode>0.0%</c:formatCode>
                <c:ptCount val="10"/>
                <c:pt idx="0">
                  <c:v>-0.42820000000000003</c:v>
                </c:pt>
                <c:pt idx="1">
                  <c:v>-0.33046746158233653</c:v>
                </c:pt>
                <c:pt idx="2">
                  <c:v>-0.26707069558713847</c:v>
                </c:pt>
                <c:pt idx="3">
                  <c:v>-0.20462230012997795</c:v>
                </c:pt>
                <c:pt idx="4">
                  <c:v>-0.12237798059263982</c:v>
                </c:pt>
                <c:pt idx="5">
                  <c:v>-6.8804241086378837E-2</c:v>
                </c:pt>
                <c:pt idx="6">
                  <c:v>-4.1931111931504006E-2</c:v>
                </c:pt>
                <c:pt idx="7">
                  <c:v>-3.0915450291668867E-2</c:v>
                </c:pt>
                <c:pt idx="8">
                  <c:v>-2.1386167077364515E-2</c:v>
                </c:pt>
                <c:pt idx="9">
                  <c:v>-1.4668880307851517E-2</c:v>
                </c:pt>
              </c:numCache>
              <c:extLst xmlns:c15="http://schemas.microsoft.com/office/drawing/2012/chart"/>
            </c:numRef>
          </c:val>
          <c:smooth val="0"/>
          <c:extLst xmlns:c15="http://schemas.microsoft.com/office/drawing/2012/chart">
            <c:ext xmlns:c16="http://schemas.microsoft.com/office/drawing/2014/chart" uri="{C3380CC4-5D6E-409C-BE32-E72D297353CC}">
              <c16:uniqueId val="{0000000A-9C49-405A-800C-123762E0099C}"/>
            </c:ext>
          </c:extLst>
        </c:ser>
        <c:ser>
          <c:idx val="11"/>
          <c:order val="11"/>
          <c:tx>
            <c:strRef>
              <c:f>Blad2!$P$14</c:f>
              <c:strCache>
                <c:ptCount val="1"/>
                <c:pt idx="0">
                  <c:v>Max</c:v>
                </c:pt>
              </c:strCache>
              <c:extLst xmlns:c15="http://schemas.microsoft.com/office/drawing/2012/chart"/>
            </c:strRef>
          </c:tx>
          <c:spPr>
            <a:ln w="28575" cap="rnd">
              <a:noFill/>
              <a:round/>
            </a:ln>
            <a:effectLst/>
          </c:spPr>
          <c:marker>
            <c:symbol val="dash"/>
            <c:size val="25"/>
            <c:spPr>
              <a:solidFill>
                <a:schemeClr val="accent6">
                  <a:lumMod val="60000"/>
                </a:schemeClr>
              </a:solidFill>
              <a:ln w="6350">
                <a:solidFill>
                  <a:schemeClr val="accent6">
                    <a:lumMod val="60000"/>
                  </a:schemeClr>
                </a:solidFill>
              </a:ln>
              <a:effectLst/>
            </c:spPr>
          </c:marker>
          <c:val>
            <c:numRef>
              <c:f>Blad2!$Q$14:$Z$14</c:f>
              <c:numCache>
                <c:formatCode>0.0%</c:formatCode>
                <c:ptCount val="10"/>
                <c:pt idx="0">
                  <c:v>0.68870000000000009</c:v>
                </c:pt>
                <c:pt idx="1">
                  <c:v>0.3879289174882119</c:v>
                </c:pt>
                <c:pt idx="2">
                  <c:v>0.30590008451103512</c:v>
                </c:pt>
                <c:pt idx="3">
                  <c:v>0.2864707399144959</c:v>
                </c:pt>
                <c:pt idx="4">
                  <c:v>0.26896670041177084</c:v>
                </c:pt>
                <c:pt idx="5">
                  <c:v>0.23259910316770305</c:v>
                </c:pt>
                <c:pt idx="6">
                  <c:v>0.22807836422946015</c:v>
                </c:pt>
                <c:pt idx="7">
                  <c:v>0.21058315681989104</c:v>
                </c:pt>
                <c:pt idx="8">
                  <c:v>0.1888982297281856</c:v>
                </c:pt>
                <c:pt idx="9">
                  <c:v>0.1901326234226417</c:v>
                </c:pt>
              </c:numCache>
              <c:extLst xmlns:c15="http://schemas.microsoft.com/office/drawing/2012/chart"/>
            </c:numRef>
          </c:val>
          <c:smooth val="0"/>
          <c:extLst xmlns:c15="http://schemas.microsoft.com/office/drawing/2012/chart">
            <c:ext xmlns:c16="http://schemas.microsoft.com/office/drawing/2014/chart" uri="{C3380CC4-5D6E-409C-BE32-E72D297353CC}">
              <c16:uniqueId val="{0000000B-9C49-405A-800C-123762E0099C}"/>
            </c:ext>
          </c:extLst>
        </c:ser>
        <c:dLbls>
          <c:showLegendKey val="0"/>
          <c:showVal val="0"/>
          <c:showCatName val="0"/>
          <c:showSerName val="0"/>
          <c:showPercent val="0"/>
          <c:showBubbleSize val="0"/>
        </c:dLbls>
        <c:marker val="1"/>
        <c:smooth val="0"/>
        <c:axId val="748744416"/>
        <c:axId val="748759808"/>
      </c:lineChart>
      <c:catAx>
        <c:axId val="748744416"/>
        <c:scaling>
          <c:orientation val="minMax"/>
        </c:scaling>
        <c:delete val="0"/>
        <c:axPos val="b"/>
        <c:title>
          <c:tx>
            <c:rich>
              <a:bodyPr rot="0" spcFirstLastPara="1" vertOverflow="ellipsis" vert="horz" wrap="square" anchor="ctr" anchorCtr="1"/>
              <a:lstStyle/>
              <a:p>
                <a:pPr>
                  <a:defRPr sz="1400" b="0" i="0" u="none" strike="noStrike" kern="1200" baseline="0">
                    <a:solidFill>
                      <a:schemeClr val="tx1">
                        <a:lumMod val="65000"/>
                        <a:lumOff val="35000"/>
                      </a:schemeClr>
                    </a:solidFill>
                    <a:latin typeface="Whitney Light" pitchFamily="50" charset="0"/>
                    <a:ea typeface="+mn-ea"/>
                    <a:cs typeface="+mn-cs"/>
                  </a:defRPr>
                </a:pPr>
                <a:r>
                  <a:rPr lang="sv-SE" sz="1400"/>
                  <a:t>Investeringshorisont (år)</a:t>
                </a:r>
              </a:p>
            </c:rich>
          </c:tx>
          <c:layout>
            <c:manualLayout>
              <c:xMode val="edge"/>
              <c:yMode val="edge"/>
              <c:x val="0.434584370658679"/>
              <c:y val="0.9031843314459318"/>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Whitney Light" pitchFamily="50" charset="0"/>
                  <a:ea typeface="+mn-ea"/>
                  <a:cs typeface="+mn-cs"/>
                </a:defRPr>
              </a:pPr>
              <a:endParaRPr lang="sv-SE"/>
            </a:p>
          </c:txPr>
        </c:title>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Whitney Light" pitchFamily="50" charset="0"/>
                <a:ea typeface="+mn-ea"/>
                <a:cs typeface="+mn-cs"/>
              </a:defRPr>
            </a:pPr>
            <a:endParaRPr lang="sv-SE"/>
          </a:p>
        </c:txPr>
        <c:crossAx val="748759808"/>
        <c:crosses val="autoZero"/>
        <c:auto val="1"/>
        <c:lblAlgn val="ctr"/>
        <c:lblOffset val="100"/>
        <c:noMultiLvlLbl val="0"/>
      </c:catAx>
      <c:valAx>
        <c:axId val="748759808"/>
        <c:scaling>
          <c:orientation val="minMax"/>
          <c:max val="0.70000000000000007"/>
          <c:min val="-0.5"/>
        </c:scaling>
        <c:delete val="0"/>
        <c:axPos val="l"/>
        <c:title>
          <c:tx>
            <c:rich>
              <a:bodyPr rot="-5400000" spcFirstLastPara="1" vertOverflow="ellipsis" vert="horz" wrap="square" anchor="ctr" anchorCtr="1"/>
              <a:lstStyle/>
              <a:p>
                <a:pPr algn="r">
                  <a:defRPr sz="1400" b="0" i="0" u="none" strike="noStrike" kern="1200" baseline="0">
                    <a:solidFill>
                      <a:schemeClr val="tx1">
                        <a:lumMod val="65000"/>
                        <a:lumOff val="35000"/>
                      </a:schemeClr>
                    </a:solidFill>
                    <a:latin typeface="Whitney Light" pitchFamily="50" charset="0"/>
                    <a:ea typeface="+mn-ea"/>
                    <a:cs typeface="+mn-cs"/>
                  </a:defRPr>
                </a:pPr>
                <a:r>
                  <a:rPr lang="sv-SE" sz="1400"/>
                  <a:t>Förväntad avkastning</a:t>
                </a:r>
              </a:p>
            </c:rich>
          </c:tx>
          <c:layout>
            <c:manualLayout>
              <c:xMode val="edge"/>
              <c:yMode val="edge"/>
              <c:x val="1.7620567828417904E-2"/>
              <c:y val="0.25226655372134754"/>
            </c:manualLayout>
          </c:layout>
          <c:overlay val="0"/>
          <c:spPr>
            <a:noFill/>
            <a:ln>
              <a:noFill/>
            </a:ln>
            <a:effectLst/>
          </c:spPr>
          <c:txPr>
            <a:bodyPr rot="-5400000" spcFirstLastPara="1" vertOverflow="ellipsis" vert="horz" wrap="square" anchor="ctr" anchorCtr="1"/>
            <a:lstStyle/>
            <a:p>
              <a:pPr algn="r">
                <a:defRPr sz="1400" b="0" i="0" u="none" strike="noStrike" kern="1200" baseline="0">
                  <a:solidFill>
                    <a:schemeClr val="tx1">
                      <a:lumMod val="65000"/>
                      <a:lumOff val="35000"/>
                    </a:schemeClr>
                  </a:solidFill>
                  <a:latin typeface="Whitney Light" pitchFamily="50" charset="0"/>
                  <a:ea typeface="+mn-ea"/>
                  <a:cs typeface="+mn-cs"/>
                </a:defRPr>
              </a:pPr>
              <a:endParaRPr lang="sv-SE"/>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Whitney Light" pitchFamily="50" charset="0"/>
                <a:ea typeface="+mn-ea"/>
                <a:cs typeface="+mn-cs"/>
              </a:defRPr>
            </a:pPr>
            <a:endParaRPr lang="sv-SE"/>
          </a:p>
        </c:txPr>
        <c:crossAx val="748744416"/>
        <c:crosses val="autoZero"/>
        <c:crossBetween val="between"/>
      </c:valAx>
      <c:spPr>
        <a:noFill/>
        <a:ln>
          <a:noFill/>
        </a:ln>
        <a:effectLst/>
      </c:spPr>
    </c:plotArea>
    <c:legend>
      <c:legendPos val="t"/>
      <c:legendEntry>
        <c:idx val="0"/>
        <c:delete val="1"/>
      </c:legendEntry>
      <c:legendEntry>
        <c:idx val="5"/>
        <c:delete val="1"/>
      </c:legendEntry>
      <c:legendEntry>
        <c:idx val="6"/>
        <c:delete val="1"/>
      </c:legendEntry>
      <c:legendEntry>
        <c:idx val="7"/>
        <c:delete val="1"/>
      </c:legendEntry>
      <c:legendEntry>
        <c:idx val="8"/>
        <c:delete val="1"/>
      </c:legendEntry>
      <c:legendEntry>
        <c:idx val="9"/>
        <c:delete val="1"/>
      </c:legendEntry>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Whitney Light" pitchFamily="50" charset="0"/>
              <a:ea typeface="+mn-ea"/>
              <a:cs typeface="+mn-cs"/>
            </a:defRPr>
          </a:pPr>
          <a:endParaRPr lang="sv-S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latin typeface="Whitney Light" pitchFamily="50" charset="0"/>
        </a:defRPr>
      </a:pPr>
      <a:endParaRPr lang="sv-SE"/>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4917428019019229E-2"/>
          <c:y val="7.6201823456278489E-2"/>
          <c:w val="0.80565279731044237"/>
          <c:h val="0.73587092731829562"/>
        </c:manualLayout>
      </c:layout>
      <c:barChart>
        <c:barDir val="col"/>
        <c:grouping val="clustered"/>
        <c:varyColors val="0"/>
        <c:ser>
          <c:idx val="0"/>
          <c:order val="0"/>
          <c:spPr>
            <a:solidFill>
              <a:srgbClr val="002060"/>
            </a:solidFill>
            <a:ln>
              <a:noFill/>
            </a:ln>
            <a:effectLst/>
          </c:spPr>
          <c:invertIfNegative val="0"/>
          <c:dLbls>
            <c:spPr>
              <a:noFill/>
              <a:ln>
                <a:noFill/>
              </a:ln>
              <a:effectLst/>
            </c:spPr>
            <c:txPr>
              <a:bodyPr rot="0" spcFirstLastPara="1" vertOverflow="ellipsis" vert="horz" wrap="square" anchor="ctr" anchorCtr="1"/>
              <a:lstStyle/>
              <a:p>
                <a:pPr>
                  <a:defRPr sz="1050" b="0" i="0" u="none" strike="noStrike" kern="1200" baseline="0">
                    <a:solidFill>
                      <a:schemeClr val="tx1">
                        <a:lumMod val="75000"/>
                        <a:lumOff val="25000"/>
                      </a:schemeClr>
                    </a:solidFill>
                    <a:latin typeface="Whitney Bold" pitchFamily="50" charset="0"/>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Blad2!$B$1:$B$17</c:f>
              <c:strCache>
                <c:ptCount val="17"/>
                <c:pt idx="0">
                  <c:v>1 Dag</c:v>
                </c:pt>
                <c:pt idx="1">
                  <c:v>1</c:v>
                </c:pt>
                <c:pt idx="2">
                  <c:v>2</c:v>
                </c:pt>
                <c:pt idx="3">
                  <c:v>3</c:v>
                </c:pt>
                <c:pt idx="4">
                  <c:v>4</c:v>
                </c:pt>
                <c:pt idx="5">
                  <c:v>5</c:v>
                </c:pt>
                <c:pt idx="6">
                  <c:v>6</c:v>
                </c:pt>
                <c:pt idx="7">
                  <c:v>9</c:v>
                </c:pt>
                <c:pt idx="8">
                  <c:v>1</c:v>
                </c:pt>
                <c:pt idx="9">
                  <c:v>2</c:v>
                </c:pt>
                <c:pt idx="10">
                  <c:v>3</c:v>
                </c:pt>
                <c:pt idx="11">
                  <c:v>4</c:v>
                </c:pt>
                <c:pt idx="12">
                  <c:v>5</c:v>
                </c:pt>
                <c:pt idx="13">
                  <c:v>10</c:v>
                </c:pt>
                <c:pt idx="14">
                  <c:v>15</c:v>
                </c:pt>
                <c:pt idx="15">
                  <c:v>20</c:v>
                </c:pt>
                <c:pt idx="16">
                  <c:v>30</c:v>
                </c:pt>
              </c:strCache>
            </c:strRef>
          </c:cat>
          <c:val>
            <c:numRef>
              <c:f>Blad2!$C$1:$C$17</c:f>
              <c:numCache>
                <c:formatCode>0%</c:formatCode>
                <c:ptCount val="17"/>
                <c:pt idx="0">
                  <c:v>0.55000000000000004</c:v>
                </c:pt>
                <c:pt idx="1">
                  <c:v>0.61</c:v>
                </c:pt>
                <c:pt idx="2">
                  <c:v>0.62</c:v>
                </c:pt>
                <c:pt idx="3">
                  <c:v>0.63</c:v>
                </c:pt>
                <c:pt idx="4">
                  <c:v>0.65</c:v>
                </c:pt>
                <c:pt idx="5">
                  <c:v>0.65</c:v>
                </c:pt>
                <c:pt idx="6">
                  <c:v>0.66</c:v>
                </c:pt>
                <c:pt idx="7">
                  <c:v>0.68</c:v>
                </c:pt>
                <c:pt idx="8">
                  <c:v>0.69</c:v>
                </c:pt>
                <c:pt idx="9">
                  <c:v>0.75</c:v>
                </c:pt>
                <c:pt idx="10">
                  <c:v>0.78</c:v>
                </c:pt>
                <c:pt idx="11">
                  <c:v>0.8</c:v>
                </c:pt>
                <c:pt idx="12">
                  <c:v>0.81</c:v>
                </c:pt>
                <c:pt idx="13">
                  <c:v>0.89</c:v>
                </c:pt>
                <c:pt idx="14">
                  <c:v>0.95</c:v>
                </c:pt>
                <c:pt idx="15">
                  <c:v>1</c:v>
                </c:pt>
                <c:pt idx="16">
                  <c:v>1</c:v>
                </c:pt>
              </c:numCache>
            </c:numRef>
          </c:val>
          <c:extLst>
            <c:ext xmlns:c16="http://schemas.microsoft.com/office/drawing/2014/chart" uri="{C3380CC4-5D6E-409C-BE32-E72D297353CC}">
              <c16:uniqueId val="{00000000-45C0-49CB-9A3F-9D6D237355C7}"/>
            </c:ext>
          </c:extLst>
        </c:ser>
        <c:dLbls>
          <c:showLegendKey val="0"/>
          <c:showVal val="0"/>
          <c:showCatName val="0"/>
          <c:showSerName val="0"/>
          <c:showPercent val="0"/>
          <c:showBubbleSize val="0"/>
        </c:dLbls>
        <c:gapWidth val="83"/>
        <c:overlap val="-27"/>
        <c:axId val="1846385248"/>
        <c:axId val="1846388160"/>
      </c:barChart>
      <c:catAx>
        <c:axId val="18463852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Whitney Light" pitchFamily="50" charset="0"/>
                <a:ea typeface="+mn-ea"/>
                <a:cs typeface="+mn-cs"/>
              </a:defRPr>
            </a:pPr>
            <a:endParaRPr lang="sv-SE"/>
          </a:p>
        </c:txPr>
        <c:crossAx val="1846388160"/>
        <c:crosses val="autoZero"/>
        <c:auto val="1"/>
        <c:lblAlgn val="ctr"/>
        <c:lblOffset val="100"/>
        <c:noMultiLvlLbl val="0"/>
      </c:catAx>
      <c:valAx>
        <c:axId val="1846388160"/>
        <c:scaling>
          <c:orientation val="minMax"/>
          <c:max val="1"/>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Whitney Light" pitchFamily="50" charset="0"/>
                <a:ea typeface="+mn-ea"/>
                <a:cs typeface="+mn-cs"/>
              </a:defRPr>
            </a:pPr>
            <a:endParaRPr lang="sv-SE"/>
          </a:p>
        </c:txPr>
        <c:crossAx val="1846385248"/>
        <c:crosses val="autoZero"/>
        <c:crossBetween val="between"/>
        <c:majorUnit val="0.2"/>
      </c:valAx>
      <c:spPr>
        <a:noFill/>
        <a:ln>
          <a:noFill/>
        </a:ln>
        <a:effectLst/>
      </c:spPr>
    </c:plotArea>
    <c:legend>
      <c:legendPos val="b"/>
      <c:legendEntry>
        <c:idx val="0"/>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Whitney Light" pitchFamily="50" charset="0"/>
              <a:ea typeface="+mn-ea"/>
              <a:cs typeface="+mn-cs"/>
            </a:defRPr>
          </a:pPr>
          <a:endParaRPr lang="sv-SE"/>
        </a:p>
      </c:txPr>
    </c:legend>
    <c:plotVisOnly val="1"/>
    <c:dispBlanksAs val="gap"/>
    <c:showDLblsOverMax val="0"/>
  </c:chart>
  <c:spPr>
    <a:noFill/>
    <a:ln w="9525" cap="flat" cmpd="sng" algn="ctr">
      <a:noFill/>
      <a:round/>
    </a:ln>
    <a:effectLst/>
  </c:spPr>
  <c:txPr>
    <a:bodyPr/>
    <a:lstStyle/>
    <a:p>
      <a:pPr>
        <a:defRPr>
          <a:latin typeface="Whitney Light" pitchFamily="50" charset="0"/>
        </a:defRPr>
      </a:pPr>
      <a:endParaRPr lang="sv-SE"/>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Blad1!$G$1</c:f>
              <c:strCache>
                <c:ptCount val="1"/>
                <c:pt idx="0">
                  <c:v>Sverige</c:v>
                </c:pt>
              </c:strCache>
            </c:strRef>
          </c:tx>
          <c:spPr>
            <a:solidFill>
              <a:schemeClr val="accent1"/>
            </a:solidFill>
            <a:ln>
              <a:noFill/>
            </a:ln>
            <a:effectLst/>
          </c:spPr>
          <c:invertIfNegative val="0"/>
          <c:cat>
            <c:strRef>
              <c:f>Blad1!$A$3:$A$6</c:f>
              <c:strCache>
                <c:ptCount val="4"/>
                <c:pt idx="0">
                  <c:v>IT Bubblan</c:v>
                </c:pt>
                <c:pt idx="1">
                  <c:v>Finanskrisen 2008</c:v>
                </c:pt>
                <c:pt idx="2">
                  <c:v>Covid</c:v>
                </c:pt>
                <c:pt idx="3">
                  <c:v>2022</c:v>
                </c:pt>
              </c:strCache>
            </c:strRef>
          </c:cat>
          <c:val>
            <c:numRef>
              <c:f>Blad1!$G$3:$G$6</c:f>
              <c:numCache>
                <c:formatCode>0%</c:formatCode>
                <c:ptCount val="4"/>
                <c:pt idx="0">
                  <c:v>-0.54068961889826994</c:v>
                </c:pt>
                <c:pt idx="1">
                  <c:v>-0.48824534809443909</c:v>
                </c:pt>
                <c:pt idx="2">
                  <c:v>-0.18998472085847995</c:v>
                </c:pt>
                <c:pt idx="3">
                  <c:v>-0.25032315550016726</c:v>
                </c:pt>
              </c:numCache>
            </c:numRef>
          </c:val>
          <c:extLst>
            <c:ext xmlns:c16="http://schemas.microsoft.com/office/drawing/2014/chart" uri="{C3380CC4-5D6E-409C-BE32-E72D297353CC}">
              <c16:uniqueId val="{00000000-2BCE-4D14-B430-6F85BFC46D47}"/>
            </c:ext>
          </c:extLst>
        </c:ser>
        <c:ser>
          <c:idx val="1"/>
          <c:order val="1"/>
          <c:tx>
            <c:strRef>
              <c:f>Blad1!$H$1</c:f>
              <c:strCache>
                <c:ptCount val="1"/>
                <c:pt idx="0">
                  <c:v>World Index in SEK</c:v>
                </c:pt>
              </c:strCache>
            </c:strRef>
          </c:tx>
          <c:spPr>
            <a:solidFill>
              <a:schemeClr val="accent2"/>
            </a:solidFill>
            <a:ln>
              <a:noFill/>
            </a:ln>
            <a:effectLst/>
          </c:spPr>
          <c:invertIfNegative val="0"/>
          <c:cat>
            <c:strRef>
              <c:f>Blad1!$A$3:$A$6</c:f>
              <c:strCache>
                <c:ptCount val="4"/>
                <c:pt idx="0">
                  <c:v>IT Bubblan</c:v>
                </c:pt>
                <c:pt idx="1">
                  <c:v>Finanskrisen 2008</c:v>
                </c:pt>
                <c:pt idx="2">
                  <c:v>Covid</c:v>
                </c:pt>
                <c:pt idx="3">
                  <c:v>2022</c:v>
                </c:pt>
              </c:strCache>
            </c:strRef>
          </c:cat>
          <c:val>
            <c:numRef>
              <c:f>Blad1!$H$3:$H$6</c:f>
              <c:numCache>
                <c:formatCode>0%</c:formatCode>
                <c:ptCount val="4"/>
                <c:pt idx="0">
                  <c:v>-0.41689012222140476</c:v>
                </c:pt>
                <c:pt idx="1">
                  <c:v>-0.29471774990798638</c:v>
                </c:pt>
                <c:pt idx="2">
                  <c:v>-0.18350936235670867</c:v>
                </c:pt>
                <c:pt idx="3">
                  <c:v>-3.4385446285034926E-2</c:v>
                </c:pt>
              </c:numCache>
            </c:numRef>
          </c:val>
          <c:extLst>
            <c:ext xmlns:c16="http://schemas.microsoft.com/office/drawing/2014/chart" uri="{C3380CC4-5D6E-409C-BE32-E72D297353CC}">
              <c16:uniqueId val="{00000001-2BCE-4D14-B430-6F85BFC46D47}"/>
            </c:ext>
          </c:extLst>
        </c:ser>
        <c:ser>
          <c:idx val="2"/>
          <c:order val="2"/>
          <c:tx>
            <c:strRef>
              <c:f>Blad1!$I$1</c:f>
              <c:strCache>
                <c:ptCount val="1"/>
                <c:pt idx="0">
                  <c:v>Global</c:v>
                </c:pt>
              </c:strCache>
            </c:strRef>
          </c:tx>
          <c:spPr>
            <a:solidFill>
              <a:schemeClr val="accent3"/>
            </a:solidFill>
            <a:ln>
              <a:noFill/>
            </a:ln>
            <a:effectLst/>
          </c:spPr>
          <c:invertIfNegative val="0"/>
          <c:cat>
            <c:strRef>
              <c:f>Blad1!$A$3:$A$6</c:f>
              <c:strCache>
                <c:ptCount val="4"/>
                <c:pt idx="0">
                  <c:v>IT Bubblan</c:v>
                </c:pt>
                <c:pt idx="1">
                  <c:v>Finanskrisen 2008</c:v>
                </c:pt>
                <c:pt idx="2">
                  <c:v>Covid</c:v>
                </c:pt>
                <c:pt idx="3">
                  <c:v>2022</c:v>
                </c:pt>
              </c:strCache>
            </c:strRef>
          </c:cat>
          <c:val>
            <c:numRef>
              <c:f>Blad1!$I$3:$I$6</c:f>
              <c:numCache>
                <c:formatCode>0.0%</c:formatCode>
                <c:ptCount val="4"/>
                <c:pt idx="0">
                  <c:v>-0.44844440028805044</c:v>
                </c:pt>
                <c:pt idx="1">
                  <c:v>-0.41325316727846595</c:v>
                </c:pt>
                <c:pt idx="2">
                  <c:v>-0.20568169357969013</c:v>
                </c:pt>
                <c:pt idx="3">
                  <c:v>-0.17781211509630301</c:v>
                </c:pt>
              </c:numCache>
            </c:numRef>
          </c:val>
          <c:extLst>
            <c:ext xmlns:c16="http://schemas.microsoft.com/office/drawing/2014/chart" uri="{C3380CC4-5D6E-409C-BE32-E72D297353CC}">
              <c16:uniqueId val="{00000002-2BCE-4D14-B430-6F85BFC46D47}"/>
            </c:ext>
          </c:extLst>
        </c:ser>
        <c:dLbls>
          <c:showLegendKey val="0"/>
          <c:showVal val="0"/>
          <c:showCatName val="0"/>
          <c:showSerName val="0"/>
          <c:showPercent val="0"/>
          <c:showBubbleSize val="0"/>
        </c:dLbls>
        <c:gapWidth val="219"/>
        <c:overlap val="-27"/>
        <c:axId val="757147088"/>
        <c:axId val="757147504"/>
      </c:barChart>
      <c:catAx>
        <c:axId val="7571470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50000"/>
                  </a:schemeClr>
                </a:solidFill>
                <a:latin typeface="Whitney Black" pitchFamily="50" charset="0"/>
                <a:ea typeface="+mn-ea"/>
                <a:cs typeface="+mn-cs"/>
              </a:defRPr>
            </a:pPr>
            <a:endParaRPr lang="sv-SE"/>
          </a:p>
        </c:txPr>
        <c:crossAx val="757147504"/>
        <c:crosses val="autoZero"/>
        <c:auto val="1"/>
        <c:lblAlgn val="ctr"/>
        <c:lblOffset val="100"/>
        <c:noMultiLvlLbl val="0"/>
      </c:catAx>
      <c:valAx>
        <c:axId val="757147504"/>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75714708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sv-SE"/>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bar"/>
        <c:grouping val="stacked"/>
        <c:varyColors val="0"/>
        <c:ser>
          <c:idx val="0"/>
          <c:order val="0"/>
          <c:spPr>
            <a:solidFill>
              <a:srgbClr val="60BB46"/>
            </a:solidFill>
            <a:ln>
              <a:noFill/>
            </a:ln>
            <a:effectLst/>
          </c:spPr>
          <c:invertIfNegative val="0"/>
          <c:dPt>
            <c:idx val="0"/>
            <c:invertIfNegative val="0"/>
            <c:bubble3D val="0"/>
            <c:spPr>
              <a:solidFill>
                <a:srgbClr val="002060"/>
              </a:solidFill>
              <a:ln>
                <a:noFill/>
              </a:ln>
              <a:effectLst/>
            </c:spPr>
            <c:extLst>
              <c:ext xmlns:c16="http://schemas.microsoft.com/office/drawing/2014/chart" uri="{C3380CC4-5D6E-409C-BE32-E72D297353CC}">
                <c16:uniqueId val="{00000001-D85F-4F7C-8A09-3FF6C1BD2254}"/>
              </c:ext>
            </c:extLst>
          </c:dPt>
          <c:dPt>
            <c:idx val="1"/>
            <c:invertIfNegative val="0"/>
            <c:bubble3D val="0"/>
            <c:spPr>
              <a:solidFill>
                <a:schemeClr val="bg1">
                  <a:lumMod val="50000"/>
                </a:schemeClr>
              </a:solidFill>
              <a:ln>
                <a:noFill/>
              </a:ln>
              <a:effectLst/>
            </c:spPr>
            <c:extLst>
              <c:ext xmlns:c16="http://schemas.microsoft.com/office/drawing/2014/chart" uri="{C3380CC4-5D6E-409C-BE32-E72D297353CC}">
                <c16:uniqueId val="{00000003-D85F-4F7C-8A09-3FF6C1BD2254}"/>
              </c:ext>
            </c:extLst>
          </c:dPt>
          <c:dPt>
            <c:idx val="2"/>
            <c:invertIfNegative val="0"/>
            <c:bubble3D val="0"/>
            <c:spPr>
              <a:solidFill>
                <a:schemeClr val="accent3">
                  <a:lumMod val="75000"/>
                </a:schemeClr>
              </a:solidFill>
              <a:ln>
                <a:noFill/>
              </a:ln>
              <a:effectLst/>
            </c:spPr>
            <c:extLst>
              <c:ext xmlns:c16="http://schemas.microsoft.com/office/drawing/2014/chart" uri="{C3380CC4-5D6E-409C-BE32-E72D297353CC}">
                <c16:uniqueId val="{00000005-D85F-4F7C-8A09-3FF6C1BD2254}"/>
              </c:ext>
            </c:extLst>
          </c:dPt>
          <c:dPt>
            <c:idx val="3"/>
            <c:invertIfNegative val="0"/>
            <c:bubble3D val="0"/>
            <c:spPr>
              <a:solidFill>
                <a:schemeClr val="bg1">
                  <a:lumMod val="50000"/>
                </a:schemeClr>
              </a:solidFill>
              <a:ln>
                <a:noFill/>
              </a:ln>
              <a:effectLst/>
            </c:spPr>
            <c:extLst>
              <c:ext xmlns:c16="http://schemas.microsoft.com/office/drawing/2014/chart" uri="{C3380CC4-5D6E-409C-BE32-E72D297353CC}">
                <c16:uniqueId val="{00000007-D85F-4F7C-8A09-3FF6C1BD2254}"/>
              </c:ext>
            </c:extLst>
          </c:dPt>
          <c:dPt>
            <c:idx val="4"/>
            <c:invertIfNegative val="0"/>
            <c:bubble3D val="0"/>
            <c:spPr>
              <a:solidFill>
                <a:schemeClr val="bg1">
                  <a:lumMod val="50000"/>
                </a:schemeClr>
              </a:solidFill>
              <a:ln>
                <a:noFill/>
              </a:ln>
              <a:effectLst/>
            </c:spPr>
            <c:extLst>
              <c:ext xmlns:c16="http://schemas.microsoft.com/office/drawing/2014/chart" uri="{C3380CC4-5D6E-409C-BE32-E72D297353CC}">
                <c16:uniqueId val="{00000009-D85F-4F7C-8A09-3FF6C1BD2254}"/>
              </c:ext>
            </c:extLst>
          </c:dPt>
          <c:dLbls>
            <c:dLbl>
              <c:idx val="0"/>
              <c:layout>
                <c:manualLayout>
                  <c:x val="0.10489935371539123"/>
                  <c:y val="6.6832204347090152E-4"/>
                </c:manualLayout>
              </c:layout>
              <c:tx>
                <c:rich>
                  <a:bodyPr/>
                  <a:lstStyle/>
                  <a:p>
                    <a:fld id="{59AA2DFA-64F8-4BE3-9C46-3452412B584F}" type="VALUE">
                      <a:rPr lang="sv-SE"/>
                      <a:pPr/>
                      <a:t>[VÄRDE]</a:t>
                    </a:fld>
                    <a:r>
                      <a:rPr lang="sv-SE"/>
                      <a:t> SEK</a:t>
                    </a:r>
                  </a:p>
                  <a:p>
                    <a:r>
                      <a:rPr lang="sv-SE"/>
                      <a:t>11,3% Annualiserad avkastning</a:t>
                    </a:r>
                  </a:p>
                </c:rich>
              </c:tx>
              <c:dLblPos val="ctr"/>
              <c:showLegendKey val="0"/>
              <c:showVal val="1"/>
              <c:showCatName val="0"/>
              <c:showSerName val="0"/>
              <c:showPercent val="0"/>
              <c:showBubbleSize val="0"/>
              <c:separator>
</c:separator>
              <c:extLst>
                <c:ext xmlns:c15="http://schemas.microsoft.com/office/drawing/2012/chart" uri="{CE6537A1-D6FC-4f65-9D91-7224C49458BB}">
                  <c15:layout>
                    <c:manualLayout>
                      <c:w val="0.35339732684438185"/>
                      <c:h val="0.18144221114535361"/>
                    </c:manualLayout>
                  </c15:layout>
                  <c15:dlblFieldTable/>
                  <c15:showDataLabelsRange val="0"/>
                </c:ext>
                <c:ext xmlns:c16="http://schemas.microsoft.com/office/drawing/2014/chart" uri="{C3380CC4-5D6E-409C-BE32-E72D297353CC}">
                  <c16:uniqueId val="{00000001-D85F-4F7C-8A09-3FF6C1BD2254}"/>
                </c:ext>
              </c:extLst>
            </c:dLbl>
            <c:dLbl>
              <c:idx val="1"/>
              <c:tx>
                <c:rich>
                  <a:bodyPr/>
                  <a:lstStyle/>
                  <a:p>
                    <a:fld id="{36D948C5-D15E-4A3F-93A9-6191096718A9}" type="VALUE">
                      <a:rPr lang="en-US"/>
                      <a:pPr/>
                      <a:t>[VÄRDE]</a:t>
                    </a:fld>
                    <a:r>
                      <a:rPr lang="en-US"/>
                      <a:t> SEK</a:t>
                    </a:r>
                  </a:p>
                  <a:p>
                    <a:r>
                      <a:rPr lang="en-US"/>
                      <a:t>9,3% </a:t>
                    </a:r>
                  </a:p>
                </c:rich>
              </c:tx>
              <c:dLblPos val="inEnd"/>
              <c:showLegendKey val="0"/>
              <c:showVal val="1"/>
              <c:showCatName val="0"/>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3-D85F-4F7C-8A09-3FF6C1BD2254}"/>
                </c:ext>
              </c:extLst>
            </c:dLbl>
            <c:dLbl>
              <c:idx val="2"/>
              <c:tx>
                <c:rich>
                  <a:bodyPr/>
                  <a:lstStyle/>
                  <a:p>
                    <a:fld id="{ACB0E4C6-D8EE-4229-AC3D-EE801237F6CE}" type="VALUE">
                      <a:rPr lang="en-US"/>
                      <a:pPr/>
                      <a:t>[VÄRDE]</a:t>
                    </a:fld>
                    <a:r>
                      <a:rPr lang="en-US"/>
                      <a:t> SEK</a:t>
                    </a:r>
                  </a:p>
                  <a:p>
                    <a:r>
                      <a:rPr lang="en-US"/>
                      <a:t>7,6%</a:t>
                    </a:r>
                  </a:p>
                </c:rich>
              </c:tx>
              <c:dLblPos val="inEnd"/>
              <c:showLegendKey val="0"/>
              <c:showVal val="1"/>
              <c:showCatName val="0"/>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5-D85F-4F7C-8A09-3FF6C1BD2254}"/>
                </c:ext>
              </c:extLst>
            </c:dLbl>
            <c:dLbl>
              <c:idx val="3"/>
              <c:tx>
                <c:rich>
                  <a:bodyPr/>
                  <a:lstStyle/>
                  <a:p>
                    <a:fld id="{37286A8E-A691-4473-838E-FE53E7DC9EF7}" type="VALUE">
                      <a:rPr lang="en-US"/>
                      <a:pPr/>
                      <a:t>[VÄRDE]</a:t>
                    </a:fld>
                    <a:r>
                      <a:rPr lang="en-US"/>
                      <a:t> SEK</a:t>
                    </a:r>
                  </a:p>
                  <a:p>
                    <a:r>
                      <a:rPr lang="en-US"/>
                      <a:t>4,9%</a:t>
                    </a:r>
                  </a:p>
                </c:rich>
              </c:tx>
              <c:dLblPos val="inEnd"/>
              <c:showLegendKey val="0"/>
              <c:showVal val="1"/>
              <c:showCatName val="0"/>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7-D85F-4F7C-8A09-3FF6C1BD2254}"/>
                </c:ext>
              </c:extLst>
            </c:dLbl>
            <c:dLbl>
              <c:idx val="4"/>
              <c:layout>
                <c:manualLayout>
                  <c:x val="1.5313322476869639E-3"/>
                  <c:y val="2.9429713684912274E-6"/>
                </c:manualLayout>
              </c:layout>
              <c:tx>
                <c:rich>
                  <a:bodyPr/>
                  <a:lstStyle/>
                  <a:p>
                    <a:fld id="{F5EC6D87-B85E-478E-BF97-0B714264B656}" type="VALUE">
                      <a:rPr lang="en-US" sz="1200"/>
                      <a:pPr/>
                      <a:t>[VÄRDE]</a:t>
                    </a:fld>
                    <a:r>
                      <a:rPr lang="en-US" sz="1200"/>
                      <a:t> SEK</a:t>
                    </a:r>
                  </a:p>
                  <a:p>
                    <a:r>
                      <a:rPr lang="en-US" sz="1200"/>
                      <a:t>2,8%</a:t>
                    </a:r>
                  </a:p>
                </c:rich>
              </c:tx>
              <c:dLblPos val="ct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9-D85F-4F7C-8A09-3FF6C1BD2254}"/>
                </c:ext>
              </c:extLst>
            </c:dLbl>
            <c:spPr>
              <a:noFill/>
              <a:ln>
                <a:noFill/>
              </a:ln>
              <a:effectLst/>
            </c:spPr>
            <c:txPr>
              <a:bodyPr rot="0" spcFirstLastPara="1" vertOverflow="ellipsis" vert="horz" wrap="square" anchor="ctr" anchorCtr="0"/>
              <a:lstStyle/>
              <a:p>
                <a:pPr algn="ctr">
                  <a:defRPr sz="1200" b="1" i="0" u="none" strike="noStrike" kern="1200" baseline="0">
                    <a:solidFill>
                      <a:schemeClr val="bg1"/>
                    </a:solidFill>
                    <a:latin typeface="Whitney Light" pitchFamily="50" charset="0"/>
                    <a:ea typeface="+mn-ea"/>
                    <a:cs typeface="+mn-cs"/>
                  </a:defRPr>
                </a:pPr>
                <a:endParaRPr lang="sv-SE"/>
              </a:p>
            </c:txPr>
            <c:dLblPos val="inEnd"/>
            <c:showLegendKey val="0"/>
            <c:showVal val="1"/>
            <c:showCatName val="0"/>
            <c:showSerName val="0"/>
            <c:showPercent val="0"/>
            <c:showBubbleSize val="0"/>
            <c:separator>
</c:separator>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Blad1!$AD$3:$AD$7</c:f>
              <c:strCache>
                <c:ptCount val="5"/>
                <c:pt idx="0">
                  <c:v>Fullt Investerad</c:v>
                </c:pt>
                <c:pt idx="1">
                  <c:v>Missade 5 bästa dagarna</c:v>
                </c:pt>
                <c:pt idx="2">
                  <c:v>Missade 10 bästa dagarna</c:v>
                </c:pt>
                <c:pt idx="3">
                  <c:v>Missade 20 bästa dagarna</c:v>
                </c:pt>
                <c:pt idx="4">
                  <c:v>Missade 30 bästa dagarna</c:v>
                </c:pt>
              </c:strCache>
            </c:strRef>
          </c:cat>
          <c:val>
            <c:numRef>
              <c:f>Blad1!$AE$3:$AE$7</c:f>
              <c:numCache>
                <c:formatCode>0</c:formatCode>
                <c:ptCount val="5"/>
                <c:pt idx="0">
                  <c:v>88384.385683064073</c:v>
                </c:pt>
                <c:pt idx="1">
                  <c:v>58897.644270882301</c:v>
                </c:pt>
                <c:pt idx="2">
                  <c:v>43055.726614972438</c:v>
                </c:pt>
                <c:pt idx="3">
                  <c:v>26098.684414212359</c:v>
                </c:pt>
                <c:pt idx="4">
                  <c:v>17363.921269609691</c:v>
                </c:pt>
              </c:numCache>
            </c:numRef>
          </c:val>
          <c:extLst>
            <c:ext xmlns:c16="http://schemas.microsoft.com/office/drawing/2014/chart" uri="{C3380CC4-5D6E-409C-BE32-E72D297353CC}">
              <c16:uniqueId val="{0000000A-D85F-4F7C-8A09-3FF6C1BD2254}"/>
            </c:ext>
          </c:extLst>
        </c:ser>
        <c:ser>
          <c:idx val="1"/>
          <c:order val="1"/>
          <c:spPr>
            <a:noFill/>
            <a:ln>
              <a:noFill/>
            </a:ln>
            <a:effectLst/>
          </c:spPr>
          <c:invertIfNegative val="0"/>
          <c:cat>
            <c:strRef>
              <c:f>Blad1!$AD$3:$AD$7</c:f>
              <c:strCache>
                <c:ptCount val="5"/>
                <c:pt idx="0">
                  <c:v>Fullt Investerad</c:v>
                </c:pt>
                <c:pt idx="1">
                  <c:v>Missade 5 bästa dagarna</c:v>
                </c:pt>
                <c:pt idx="2">
                  <c:v>Missade 10 bästa dagarna</c:v>
                </c:pt>
                <c:pt idx="3">
                  <c:v>Missade 20 bästa dagarna</c:v>
                </c:pt>
                <c:pt idx="4">
                  <c:v>Missade 30 bästa dagarna</c:v>
                </c:pt>
              </c:strCache>
            </c:strRef>
          </c:cat>
          <c:val>
            <c:numRef>
              <c:f>Blad1!$AF$3:$AF$7</c:f>
              <c:numCache>
                <c:formatCode>0</c:formatCode>
                <c:ptCount val="5"/>
                <c:pt idx="0">
                  <c:v>11615.614316935927</c:v>
                </c:pt>
                <c:pt idx="1">
                  <c:v>41102.355729117699</c:v>
                </c:pt>
                <c:pt idx="2">
                  <c:v>56944.273385027562</c:v>
                </c:pt>
                <c:pt idx="3">
                  <c:v>73901.315585787641</c:v>
                </c:pt>
                <c:pt idx="4">
                  <c:v>82636.078730390305</c:v>
                </c:pt>
              </c:numCache>
            </c:numRef>
          </c:val>
          <c:extLst>
            <c:ext xmlns:c16="http://schemas.microsoft.com/office/drawing/2014/chart" uri="{C3380CC4-5D6E-409C-BE32-E72D297353CC}">
              <c16:uniqueId val="{0000000B-D85F-4F7C-8A09-3FF6C1BD2254}"/>
            </c:ext>
          </c:extLst>
        </c:ser>
        <c:dLbls>
          <c:showLegendKey val="0"/>
          <c:showVal val="0"/>
          <c:showCatName val="0"/>
          <c:showSerName val="0"/>
          <c:showPercent val="0"/>
          <c:showBubbleSize val="0"/>
        </c:dLbls>
        <c:gapWidth val="26"/>
        <c:overlap val="100"/>
        <c:axId val="1718360304"/>
        <c:axId val="1718356976"/>
      </c:barChart>
      <c:catAx>
        <c:axId val="1718360304"/>
        <c:scaling>
          <c:orientation val="maxMin"/>
        </c:scaling>
        <c:delete val="0"/>
        <c:axPos val="l"/>
        <c:numFmt formatCode="General" sourceLinked="1"/>
        <c:majorTickMark val="none"/>
        <c:minorTickMark val="none"/>
        <c:tickLblPos val="nextTo"/>
        <c:spPr>
          <a:noFill/>
          <a:ln w="9525" cap="flat" cmpd="sng" algn="ctr">
            <a:solidFill>
              <a:schemeClr val="accent3">
                <a:lumMod val="50000"/>
                <a:alpha val="92000"/>
              </a:schemeClr>
            </a:solidFill>
            <a:round/>
          </a:ln>
          <a:effectLst/>
        </c:spPr>
        <c:txPr>
          <a:bodyPr rot="-60000000" spcFirstLastPara="1" vertOverflow="ellipsis" vert="horz" wrap="square" anchor="ctr" anchorCtr="1"/>
          <a:lstStyle/>
          <a:p>
            <a:pPr>
              <a:defRPr sz="1200" b="0" i="0" u="none" strike="noStrike" kern="1200" baseline="0">
                <a:solidFill>
                  <a:srgbClr val="002060"/>
                </a:solidFill>
                <a:latin typeface="Whitney Bold" pitchFamily="50" charset="0"/>
                <a:ea typeface="+mn-ea"/>
                <a:cs typeface="+mn-cs"/>
              </a:defRPr>
            </a:pPr>
            <a:endParaRPr lang="sv-SE"/>
          </a:p>
        </c:txPr>
        <c:crossAx val="1718356976"/>
        <c:crosses val="autoZero"/>
        <c:auto val="1"/>
        <c:lblAlgn val="ctr"/>
        <c:lblOffset val="100"/>
        <c:noMultiLvlLbl val="0"/>
      </c:catAx>
      <c:valAx>
        <c:axId val="1718356976"/>
        <c:scaling>
          <c:orientation val="minMax"/>
          <c:max val="100000"/>
        </c:scaling>
        <c:delete val="0"/>
        <c:axPos val="t"/>
        <c:numFmt formatCode="0" sourceLinked="1"/>
        <c:majorTickMark val="none"/>
        <c:minorTickMark val="none"/>
        <c:tickLblPos val="high"/>
        <c:spPr>
          <a:noFill/>
          <a:ln>
            <a:noFill/>
          </a:ln>
          <a:effectLst/>
        </c:spPr>
        <c:txPr>
          <a:bodyPr rot="-60000000" spcFirstLastPara="1" vertOverflow="ellipsis" vert="horz" wrap="square" anchor="ctr" anchorCtr="1"/>
          <a:lstStyle/>
          <a:p>
            <a:pPr>
              <a:defRPr sz="1200" b="0" i="0" u="none" strike="noStrike" kern="1200" baseline="0">
                <a:solidFill>
                  <a:srgbClr val="002060"/>
                </a:solidFill>
                <a:latin typeface="Whitney Light" pitchFamily="50" charset="0"/>
                <a:ea typeface="+mn-ea"/>
                <a:cs typeface="+mn-cs"/>
              </a:defRPr>
            </a:pPr>
            <a:endParaRPr lang="sv-SE"/>
          </a:p>
        </c:txPr>
        <c:crossAx val="17183603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latin typeface="Whitney Light" pitchFamily="50" charset="0"/>
        </a:defRPr>
      </a:pPr>
      <a:endParaRPr lang="sv-SE"/>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Whitney Black" pitchFamily="50" charset="0"/>
                <a:ea typeface="+mn-ea"/>
                <a:cs typeface="+mn-cs"/>
              </a:defRPr>
            </a:pPr>
            <a:r>
              <a:rPr lang="sv-SE" dirty="0">
                <a:solidFill>
                  <a:schemeClr val="tx1"/>
                </a:solidFill>
                <a:latin typeface="Whitney Black" pitchFamily="50" charset="0"/>
              </a:rPr>
              <a:t>Snittinvesteraren (2001-2020)</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Whitney Black" pitchFamily="50" charset="0"/>
              <a:ea typeface="+mn-ea"/>
              <a:cs typeface="+mn-cs"/>
            </a:defRPr>
          </a:pPr>
          <a:endParaRPr lang="sv-SE"/>
        </a:p>
      </c:txPr>
    </c:title>
    <c:autoTitleDeleted val="0"/>
    <c:plotArea>
      <c:layout/>
      <c:barChart>
        <c:barDir val="col"/>
        <c:grouping val="clustered"/>
        <c:varyColors val="0"/>
        <c:ser>
          <c:idx val="0"/>
          <c:order val="0"/>
          <c:spPr>
            <a:solidFill>
              <a:schemeClr val="bg1">
                <a:lumMod val="50000"/>
              </a:schemeClr>
            </a:solidFill>
            <a:ln>
              <a:noFill/>
            </a:ln>
            <a:effectLst/>
          </c:spPr>
          <c:invertIfNegative val="0"/>
          <c:dPt>
            <c:idx val="3"/>
            <c:invertIfNegative val="0"/>
            <c:bubble3D val="0"/>
            <c:spPr>
              <a:solidFill>
                <a:srgbClr val="002060"/>
              </a:solidFill>
              <a:ln>
                <a:noFill/>
              </a:ln>
              <a:effectLst/>
            </c:spPr>
            <c:extLst>
              <c:ext xmlns:c16="http://schemas.microsoft.com/office/drawing/2014/chart" uri="{C3380CC4-5D6E-409C-BE32-E72D297353CC}">
                <c16:uniqueId val="{00000001-DBF1-488C-9357-596011F940C8}"/>
              </c:ext>
            </c:extLst>
          </c:dPt>
          <c:dPt>
            <c:idx val="4"/>
            <c:invertIfNegative val="0"/>
            <c:bubble3D val="0"/>
            <c:spPr>
              <a:solidFill>
                <a:schemeClr val="accent5">
                  <a:lumMod val="75000"/>
                </a:schemeClr>
              </a:solidFill>
              <a:ln>
                <a:noFill/>
              </a:ln>
              <a:effectLst/>
            </c:spPr>
            <c:extLst>
              <c:ext xmlns:c16="http://schemas.microsoft.com/office/drawing/2014/chart" uri="{C3380CC4-5D6E-409C-BE32-E72D297353CC}">
                <c16:uniqueId val="{00000003-DBF1-488C-9357-596011F940C8}"/>
              </c:ext>
            </c:extLst>
          </c:dPt>
          <c:dPt>
            <c:idx val="5"/>
            <c:invertIfNegative val="0"/>
            <c:bubble3D val="0"/>
            <c:spPr>
              <a:solidFill>
                <a:schemeClr val="accent1">
                  <a:lumMod val="40000"/>
                  <a:lumOff val="60000"/>
                </a:schemeClr>
              </a:solidFill>
              <a:ln>
                <a:noFill/>
              </a:ln>
              <a:effectLst/>
            </c:spPr>
            <c:extLst>
              <c:ext xmlns:c16="http://schemas.microsoft.com/office/drawing/2014/chart" uri="{C3380CC4-5D6E-409C-BE32-E72D297353CC}">
                <c16:uniqueId val="{00000005-DBF1-488C-9357-596011F940C8}"/>
              </c:ext>
            </c:extLst>
          </c:dPt>
          <c:dPt>
            <c:idx val="8"/>
            <c:invertIfNegative val="0"/>
            <c:bubble3D val="0"/>
            <c:spPr>
              <a:solidFill>
                <a:schemeClr val="accent6">
                  <a:lumMod val="50000"/>
                </a:schemeClr>
              </a:solidFill>
              <a:ln>
                <a:noFill/>
              </a:ln>
              <a:effectLst/>
            </c:spPr>
            <c:extLst>
              <c:ext xmlns:c16="http://schemas.microsoft.com/office/drawing/2014/chart" uri="{C3380CC4-5D6E-409C-BE32-E72D297353CC}">
                <c16:uniqueId val="{00000007-DBF1-488C-9357-596011F940C8}"/>
              </c:ext>
            </c:extLst>
          </c:dPt>
          <c:dLbls>
            <c:dLbl>
              <c:idx val="3"/>
              <c:tx>
                <c:rich>
                  <a:bodyPr/>
                  <a:lstStyle/>
                  <a:p>
                    <a:r>
                      <a:rPr lang="en-US"/>
                      <a:t>7,5%</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DBF1-488C-9357-596011F940C8}"/>
                </c:ext>
              </c:extLst>
            </c:dLbl>
            <c:dLbl>
              <c:idx val="4"/>
              <c:tx>
                <c:rich>
                  <a:bodyPr/>
                  <a:lstStyle/>
                  <a:p>
                    <a:r>
                      <a:rPr lang="en-US"/>
                      <a:t>6,4%</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DBF1-488C-9357-596011F940C8}"/>
                </c:ext>
              </c:extLst>
            </c:dLbl>
            <c:dLbl>
              <c:idx val="5"/>
              <c:tx>
                <c:rich>
                  <a:bodyPr/>
                  <a:lstStyle/>
                  <a:p>
                    <a:r>
                      <a:rPr lang="en-US"/>
                      <a:t>5,9%</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DBF1-488C-9357-596011F940C8}"/>
                </c:ext>
              </c:extLst>
            </c:dLbl>
            <c:dLbl>
              <c:idx val="8"/>
              <c:tx>
                <c:rich>
                  <a:bodyPr/>
                  <a:lstStyle/>
                  <a:p>
                    <a:r>
                      <a:rPr lang="en-US"/>
                      <a:t>2,9%</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7-DBF1-488C-9357-596011F940C8}"/>
                </c:ext>
              </c:extLst>
            </c:dLbl>
            <c:spPr>
              <a:noFill/>
              <a:ln>
                <a:noFill/>
              </a:ln>
              <a:effectLst/>
            </c:spPr>
            <c:txPr>
              <a:bodyPr rot="0" spcFirstLastPara="1" vertOverflow="ellipsis" vert="horz" wrap="square" anchor="ctr" anchorCtr="1"/>
              <a:lstStyle/>
              <a:p>
                <a:pPr>
                  <a:defRPr sz="1100" b="0" i="0" u="none" strike="noStrike" kern="1200" baseline="0">
                    <a:solidFill>
                      <a:schemeClr val="tx1">
                        <a:lumMod val="75000"/>
                        <a:lumOff val="25000"/>
                      </a:schemeClr>
                    </a:solidFill>
                    <a:latin typeface="Whitney Medium" pitchFamily="50" charset="0"/>
                    <a:ea typeface="+mn-ea"/>
                    <a:cs typeface="+mn-cs"/>
                  </a:defRPr>
                </a:pPr>
                <a:endParaRPr lang="sv-SE"/>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Blad2!$A$2:$A$13</c:f>
              <c:strCache>
                <c:ptCount val="12"/>
                <c:pt idx="0">
                  <c:v>Tillväxtmarknader</c:v>
                </c:pt>
                <c:pt idx="1">
                  <c:v>Småbolag</c:v>
                </c:pt>
                <c:pt idx="2">
                  <c:v>High Yield</c:v>
                </c:pt>
                <c:pt idx="3">
                  <c:v>S&amp;P 500</c:v>
                </c:pt>
                <c:pt idx="4">
                  <c:v>60/40</c:v>
                </c:pt>
                <c:pt idx="5">
                  <c:v>40/60</c:v>
                </c:pt>
                <c:pt idx="6">
                  <c:v>Utvecklade marknader</c:v>
                </c:pt>
                <c:pt idx="7">
                  <c:v>Obligationer</c:v>
                </c:pt>
                <c:pt idx="8">
                  <c:v>Snittinvesteraren</c:v>
                </c:pt>
                <c:pt idx="9">
                  <c:v>Inflation</c:v>
                </c:pt>
                <c:pt idx="10">
                  <c:v>Kontanter</c:v>
                </c:pt>
                <c:pt idx="11">
                  <c:v>Råvaror</c:v>
                </c:pt>
              </c:strCache>
            </c:strRef>
          </c:cat>
          <c:val>
            <c:numRef>
              <c:f>Blad2!$B$2:$B$13</c:f>
              <c:numCache>
                <c:formatCode>0%</c:formatCode>
                <c:ptCount val="12"/>
                <c:pt idx="0">
                  <c:v>0.1</c:v>
                </c:pt>
                <c:pt idx="1">
                  <c:v>9.8000000000000004E-2</c:v>
                </c:pt>
                <c:pt idx="2">
                  <c:v>8.6999999999999994E-2</c:v>
                </c:pt>
                <c:pt idx="3">
                  <c:v>7.4999999999999997E-2</c:v>
                </c:pt>
                <c:pt idx="4">
                  <c:v>6.4000000000000001E-2</c:v>
                </c:pt>
                <c:pt idx="5">
                  <c:v>5.8999999999999997E-2</c:v>
                </c:pt>
                <c:pt idx="6">
                  <c:v>0.05</c:v>
                </c:pt>
                <c:pt idx="7">
                  <c:v>4.9000000000000002E-2</c:v>
                </c:pt>
                <c:pt idx="8">
                  <c:v>2.9000000000000001E-2</c:v>
                </c:pt>
                <c:pt idx="9">
                  <c:v>0.02</c:v>
                </c:pt>
                <c:pt idx="10">
                  <c:v>1.7999999999999999E-2</c:v>
                </c:pt>
                <c:pt idx="11">
                  <c:v>-5.0000000000000001E-3</c:v>
                </c:pt>
              </c:numCache>
            </c:numRef>
          </c:val>
          <c:extLst>
            <c:ext xmlns:c16="http://schemas.microsoft.com/office/drawing/2014/chart" uri="{C3380CC4-5D6E-409C-BE32-E72D297353CC}">
              <c16:uniqueId val="{00000008-DBF1-488C-9357-596011F940C8}"/>
            </c:ext>
          </c:extLst>
        </c:ser>
        <c:dLbls>
          <c:showLegendKey val="0"/>
          <c:showVal val="0"/>
          <c:showCatName val="0"/>
          <c:showSerName val="0"/>
          <c:showPercent val="0"/>
          <c:showBubbleSize val="0"/>
        </c:dLbls>
        <c:gapWidth val="24"/>
        <c:overlap val="-27"/>
        <c:axId val="1383806191"/>
        <c:axId val="1383796623"/>
      </c:barChart>
      <c:catAx>
        <c:axId val="138380619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Whitney Light" pitchFamily="50" charset="0"/>
                <a:ea typeface="+mn-ea"/>
                <a:cs typeface="+mn-cs"/>
              </a:defRPr>
            </a:pPr>
            <a:endParaRPr lang="sv-SE"/>
          </a:p>
        </c:txPr>
        <c:crossAx val="1383796623"/>
        <c:crosses val="autoZero"/>
        <c:auto val="1"/>
        <c:lblAlgn val="ctr"/>
        <c:lblOffset val="100"/>
        <c:noMultiLvlLbl val="0"/>
      </c:catAx>
      <c:valAx>
        <c:axId val="1383796623"/>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Whitney Light" pitchFamily="50" charset="0"/>
                <a:ea typeface="+mn-ea"/>
                <a:cs typeface="+mn-cs"/>
              </a:defRPr>
            </a:pPr>
            <a:endParaRPr lang="sv-SE"/>
          </a:p>
        </c:txPr>
        <c:crossAx val="138380619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latin typeface="Whitney Light" pitchFamily="50" charset="0"/>
        </a:defRPr>
      </a:pPr>
      <a:endParaRPr lang="sv-SE"/>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0.15052</cdr:x>
      <cdr:y>0.87782</cdr:y>
    </cdr:from>
    <cdr:to>
      <cdr:x>0.47818</cdr:x>
      <cdr:y>0.94886</cdr:y>
    </cdr:to>
    <cdr:sp macro="" textlink="">
      <cdr:nvSpPr>
        <cdr:cNvPr id="2" name="Höger klammerparentes 1">
          <a:extLst xmlns:a="http://schemas.openxmlformats.org/drawingml/2006/main">
            <a:ext uri="{FF2B5EF4-FFF2-40B4-BE49-F238E27FC236}">
              <a16:creationId xmlns:a16="http://schemas.microsoft.com/office/drawing/2014/main" id="{81913232-EC0A-0C0C-ED0D-05E0E7A71FFE}"/>
            </a:ext>
          </a:extLst>
        </cdr:cNvPr>
        <cdr:cNvSpPr/>
      </cdr:nvSpPr>
      <cdr:spPr>
        <a:xfrm xmlns:a="http://schemas.openxmlformats.org/drawingml/2006/main" rot="5400000">
          <a:off x="2465850" y="2342370"/>
          <a:ext cx="288000" cy="2720340"/>
        </a:xfrm>
        <a:prstGeom xmlns:a="http://schemas.openxmlformats.org/drawingml/2006/main" prst="rightBrace">
          <a:avLst/>
        </a:prstGeom>
        <a:ln xmlns:a="http://schemas.openxmlformats.org/drawingml/2006/main" w="19050">
          <a:solidFill>
            <a:schemeClr val="tx1">
              <a:lumMod val="95000"/>
              <a:lumOff val="5000"/>
            </a:schemeClr>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vertOverflow="clip"/>
        <a:lstStyle xmlns:a="http://schemas.openxmlformats.org/drawingml/2006/main"/>
        <a:p xmlns:a="http://schemas.openxmlformats.org/drawingml/2006/main">
          <a:endParaRPr lang="sv-SE"/>
        </a:p>
      </cdr:txBody>
    </cdr:sp>
  </cdr:relSizeAnchor>
  <cdr:relSizeAnchor xmlns:cdr="http://schemas.openxmlformats.org/drawingml/2006/chartDrawing">
    <cdr:from>
      <cdr:x>0.48889</cdr:x>
      <cdr:y>0.87531</cdr:y>
    </cdr:from>
    <cdr:to>
      <cdr:x>0.90313</cdr:x>
      <cdr:y>0.94636</cdr:y>
    </cdr:to>
    <cdr:sp macro="" textlink="">
      <cdr:nvSpPr>
        <cdr:cNvPr id="3" name="Höger klammerparentes 2">
          <a:extLst xmlns:a="http://schemas.openxmlformats.org/drawingml/2006/main">
            <a:ext uri="{FF2B5EF4-FFF2-40B4-BE49-F238E27FC236}">
              <a16:creationId xmlns:a16="http://schemas.microsoft.com/office/drawing/2014/main" id="{F4E2D97D-31D3-4E3B-ED3E-45445970436D}"/>
            </a:ext>
          </a:extLst>
        </cdr:cNvPr>
        <cdr:cNvSpPr/>
      </cdr:nvSpPr>
      <cdr:spPr>
        <a:xfrm xmlns:a="http://schemas.openxmlformats.org/drawingml/2006/main" rot="5400000">
          <a:off x="5634500" y="1972800"/>
          <a:ext cx="288000" cy="3439160"/>
        </a:xfrm>
        <a:prstGeom xmlns:a="http://schemas.openxmlformats.org/drawingml/2006/main" prst="rightBrace">
          <a:avLst/>
        </a:prstGeom>
        <a:ln xmlns:a="http://schemas.openxmlformats.org/drawingml/2006/main" w="19050">
          <a:solidFill>
            <a:schemeClr val="tx1">
              <a:lumMod val="95000"/>
              <a:lumOff val="5000"/>
            </a:schemeClr>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endParaRPr lang="sv-SE"/>
        </a:p>
      </cdr:txBody>
    </cdr:sp>
  </cdr:relSizeAnchor>
  <cdr:relSizeAnchor xmlns:cdr="http://schemas.openxmlformats.org/drawingml/2006/chartDrawing">
    <cdr:from>
      <cdr:x>0.27596</cdr:x>
      <cdr:y>0.93547</cdr:y>
    </cdr:from>
    <cdr:to>
      <cdr:x>0.34909</cdr:x>
      <cdr:y>1</cdr:y>
    </cdr:to>
    <cdr:sp macro="" textlink="">
      <cdr:nvSpPr>
        <cdr:cNvPr id="4" name="textruta 4">
          <a:extLst xmlns:a="http://schemas.openxmlformats.org/drawingml/2006/main">
            <a:ext uri="{FF2B5EF4-FFF2-40B4-BE49-F238E27FC236}">
              <a16:creationId xmlns:a16="http://schemas.microsoft.com/office/drawing/2014/main" id="{64DCB193-0E56-451C-C77F-790B62F9FDCA}"/>
            </a:ext>
          </a:extLst>
        </cdr:cNvPr>
        <cdr:cNvSpPr txBox="1"/>
      </cdr:nvSpPr>
      <cdr:spPr>
        <a:xfrm xmlns:a="http://schemas.openxmlformats.org/drawingml/2006/main">
          <a:off x="2291080" y="3792230"/>
          <a:ext cx="607218" cy="261610"/>
        </a:xfrm>
        <a:prstGeom xmlns:a="http://schemas.openxmlformats.org/drawingml/2006/main" prst="rect">
          <a:avLst/>
        </a:prstGeom>
        <a:noFill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tx1"/>
        </a:fontRef>
      </cdr:style>
      <cdr:txBody>
        <a:bodyPr xmlns:a="http://schemas.openxmlformats.org/drawingml/2006/main" wrap="none" rtlCol="0" anchor="t">
          <a:spAutoFit/>
        </a:bodyPr>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r>
            <a:rPr lang="sv-SE" sz="1100">
              <a:latin typeface="Whitney Bold" pitchFamily="50" charset="0"/>
            </a:rPr>
            <a:t>Månad</a:t>
          </a:r>
        </a:p>
      </cdr:txBody>
    </cdr:sp>
  </cdr:relSizeAnchor>
  <cdr:relSizeAnchor xmlns:cdr="http://schemas.openxmlformats.org/drawingml/2006/chartDrawing">
    <cdr:from>
      <cdr:x>0.67704</cdr:x>
      <cdr:y>0.93547</cdr:y>
    </cdr:from>
    <cdr:to>
      <cdr:x>0.71786</cdr:x>
      <cdr:y>1</cdr:y>
    </cdr:to>
    <cdr:sp macro="" textlink="">
      <cdr:nvSpPr>
        <cdr:cNvPr id="6" name="textruta 5">
          <a:extLst xmlns:a="http://schemas.openxmlformats.org/drawingml/2006/main">
            <a:ext uri="{FF2B5EF4-FFF2-40B4-BE49-F238E27FC236}">
              <a16:creationId xmlns:a16="http://schemas.microsoft.com/office/drawing/2014/main" id="{55758B32-2B73-4A5B-87D0-ADDD6DD071BB}"/>
            </a:ext>
          </a:extLst>
        </cdr:cNvPr>
        <cdr:cNvSpPr txBox="1"/>
      </cdr:nvSpPr>
      <cdr:spPr>
        <a:xfrm xmlns:a="http://schemas.openxmlformats.org/drawingml/2006/main">
          <a:off x="5621020" y="3792230"/>
          <a:ext cx="338875" cy="261610"/>
        </a:xfrm>
        <a:prstGeom xmlns:a="http://schemas.openxmlformats.org/drawingml/2006/main" prst="rect">
          <a:avLst/>
        </a:prstGeom>
        <a:noFill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tx1"/>
        </a:fontRef>
      </cdr:style>
      <cdr:txBody>
        <a:bodyPr xmlns:a="http://schemas.openxmlformats.org/drawingml/2006/main" wrap="none" rtlCol="0" anchor="t">
          <a:spAutoFit/>
        </a:bodyPr>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r>
            <a:rPr lang="sv-SE" sz="1100">
              <a:latin typeface="Whitney Bold" pitchFamily="50" charset="0"/>
            </a:rPr>
            <a:t>År</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44283" cy="49657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48645" y="0"/>
            <a:ext cx="2944283" cy="496570"/>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87313" y="744538"/>
            <a:ext cx="6619875" cy="37242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79450" y="4717415"/>
            <a:ext cx="5435600" cy="446913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9433106"/>
            <a:ext cx="2944283" cy="49657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48645" y="9433106"/>
            <a:ext cx="2944283" cy="49657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sv-SE"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p1:notes"/>
          <p:cNvSpPr>
            <a:spLocks noGrp="1" noRot="1" noChangeAspect="1"/>
          </p:cNvSpPr>
          <p:nvPr>
            <p:ph type="sldImg" idx="2"/>
          </p:nvPr>
        </p:nvSpPr>
        <p:spPr>
          <a:xfrm>
            <a:off x="87313" y="744538"/>
            <a:ext cx="6619875" cy="37242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0" name="Google Shape;180;p1:notes"/>
          <p:cNvSpPr txBox="1">
            <a:spLocks noGrp="1"/>
          </p:cNvSpPr>
          <p:nvPr>
            <p:ph type="body" idx="1"/>
          </p:nvPr>
        </p:nvSpPr>
        <p:spPr>
          <a:xfrm>
            <a:off x="679450" y="4717415"/>
            <a:ext cx="5435600" cy="446913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1" name="Google Shape;181;p1:notes"/>
          <p:cNvSpPr txBox="1">
            <a:spLocks noGrp="1"/>
          </p:cNvSpPr>
          <p:nvPr>
            <p:ph type="sldNum" idx="12"/>
          </p:nvPr>
        </p:nvSpPr>
        <p:spPr>
          <a:xfrm>
            <a:off x="3848645" y="9433106"/>
            <a:ext cx="2944283" cy="49657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sv-SE" sz="1200" b="0" i="0" u="none" strike="noStrike" cap="none">
                <a:solidFill>
                  <a:srgbClr val="000000"/>
                </a:solidFill>
                <a:latin typeface="Calibri"/>
                <a:ea typeface="Calibri"/>
                <a:cs typeface="Calibri"/>
                <a:sym typeface="Calibri"/>
              </a:rPr>
              <a:t>1</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p1:notes"/>
          <p:cNvSpPr>
            <a:spLocks noGrp="1" noRot="1" noChangeAspect="1"/>
          </p:cNvSpPr>
          <p:nvPr>
            <p:ph type="sldImg" idx="2"/>
          </p:nvPr>
        </p:nvSpPr>
        <p:spPr>
          <a:xfrm>
            <a:off x="87313" y="744538"/>
            <a:ext cx="6619875" cy="37242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0" name="Google Shape;180;p1:notes"/>
          <p:cNvSpPr txBox="1">
            <a:spLocks noGrp="1"/>
          </p:cNvSpPr>
          <p:nvPr>
            <p:ph type="body" idx="1"/>
          </p:nvPr>
        </p:nvSpPr>
        <p:spPr>
          <a:xfrm>
            <a:off x="679450" y="4717415"/>
            <a:ext cx="5435600" cy="446913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1" name="Google Shape;181;p1:notes"/>
          <p:cNvSpPr txBox="1">
            <a:spLocks noGrp="1"/>
          </p:cNvSpPr>
          <p:nvPr>
            <p:ph type="sldNum" idx="12"/>
          </p:nvPr>
        </p:nvSpPr>
        <p:spPr>
          <a:xfrm>
            <a:off x="3848645" y="9433106"/>
            <a:ext cx="2944283" cy="49657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sv-SE" sz="1200" b="0" i="0" u="none" strike="noStrike" cap="none">
                <a:solidFill>
                  <a:srgbClr val="000000"/>
                </a:solidFill>
                <a:latin typeface="Calibri"/>
                <a:ea typeface="Calibri"/>
                <a:cs typeface="Calibri"/>
                <a:sym typeface="Calibri"/>
              </a:rPr>
              <a:t>10</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0031790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p1:notes"/>
          <p:cNvSpPr>
            <a:spLocks noGrp="1" noRot="1" noChangeAspect="1"/>
          </p:cNvSpPr>
          <p:nvPr>
            <p:ph type="sldImg" idx="2"/>
          </p:nvPr>
        </p:nvSpPr>
        <p:spPr>
          <a:xfrm>
            <a:off x="87313" y="744538"/>
            <a:ext cx="6619875" cy="37242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0" name="Google Shape;180;p1:notes"/>
          <p:cNvSpPr txBox="1">
            <a:spLocks noGrp="1"/>
          </p:cNvSpPr>
          <p:nvPr>
            <p:ph type="body" idx="1"/>
          </p:nvPr>
        </p:nvSpPr>
        <p:spPr>
          <a:xfrm>
            <a:off x="679450" y="4717415"/>
            <a:ext cx="5435600" cy="446913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1" name="Google Shape;181;p1:notes"/>
          <p:cNvSpPr txBox="1">
            <a:spLocks noGrp="1"/>
          </p:cNvSpPr>
          <p:nvPr>
            <p:ph type="sldNum" idx="12"/>
          </p:nvPr>
        </p:nvSpPr>
        <p:spPr>
          <a:xfrm>
            <a:off x="3848645" y="9433106"/>
            <a:ext cx="2944283" cy="49657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sv-SE" sz="1200" b="0" i="0" u="none" strike="noStrike" cap="none">
                <a:solidFill>
                  <a:srgbClr val="000000"/>
                </a:solidFill>
                <a:latin typeface="Calibri"/>
                <a:ea typeface="Calibri"/>
                <a:cs typeface="Calibri"/>
                <a:sym typeface="Calibri"/>
              </a:rPr>
              <a:t>11</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20288020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p1:notes"/>
          <p:cNvSpPr>
            <a:spLocks noGrp="1" noRot="1" noChangeAspect="1"/>
          </p:cNvSpPr>
          <p:nvPr>
            <p:ph type="sldImg" idx="2"/>
          </p:nvPr>
        </p:nvSpPr>
        <p:spPr>
          <a:xfrm>
            <a:off x="87313" y="744538"/>
            <a:ext cx="6619875" cy="37242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0" name="Google Shape;180;p1:notes"/>
          <p:cNvSpPr txBox="1">
            <a:spLocks noGrp="1"/>
          </p:cNvSpPr>
          <p:nvPr>
            <p:ph type="body" idx="1"/>
          </p:nvPr>
        </p:nvSpPr>
        <p:spPr>
          <a:xfrm>
            <a:off x="679450" y="4717415"/>
            <a:ext cx="5435600" cy="446913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1" name="Google Shape;181;p1:notes"/>
          <p:cNvSpPr txBox="1">
            <a:spLocks noGrp="1"/>
          </p:cNvSpPr>
          <p:nvPr>
            <p:ph type="sldNum" idx="12"/>
          </p:nvPr>
        </p:nvSpPr>
        <p:spPr>
          <a:xfrm>
            <a:off x="3848645" y="9433106"/>
            <a:ext cx="2944283" cy="49657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sv-SE" sz="1200" b="0" i="0" u="none" strike="noStrike" cap="none">
                <a:solidFill>
                  <a:srgbClr val="000000"/>
                </a:solidFill>
                <a:latin typeface="Calibri"/>
                <a:ea typeface="Calibri"/>
                <a:cs typeface="Calibri"/>
                <a:sym typeface="Calibri"/>
              </a:rPr>
              <a:t>12</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9658854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p1:notes"/>
          <p:cNvSpPr>
            <a:spLocks noGrp="1" noRot="1" noChangeAspect="1"/>
          </p:cNvSpPr>
          <p:nvPr>
            <p:ph type="sldImg" idx="2"/>
          </p:nvPr>
        </p:nvSpPr>
        <p:spPr>
          <a:xfrm>
            <a:off x="87313" y="744538"/>
            <a:ext cx="6619875" cy="37242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0" name="Google Shape;180;p1:notes"/>
          <p:cNvSpPr txBox="1">
            <a:spLocks noGrp="1"/>
          </p:cNvSpPr>
          <p:nvPr>
            <p:ph type="body" idx="1"/>
          </p:nvPr>
        </p:nvSpPr>
        <p:spPr>
          <a:xfrm>
            <a:off x="679450" y="4717415"/>
            <a:ext cx="5435600" cy="446913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1" name="Google Shape;181;p1:notes"/>
          <p:cNvSpPr txBox="1">
            <a:spLocks noGrp="1"/>
          </p:cNvSpPr>
          <p:nvPr>
            <p:ph type="sldNum" idx="12"/>
          </p:nvPr>
        </p:nvSpPr>
        <p:spPr>
          <a:xfrm>
            <a:off x="3848645" y="9433106"/>
            <a:ext cx="2944283" cy="49657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sv-SE" sz="1200" b="0" i="0" u="none" strike="noStrike" cap="none">
                <a:solidFill>
                  <a:srgbClr val="000000"/>
                </a:solidFill>
                <a:latin typeface="Calibri"/>
                <a:ea typeface="Calibri"/>
                <a:cs typeface="Calibri"/>
                <a:sym typeface="Calibri"/>
              </a:rPr>
              <a:t>13</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28615318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p1:notes"/>
          <p:cNvSpPr>
            <a:spLocks noGrp="1" noRot="1" noChangeAspect="1"/>
          </p:cNvSpPr>
          <p:nvPr>
            <p:ph type="sldImg" idx="2"/>
          </p:nvPr>
        </p:nvSpPr>
        <p:spPr>
          <a:xfrm>
            <a:off x="87313" y="744538"/>
            <a:ext cx="6619875" cy="37242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0" name="Google Shape;180;p1:notes"/>
          <p:cNvSpPr txBox="1">
            <a:spLocks noGrp="1"/>
          </p:cNvSpPr>
          <p:nvPr>
            <p:ph type="body" idx="1"/>
          </p:nvPr>
        </p:nvSpPr>
        <p:spPr>
          <a:xfrm>
            <a:off x="679450" y="4717415"/>
            <a:ext cx="5435600" cy="446913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1" name="Google Shape;181;p1:notes"/>
          <p:cNvSpPr txBox="1">
            <a:spLocks noGrp="1"/>
          </p:cNvSpPr>
          <p:nvPr>
            <p:ph type="sldNum" idx="12"/>
          </p:nvPr>
        </p:nvSpPr>
        <p:spPr>
          <a:xfrm>
            <a:off x="3848645" y="9433106"/>
            <a:ext cx="2944283" cy="49657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sv-SE" sz="1200" b="0" i="0" u="none" strike="noStrike" cap="none">
                <a:solidFill>
                  <a:srgbClr val="000000"/>
                </a:solidFill>
                <a:latin typeface="Calibri"/>
                <a:ea typeface="Calibri"/>
                <a:cs typeface="Calibri"/>
                <a:sym typeface="Calibri"/>
              </a:rPr>
              <a:t>14</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0104606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p1:notes"/>
          <p:cNvSpPr>
            <a:spLocks noGrp="1" noRot="1" noChangeAspect="1"/>
          </p:cNvSpPr>
          <p:nvPr>
            <p:ph type="sldImg" idx="2"/>
          </p:nvPr>
        </p:nvSpPr>
        <p:spPr>
          <a:xfrm>
            <a:off x="87313" y="744538"/>
            <a:ext cx="6619875" cy="37242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0" name="Google Shape;180;p1:notes"/>
          <p:cNvSpPr txBox="1">
            <a:spLocks noGrp="1"/>
          </p:cNvSpPr>
          <p:nvPr>
            <p:ph type="body" idx="1"/>
          </p:nvPr>
        </p:nvSpPr>
        <p:spPr>
          <a:xfrm>
            <a:off x="679450" y="4717415"/>
            <a:ext cx="5435600" cy="446913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1" name="Google Shape;181;p1:notes"/>
          <p:cNvSpPr txBox="1">
            <a:spLocks noGrp="1"/>
          </p:cNvSpPr>
          <p:nvPr>
            <p:ph type="sldNum" idx="12"/>
          </p:nvPr>
        </p:nvSpPr>
        <p:spPr>
          <a:xfrm>
            <a:off x="3848645" y="9433106"/>
            <a:ext cx="2944283" cy="49657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sv-SE" sz="1200" b="0" i="0" u="none" strike="noStrike" cap="none">
                <a:solidFill>
                  <a:srgbClr val="000000"/>
                </a:solidFill>
                <a:latin typeface="Calibri"/>
                <a:ea typeface="Calibri"/>
                <a:cs typeface="Calibri"/>
                <a:sym typeface="Calibri"/>
              </a:rPr>
              <a:t>15</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5608208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p1:notes"/>
          <p:cNvSpPr>
            <a:spLocks noGrp="1" noRot="1" noChangeAspect="1"/>
          </p:cNvSpPr>
          <p:nvPr>
            <p:ph type="sldImg" idx="2"/>
          </p:nvPr>
        </p:nvSpPr>
        <p:spPr>
          <a:xfrm>
            <a:off x="87313" y="744538"/>
            <a:ext cx="6619875" cy="37242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0" name="Google Shape;180;p1:notes"/>
          <p:cNvSpPr txBox="1">
            <a:spLocks noGrp="1"/>
          </p:cNvSpPr>
          <p:nvPr>
            <p:ph type="body" idx="1"/>
          </p:nvPr>
        </p:nvSpPr>
        <p:spPr>
          <a:xfrm>
            <a:off x="679450" y="4717415"/>
            <a:ext cx="5435600" cy="446913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1" name="Google Shape;181;p1:notes"/>
          <p:cNvSpPr txBox="1">
            <a:spLocks noGrp="1"/>
          </p:cNvSpPr>
          <p:nvPr>
            <p:ph type="sldNum" idx="12"/>
          </p:nvPr>
        </p:nvSpPr>
        <p:spPr>
          <a:xfrm>
            <a:off x="3848645" y="9433106"/>
            <a:ext cx="2944283" cy="49657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sv-SE" sz="1200" b="0" i="0" u="none" strike="noStrike" cap="none">
                <a:solidFill>
                  <a:srgbClr val="000000"/>
                </a:solidFill>
                <a:latin typeface="Calibri"/>
                <a:ea typeface="Calibri"/>
                <a:cs typeface="Calibri"/>
                <a:sym typeface="Calibri"/>
              </a:rPr>
              <a:t>16</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9288779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p1:notes"/>
          <p:cNvSpPr>
            <a:spLocks noGrp="1" noRot="1" noChangeAspect="1"/>
          </p:cNvSpPr>
          <p:nvPr>
            <p:ph type="sldImg" idx="2"/>
          </p:nvPr>
        </p:nvSpPr>
        <p:spPr>
          <a:xfrm>
            <a:off x="87313" y="744538"/>
            <a:ext cx="6619875" cy="37242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0" name="Google Shape;180;p1:notes"/>
          <p:cNvSpPr txBox="1">
            <a:spLocks noGrp="1"/>
          </p:cNvSpPr>
          <p:nvPr>
            <p:ph type="body" idx="1"/>
          </p:nvPr>
        </p:nvSpPr>
        <p:spPr>
          <a:xfrm>
            <a:off x="679450" y="4717415"/>
            <a:ext cx="5435600" cy="446913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1" name="Google Shape;181;p1:notes"/>
          <p:cNvSpPr txBox="1">
            <a:spLocks noGrp="1"/>
          </p:cNvSpPr>
          <p:nvPr>
            <p:ph type="sldNum" idx="12"/>
          </p:nvPr>
        </p:nvSpPr>
        <p:spPr>
          <a:xfrm>
            <a:off x="3848645" y="9433106"/>
            <a:ext cx="2944283" cy="49657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sv-SE" sz="1200" b="0" i="0" u="none" strike="noStrike" cap="none">
                <a:solidFill>
                  <a:srgbClr val="000000"/>
                </a:solidFill>
                <a:latin typeface="Calibri"/>
                <a:ea typeface="Calibri"/>
                <a:cs typeface="Calibri"/>
                <a:sym typeface="Calibri"/>
              </a:rPr>
              <a:t>17</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176157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p1:notes"/>
          <p:cNvSpPr>
            <a:spLocks noGrp="1" noRot="1" noChangeAspect="1"/>
          </p:cNvSpPr>
          <p:nvPr>
            <p:ph type="sldImg" idx="2"/>
          </p:nvPr>
        </p:nvSpPr>
        <p:spPr>
          <a:xfrm>
            <a:off x="87313" y="744538"/>
            <a:ext cx="6619875" cy="37242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0" name="Google Shape;180;p1:notes"/>
          <p:cNvSpPr txBox="1">
            <a:spLocks noGrp="1"/>
          </p:cNvSpPr>
          <p:nvPr>
            <p:ph type="body" idx="1"/>
          </p:nvPr>
        </p:nvSpPr>
        <p:spPr>
          <a:xfrm>
            <a:off x="679450" y="4717415"/>
            <a:ext cx="5435600" cy="446913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1" name="Google Shape;181;p1:notes"/>
          <p:cNvSpPr txBox="1">
            <a:spLocks noGrp="1"/>
          </p:cNvSpPr>
          <p:nvPr>
            <p:ph type="sldNum" idx="12"/>
          </p:nvPr>
        </p:nvSpPr>
        <p:spPr>
          <a:xfrm>
            <a:off x="3848645" y="9433106"/>
            <a:ext cx="2944283" cy="49657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sv-SE" sz="1200" b="0" i="0" u="none" strike="noStrike" cap="none">
                <a:solidFill>
                  <a:srgbClr val="000000"/>
                </a:solidFill>
                <a:latin typeface="Calibri"/>
                <a:ea typeface="Calibri"/>
                <a:cs typeface="Calibri"/>
                <a:sym typeface="Calibri"/>
              </a:rPr>
              <a:t>18</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1263336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p9:notes"/>
          <p:cNvSpPr>
            <a:spLocks noGrp="1" noRot="1" noChangeAspect="1"/>
          </p:cNvSpPr>
          <p:nvPr>
            <p:ph type="sldImg" idx="2"/>
          </p:nvPr>
        </p:nvSpPr>
        <p:spPr>
          <a:xfrm>
            <a:off x="87313" y="744538"/>
            <a:ext cx="6619875" cy="37242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0" name="Google Shape;370;p9:notes"/>
          <p:cNvSpPr txBox="1">
            <a:spLocks noGrp="1"/>
          </p:cNvSpPr>
          <p:nvPr>
            <p:ph type="body" idx="1"/>
          </p:nvPr>
        </p:nvSpPr>
        <p:spPr>
          <a:xfrm>
            <a:off x="679450" y="4717415"/>
            <a:ext cx="5435600" cy="4469130"/>
          </a:xfrm>
          <a:prstGeom prst="rect">
            <a:avLst/>
          </a:prstGeom>
          <a:noFill/>
          <a:ln>
            <a:noFill/>
          </a:ln>
        </p:spPr>
        <p:txBody>
          <a:bodyPr spcFirstLastPara="1" wrap="square" lIns="91425" tIns="45700" rIns="91425" bIns="45700" anchor="t" anchorCtr="0">
            <a:noAutofit/>
          </a:bodyPr>
          <a:lstStyle/>
          <a:p>
            <a:pPr marL="0" lvl="0" indent="0" algn="l" rtl="0">
              <a:lnSpc>
                <a:spcPct val="91666"/>
              </a:lnSpc>
              <a:spcBef>
                <a:spcPts val="0"/>
              </a:spcBef>
              <a:spcAft>
                <a:spcPts val="0"/>
              </a:spcAft>
              <a:buNone/>
            </a:pPr>
            <a:endParaRPr/>
          </a:p>
        </p:txBody>
      </p:sp>
      <p:sp>
        <p:nvSpPr>
          <p:cNvPr id="371" name="Google Shape;371;p9:notes"/>
          <p:cNvSpPr txBox="1">
            <a:spLocks noGrp="1"/>
          </p:cNvSpPr>
          <p:nvPr>
            <p:ph type="sldNum" idx="12"/>
          </p:nvPr>
        </p:nvSpPr>
        <p:spPr>
          <a:xfrm>
            <a:off x="3848645" y="9433106"/>
            <a:ext cx="2944283" cy="49657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sv-SE" sz="1200" b="0" i="0" u="none" strike="noStrike" cap="none">
                <a:solidFill>
                  <a:srgbClr val="000000"/>
                </a:solidFill>
                <a:latin typeface="Calibri"/>
                <a:ea typeface="Calibri"/>
                <a:cs typeface="Calibri"/>
                <a:sym typeface="Calibri"/>
              </a:rPr>
              <a:t>21</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8253072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p1:notes"/>
          <p:cNvSpPr>
            <a:spLocks noGrp="1" noRot="1" noChangeAspect="1"/>
          </p:cNvSpPr>
          <p:nvPr>
            <p:ph type="sldImg" idx="2"/>
          </p:nvPr>
        </p:nvSpPr>
        <p:spPr>
          <a:xfrm>
            <a:off x="87313" y="744538"/>
            <a:ext cx="6619875" cy="37242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0" name="Google Shape;180;p1:notes"/>
          <p:cNvSpPr txBox="1">
            <a:spLocks noGrp="1"/>
          </p:cNvSpPr>
          <p:nvPr>
            <p:ph type="body" idx="1"/>
          </p:nvPr>
        </p:nvSpPr>
        <p:spPr>
          <a:xfrm>
            <a:off x="679450" y="4717415"/>
            <a:ext cx="5435600" cy="446913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1" name="Google Shape;181;p1:notes"/>
          <p:cNvSpPr txBox="1">
            <a:spLocks noGrp="1"/>
          </p:cNvSpPr>
          <p:nvPr>
            <p:ph type="sldNum" idx="12"/>
          </p:nvPr>
        </p:nvSpPr>
        <p:spPr>
          <a:xfrm>
            <a:off x="3848645" y="9433106"/>
            <a:ext cx="2944283" cy="49657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sv-SE" sz="1200" b="0" i="0" u="none" strike="noStrike" cap="none">
                <a:solidFill>
                  <a:srgbClr val="000000"/>
                </a:solidFill>
                <a:latin typeface="Calibri"/>
                <a:ea typeface="Calibri"/>
                <a:cs typeface="Calibri"/>
                <a:sym typeface="Calibri"/>
              </a:rPr>
              <a:t>2</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8863848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4"/>
        <p:cNvGrpSpPr/>
        <p:nvPr/>
      </p:nvGrpSpPr>
      <p:grpSpPr>
        <a:xfrm>
          <a:off x="0" y="0"/>
          <a:ext cx="0" cy="0"/>
          <a:chOff x="0" y="0"/>
          <a:chExt cx="0" cy="0"/>
        </a:xfrm>
      </p:grpSpPr>
      <p:sp>
        <p:nvSpPr>
          <p:cNvPr id="475" name="Google Shape;475;p14:notes"/>
          <p:cNvSpPr>
            <a:spLocks noGrp="1" noRot="1" noChangeAspect="1"/>
          </p:cNvSpPr>
          <p:nvPr>
            <p:ph type="sldImg" idx="2"/>
          </p:nvPr>
        </p:nvSpPr>
        <p:spPr>
          <a:xfrm>
            <a:off x="87313" y="744538"/>
            <a:ext cx="6619875" cy="37242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6" name="Google Shape;476;p14:notes"/>
          <p:cNvSpPr txBox="1">
            <a:spLocks noGrp="1"/>
          </p:cNvSpPr>
          <p:nvPr>
            <p:ph type="body" idx="1"/>
          </p:nvPr>
        </p:nvSpPr>
        <p:spPr>
          <a:xfrm>
            <a:off x="679450" y="4717415"/>
            <a:ext cx="5435600" cy="446913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sv-SE" sz="1200">
                <a:solidFill>
                  <a:srgbClr val="373737"/>
                </a:solidFill>
                <a:latin typeface="Arial"/>
                <a:ea typeface="Arial"/>
                <a:cs typeface="Arial"/>
                <a:sym typeface="Arial"/>
              </a:rPr>
              <a:t>1. Riskprofil genom finansiell analys</a:t>
            </a:r>
            <a:endParaRPr sz="1200">
              <a:solidFill>
                <a:srgbClr val="373737"/>
              </a:solidFill>
              <a:latin typeface="Arial"/>
              <a:ea typeface="Arial"/>
              <a:cs typeface="Arial"/>
              <a:sym typeface="Arial"/>
            </a:endParaRPr>
          </a:p>
          <a:p>
            <a:pPr marL="0" lvl="0" indent="0" algn="l" rtl="0">
              <a:spcBef>
                <a:spcPts val="0"/>
              </a:spcBef>
              <a:spcAft>
                <a:spcPts val="0"/>
              </a:spcAft>
              <a:buNone/>
            </a:pPr>
            <a:r>
              <a:rPr lang="sv-SE" sz="1200">
                <a:solidFill>
                  <a:srgbClr val="373737"/>
                </a:solidFill>
                <a:latin typeface="Arial"/>
                <a:ea typeface="Arial"/>
                <a:cs typeface="Arial"/>
                <a:sym typeface="Arial"/>
              </a:rPr>
              <a:t>2. Taktisk allokering genom marknadsanalys</a:t>
            </a:r>
            <a:endParaRPr sz="1200">
              <a:solidFill>
                <a:srgbClr val="373737"/>
              </a:solidFill>
              <a:latin typeface="Arial"/>
              <a:ea typeface="Arial"/>
              <a:cs typeface="Arial"/>
              <a:sym typeface="Arial"/>
            </a:endParaRPr>
          </a:p>
          <a:p>
            <a:pPr marL="0" lvl="0" indent="0" algn="l" rtl="0">
              <a:spcBef>
                <a:spcPts val="0"/>
              </a:spcBef>
              <a:spcAft>
                <a:spcPts val="0"/>
              </a:spcAft>
              <a:buNone/>
            </a:pPr>
            <a:r>
              <a:rPr lang="sv-SE" sz="1200">
                <a:solidFill>
                  <a:srgbClr val="373737"/>
                </a:solidFill>
                <a:latin typeface="Arial"/>
                <a:ea typeface="Arial"/>
                <a:cs typeface="Arial"/>
                <a:sym typeface="Arial"/>
              </a:rPr>
              <a:t>3. Strategisk allokering och taktiska ramar</a:t>
            </a:r>
            <a:endParaRPr sz="1200">
              <a:solidFill>
                <a:srgbClr val="373737"/>
              </a:solidFill>
              <a:latin typeface="Arial"/>
              <a:ea typeface="Arial"/>
              <a:cs typeface="Arial"/>
              <a:sym typeface="Arial"/>
            </a:endParaRPr>
          </a:p>
          <a:p>
            <a:pPr marL="0" lvl="0" indent="0" algn="l" rtl="0">
              <a:spcBef>
                <a:spcPts val="0"/>
              </a:spcBef>
              <a:spcAft>
                <a:spcPts val="0"/>
              </a:spcAft>
              <a:buNone/>
            </a:pPr>
            <a:r>
              <a:rPr lang="sv-SE" sz="1200">
                <a:solidFill>
                  <a:srgbClr val="373737"/>
                </a:solidFill>
                <a:latin typeface="Arial"/>
                <a:ea typeface="Arial"/>
                <a:cs typeface="Arial"/>
                <a:sym typeface="Arial"/>
              </a:rPr>
              <a:t>4. Investering genom produktanalys (trafikljus)</a:t>
            </a:r>
            <a:endParaRPr/>
          </a:p>
          <a:p>
            <a:pPr marL="0" lvl="0" indent="0" algn="l" rtl="0">
              <a:spcBef>
                <a:spcPts val="0"/>
              </a:spcBef>
              <a:spcAft>
                <a:spcPts val="0"/>
              </a:spcAft>
              <a:buNone/>
            </a:pPr>
            <a:endParaRPr sz="1200">
              <a:solidFill>
                <a:srgbClr val="373737"/>
              </a:solidFill>
              <a:latin typeface="Arial"/>
              <a:ea typeface="Arial"/>
              <a:cs typeface="Arial"/>
              <a:sym typeface="Arial"/>
            </a:endParaRPr>
          </a:p>
          <a:p>
            <a:pPr marL="0" lvl="0" indent="0" algn="l" rtl="0">
              <a:spcBef>
                <a:spcPts val="0"/>
              </a:spcBef>
              <a:spcAft>
                <a:spcPts val="0"/>
              </a:spcAft>
              <a:buNone/>
            </a:pPr>
            <a:endParaRPr sz="1200">
              <a:solidFill>
                <a:srgbClr val="373737"/>
              </a:solidFill>
              <a:latin typeface="Arial"/>
              <a:ea typeface="Arial"/>
              <a:cs typeface="Arial"/>
              <a:sym typeface="Arial"/>
            </a:endParaRPr>
          </a:p>
        </p:txBody>
      </p:sp>
      <p:sp>
        <p:nvSpPr>
          <p:cNvPr id="477" name="Google Shape;477;p14:notes"/>
          <p:cNvSpPr txBox="1">
            <a:spLocks noGrp="1"/>
          </p:cNvSpPr>
          <p:nvPr>
            <p:ph type="sldNum" idx="12"/>
          </p:nvPr>
        </p:nvSpPr>
        <p:spPr>
          <a:xfrm>
            <a:off x="3848645" y="9433106"/>
            <a:ext cx="2944283" cy="49657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sv-SE" sz="1200" b="0" i="0" u="none" strike="noStrike" cap="none">
                <a:solidFill>
                  <a:srgbClr val="000000"/>
                </a:solidFill>
                <a:latin typeface="Calibri"/>
                <a:ea typeface="Calibri"/>
                <a:cs typeface="Calibri"/>
                <a:sym typeface="Calibri"/>
              </a:rPr>
              <a:t>36</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0615391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p9:notes"/>
          <p:cNvSpPr>
            <a:spLocks noGrp="1" noRot="1" noChangeAspect="1"/>
          </p:cNvSpPr>
          <p:nvPr>
            <p:ph type="sldImg" idx="2"/>
          </p:nvPr>
        </p:nvSpPr>
        <p:spPr>
          <a:xfrm>
            <a:off x="87313" y="744538"/>
            <a:ext cx="6619875" cy="37242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0" name="Google Shape;370;p9:notes"/>
          <p:cNvSpPr txBox="1">
            <a:spLocks noGrp="1"/>
          </p:cNvSpPr>
          <p:nvPr>
            <p:ph type="body" idx="1"/>
          </p:nvPr>
        </p:nvSpPr>
        <p:spPr>
          <a:xfrm>
            <a:off x="679450" y="4717415"/>
            <a:ext cx="5435600" cy="4469130"/>
          </a:xfrm>
          <a:prstGeom prst="rect">
            <a:avLst/>
          </a:prstGeom>
          <a:noFill/>
          <a:ln>
            <a:noFill/>
          </a:ln>
        </p:spPr>
        <p:txBody>
          <a:bodyPr spcFirstLastPara="1" wrap="square" lIns="91425" tIns="45700" rIns="91425" bIns="45700" anchor="t" anchorCtr="0">
            <a:noAutofit/>
          </a:bodyPr>
          <a:lstStyle/>
          <a:p>
            <a:pPr marL="0" lvl="0" indent="0" algn="l" rtl="0">
              <a:lnSpc>
                <a:spcPct val="91666"/>
              </a:lnSpc>
              <a:spcBef>
                <a:spcPts val="0"/>
              </a:spcBef>
              <a:spcAft>
                <a:spcPts val="0"/>
              </a:spcAft>
              <a:buNone/>
            </a:pPr>
            <a:endParaRPr/>
          </a:p>
        </p:txBody>
      </p:sp>
      <p:sp>
        <p:nvSpPr>
          <p:cNvPr id="371" name="Google Shape;371;p9:notes"/>
          <p:cNvSpPr txBox="1">
            <a:spLocks noGrp="1"/>
          </p:cNvSpPr>
          <p:nvPr>
            <p:ph type="sldNum" idx="12"/>
          </p:nvPr>
        </p:nvSpPr>
        <p:spPr>
          <a:xfrm>
            <a:off x="3848645" y="9433106"/>
            <a:ext cx="2944283" cy="49657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sv-SE" sz="1200" b="0" i="0" u="none" strike="noStrike" cap="none">
                <a:solidFill>
                  <a:srgbClr val="000000"/>
                </a:solidFill>
                <a:latin typeface="Calibri"/>
                <a:ea typeface="Calibri"/>
                <a:cs typeface="Calibri"/>
                <a:sym typeface="Calibri"/>
              </a:rPr>
              <a:t>38</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8039929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9"/>
        <p:cNvGrpSpPr/>
        <p:nvPr/>
      </p:nvGrpSpPr>
      <p:grpSpPr>
        <a:xfrm>
          <a:off x="0" y="0"/>
          <a:ext cx="0" cy="0"/>
          <a:chOff x="0" y="0"/>
          <a:chExt cx="0" cy="0"/>
        </a:xfrm>
      </p:grpSpPr>
      <p:sp>
        <p:nvSpPr>
          <p:cNvPr id="610" name="Google Shape;610;p20:notes"/>
          <p:cNvSpPr>
            <a:spLocks noGrp="1" noRot="1" noChangeAspect="1"/>
          </p:cNvSpPr>
          <p:nvPr>
            <p:ph type="sldImg" idx="2"/>
          </p:nvPr>
        </p:nvSpPr>
        <p:spPr>
          <a:xfrm>
            <a:off x="87313" y="744538"/>
            <a:ext cx="6619875" cy="37242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1" name="Google Shape;611;p20:notes"/>
          <p:cNvSpPr txBox="1">
            <a:spLocks noGrp="1"/>
          </p:cNvSpPr>
          <p:nvPr>
            <p:ph type="body" idx="1"/>
          </p:nvPr>
        </p:nvSpPr>
        <p:spPr>
          <a:xfrm>
            <a:off x="679450" y="4717415"/>
            <a:ext cx="5435600" cy="446913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12" name="Google Shape;612;p20:notes"/>
          <p:cNvSpPr txBox="1">
            <a:spLocks noGrp="1"/>
          </p:cNvSpPr>
          <p:nvPr>
            <p:ph type="sldNum" idx="12"/>
          </p:nvPr>
        </p:nvSpPr>
        <p:spPr>
          <a:xfrm>
            <a:off x="3848645" y="9433106"/>
            <a:ext cx="2944283" cy="49657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sv-SE" sz="1200" b="0" i="0" u="none" strike="noStrike" cap="none">
                <a:solidFill>
                  <a:srgbClr val="000000"/>
                </a:solidFill>
                <a:latin typeface="Calibri"/>
                <a:ea typeface="Calibri"/>
                <a:cs typeface="Calibri"/>
                <a:sym typeface="Calibri"/>
              </a:rPr>
              <a:t>39</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785422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9"/>
        <p:cNvGrpSpPr/>
        <p:nvPr/>
      </p:nvGrpSpPr>
      <p:grpSpPr>
        <a:xfrm>
          <a:off x="0" y="0"/>
          <a:ext cx="0" cy="0"/>
          <a:chOff x="0" y="0"/>
          <a:chExt cx="0" cy="0"/>
        </a:xfrm>
      </p:grpSpPr>
      <p:sp>
        <p:nvSpPr>
          <p:cNvPr id="610" name="Google Shape;610;p20:notes"/>
          <p:cNvSpPr>
            <a:spLocks noGrp="1" noRot="1" noChangeAspect="1"/>
          </p:cNvSpPr>
          <p:nvPr>
            <p:ph type="sldImg" idx="2"/>
          </p:nvPr>
        </p:nvSpPr>
        <p:spPr>
          <a:xfrm>
            <a:off x="87313" y="744538"/>
            <a:ext cx="6619875" cy="37242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1" name="Google Shape;611;p20:notes"/>
          <p:cNvSpPr txBox="1">
            <a:spLocks noGrp="1"/>
          </p:cNvSpPr>
          <p:nvPr>
            <p:ph type="body" idx="1"/>
          </p:nvPr>
        </p:nvSpPr>
        <p:spPr>
          <a:xfrm>
            <a:off x="679450" y="4717415"/>
            <a:ext cx="5435600" cy="446913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12" name="Google Shape;612;p20:notes"/>
          <p:cNvSpPr txBox="1">
            <a:spLocks noGrp="1"/>
          </p:cNvSpPr>
          <p:nvPr>
            <p:ph type="sldNum" idx="12"/>
          </p:nvPr>
        </p:nvSpPr>
        <p:spPr>
          <a:xfrm>
            <a:off x="3848645" y="9433106"/>
            <a:ext cx="2944283" cy="49657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sv-SE" sz="1200" b="0" i="0" u="none" strike="noStrike" cap="none">
                <a:solidFill>
                  <a:srgbClr val="000000"/>
                </a:solidFill>
                <a:latin typeface="Calibri"/>
                <a:ea typeface="Calibri"/>
                <a:cs typeface="Calibri"/>
                <a:sym typeface="Calibri"/>
              </a:rPr>
              <a:t>40</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8927905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p9:notes"/>
          <p:cNvSpPr>
            <a:spLocks noGrp="1" noRot="1" noChangeAspect="1"/>
          </p:cNvSpPr>
          <p:nvPr>
            <p:ph type="sldImg" idx="2"/>
          </p:nvPr>
        </p:nvSpPr>
        <p:spPr>
          <a:xfrm>
            <a:off x="87313" y="744538"/>
            <a:ext cx="6619875" cy="37242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0" name="Google Shape;370;p9:notes"/>
          <p:cNvSpPr txBox="1">
            <a:spLocks noGrp="1"/>
          </p:cNvSpPr>
          <p:nvPr>
            <p:ph type="body" idx="1"/>
          </p:nvPr>
        </p:nvSpPr>
        <p:spPr>
          <a:xfrm>
            <a:off x="679450" y="4717415"/>
            <a:ext cx="5435600" cy="4469130"/>
          </a:xfrm>
          <a:prstGeom prst="rect">
            <a:avLst/>
          </a:prstGeom>
          <a:noFill/>
          <a:ln>
            <a:noFill/>
          </a:ln>
        </p:spPr>
        <p:txBody>
          <a:bodyPr spcFirstLastPara="1" wrap="square" lIns="91425" tIns="45700" rIns="91425" bIns="45700" anchor="t" anchorCtr="0">
            <a:noAutofit/>
          </a:bodyPr>
          <a:lstStyle/>
          <a:p>
            <a:pPr marL="0" lvl="0" indent="0" algn="l" rtl="0">
              <a:lnSpc>
                <a:spcPct val="91666"/>
              </a:lnSpc>
              <a:spcBef>
                <a:spcPts val="0"/>
              </a:spcBef>
              <a:spcAft>
                <a:spcPts val="0"/>
              </a:spcAft>
              <a:buNone/>
            </a:pPr>
            <a:endParaRPr/>
          </a:p>
        </p:txBody>
      </p:sp>
      <p:sp>
        <p:nvSpPr>
          <p:cNvPr id="371" name="Google Shape;371;p9:notes"/>
          <p:cNvSpPr txBox="1">
            <a:spLocks noGrp="1"/>
          </p:cNvSpPr>
          <p:nvPr>
            <p:ph type="sldNum" idx="12"/>
          </p:nvPr>
        </p:nvSpPr>
        <p:spPr>
          <a:xfrm>
            <a:off x="3848645" y="9433106"/>
            <a:ext cx="2944283" cy="49657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sv-SE" sz="1200" b="0" i="0" u="none" strike="noStrike" cap="none">
                <a:solidFill>
                  <a:srgbClr val="000000"/>
                </a:solidFill>
                <a:latin typeface="Calibri"/>
                <a:ea typeface="Calibri"/>
                <a:cs typeface="Calibri"/>
                <a:sym typeface="Calibri"/>
              </a:rPr>
              <a:t>41</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7494736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p9:notes"/>
          <p:cNvSpPr>
            <a:spLocks noGrp="1" noRot="1" noChangeAspect="1"/>
          </p:cNvSpPr>
          <p:nvPr>
            <p:ph type="sldImg" idx="2"/>
          </p:nvPr>
        </p:nvSpPr>
        <p:spPr>
          <a:xfrm>
            <a:off x="87313" y="744538"/>
            <a:ext cx="6619875" cy="37242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0" name="Google Shape;370;p9:notes"/>
          <p:cNvSpPr txBox="1">
            <a:spLocks noGrp="1"/>
          </p:cNvSpPr>
          <p:nvPr>
            <p:ph type="body" idx="1"/>
          </p:nvPr>
        </p:nvSpPr>
        <p:spPr>
          <a:xfrm>
            <a:off x="679450" y="4717415"/>
            <a:ext cx="5435600" cy="4469130"/>
          </a:xfrm>
          <a:prstGeom prst="rect">
            <a:avLst/>
          </a:prstGeom>
          <a:noFill/>
          <a:ln>
            <a:noFill/>
          </a:ln>
        </p:spPr>
        <p:txBody>
          <a:bodyPr spcFirstLastPara="1" wrap="square" lIns="91425" tIns="45700" rIns="91425" bIns="45700" anchor="t" anchorCtr="0">
            <a:noAutofit/>
          </a:bodyPr>
          <a:lstStyle/>
          <a:p>
            <a:pPr marL="0" lvl="0" indent="0" algn="l" rtl="0">
              <a:lnSpc>
                <a:spcPct val="91666"/>
              </a:lnSpc>
              <a:spcBef>
                <a:spcPts val="0"/>
              </a:spcBef>
              <a:spcAft>
                <a:spcPts val="0"/>
              </a:spcAft>
              <a:buNone/>
            </a:pPr>
            <a:endParaRPr/>
          </a:p>
        </p:txBody>
      </p:sp>
      <p:sp>
        <p:nvSpPr>
          <p:cNvPr id="371" name="Google Shape;371;p9:notes"/>
          <p:cNvSpPr txBox="1">
            <a:spLocks noGrp="1"/>
          </p:cNvSpPr>
          <p:nvPr>
            <p:ph type="sldNum" idx="12"/>
          </p:nvPr>
        </p:nvSpPr>
        <p:spPr>
          <a:xfrm>
            <a:off x="3848645" y="9433106"/>
            <a:ext cx="2944283" cy="49657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sv-SE" sz="1200" b="0" i="0" u="none" strike="noStrike" cap="none">
                <a:solidFill>
                  <a:srgbClr val="000000"/>
                </a:solidFill>
                <a:latin typeface="Calibri"/>
                <a:ea typeface="Calibri"/>
                <a:cs typeface="Calibri"/>
                <a:sym typeface="Calibri"/>
              </a:rPr>
              <a:t>42</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76060977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p9:notes"/>
          <p:cNvSpPr>
            <a:spLocks noGrp="1" noRot="1" noChangeAspect="1"/>
          </p:cNvSpPr>
          <p:nvPr>
            <p:ph type="sldImg" idx="2"/>
          </p:nvPr>
        </p:nvSpPr>
        <p:spPr>
          <a:xfrm>
            <a:off x="87313" y="744538"/>
            <a:ext cx="6619875" cy="37242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0" name="Google Shape;370;p9:notes"/>
          <p:cNvSpPr txBox="1">
            <a:spLocks noGrp="1"/>
          </p:cNvSpPr>
          <p:nvPr>
            <p:ph type="body" idx="1"/>
          </p:nvPr>
        </p:nvSpPr>
        <p:spPr>
          <a:xfrm>
            <a:off x="679450" y="4717415"/>
            <a:ext cx="5435600" cy="4469130"/>
          </a:xfrm>
          <a:prstGeom prst="rect">
            <a:avLst/>
          </a:prstGeom>
          <a:noFill/>
          <a:ln>
            <a:noFill/>
          </a:ln>
        </p:spPr>
        <p:txBody>
          <a:bodyPr spcFirstLastPara="1" wrap="square" lIns="91425" tIns="45700" rIns="91425" bIns="45700" anchor="t" anchorCtr="0">
            <a:noAutofit/>
          </a:bodyPr>
          <a:lstStyle/>
          <a:p>
            <a:pPr marL="0" lvl="0" indent="0" algn="l" rtl="0">
              <a:lnSpc>
                <a:spcPct val="91666"/>
              </a:lnSpc>
              <a:spcBef>
                <a:spcPts val="0"/>
              </a:spcBef>
              <a:spcAft>
                <a:spcPts val="0"/>
              </a:spcAft>
              <a:buNone/>
            </a:pPr>
            <a:endParaRPr/>
          </a:p>
        </p:txBody>
      </p:sp>
      <p:sp>
        <p:nvSpPr>
          <p:cNvPr id="371" name="Google Shape;371;p9:notes"/>
          <p:cNvSpPr txBox="1">
            <a:spLocks noGrp="1"/>
          </p:cNvSpPr>
          <p:nvPr>
            <p:ph type="sldNum" idx="12"/>
          </p:nvPr>
        </p:nvSpPr>
        <p:spPr>
          <a:xfrm>
            <a:off x="3848645" y="9433106"/>
            <a:ext cx="2944283" cy="49657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sv-SE" sz="1200" b="0" i="0" u="none" strike="noStrike" cap="none">
                <a:solidFill>
                  <a:srgbClr val="000000"/>
                </a:solidFill>
                <a:latin typeface="Calibri"/>
                <a:ea typeface="Calibri"/>
                <a:cs typeface="Calibri"/>
                <a:sym typeface="Calibri"/>
              </a:rPr>
              <a:t>43</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286359112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p9:notes"/>
          <p:cNvSpPr>
            <a:spLocks noGrp="1" noRot="1" noChangeAspect="1"/>
          </p:cNvSpPr>
          <p:nvPr>
            <p:ph type="sldImg" idx="2"/>
          </p:nvPr>
        </p:nvSpPr>
        <p:spPr>
          <a:xfrm>
            <a:off x="87313" y="744538"/>
            <a:ext cx="6619875" cy="37242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0" name="Google Shape;370;p9:notes"/>
          <p:cNvSpPr txBox="1">
            <a:spLocks noGrp="1"/>
          </p:cNvSpPr>
          <p:nvPr>
            <p:ph type="body" idx="1"/>
          </p:nvPr>
        </p:nvSpPr>
        <p:spPr>
          <a:xfrm>
            <a:off x="679450" y="4717415"/>
            <a:ext cx="5435600" cy="4469130"/>
          </a:xfrm>
          <a:prstGeom prst="rect">
            <a:avLst/>
          </a:prstGeom>
          <a:noFill/>
          <a:ln>
            <a:noFill/>
          </a:ln>
        </p:spPr>
        <p:txBody>
          <a:bodyPr spcFirstLastPara="1" wrap="square" lIns="91425" tIns="45700" rIns="91425" bIns="45700" anchor="t" anchorCtr="0">
            <a:noAutofit/>
          </a:bodyPr>
          <a:lstStyle/>
          <a:p>
            <a:pPr marL="0" lvl="0" indent="0" algn="l" rtl="0">
              <a:lnSpc>
                <a:spcPct val="91666"/>
              </a:lnSpc>
              <a:spcBef>
                <a:spcPts val="0"/>
              </a:spcBef>
              <a:spcAft>
                <a:spcPts val="0"/>
              </a:spcAft>
              <a:buNone/>
            </a:pPr>
            <a:endParaRPr/>
          </a:p>
        </p:txBody>
      </p:sp>
      <p:sp>
        <p:nvSpPr>
          <p:cNvPr id="371" name="Google Shape;371;p9:notes"/>
          <p:cNvSpPr txBox="1">
            <a:spLocks noGrp="1"/>
          </p:cNvSpPr>
          <p:nvPr>
            <p:ph type="sldNum" idx="12"/>
          </p:nvPr>
        </p:nvSpPr>
        <p:spPr>
          <a:xfrm>
            <a:off x="3848645" y="9433106"/>
            <a:ext cx="2944283" cy="49657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sv-SE" sz="1200" b="0" i="0" u="none" strike="noStrike" cap="none">
                <a:solidFill>
                  <a:srgbClr val="000000"/>
                </a:solidFill>
                <a:latin typeface="Calibri"/>
                <a:ea typeface="Calibri"/>
                <a:cs typeface="Calibri"/>
                <a:sym typeface="Calibri"/>
              </a:rPr>
              <a:t>44</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36238247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p9:notes"/>
          <p:cNvSpPr>
            <a:spLocks noGrp="1" noRot="1" noChangeAspect="1"/>
          </p:cNvSpPr>
          <p:nvPr>
            <p:ph type="sldImg" idx="2"/>
          </p:nvPr>
        </p:nvSpPr>
        <p:spPr>
          <a:xfrm>
            <a:off x="87313" y="744538"/>
            <a:ext cx="6619875" cy="37242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0" name="Google Shape;370;p9:notes"/>
          <p:cNvSpPr txBox="1">
            <a:spLocks noGrp="1"/>
          </p:cNvSpPr>
          <p:nvPr>
            <p:ph type="body" idx="1"/>
          </p:nvPr>
        </p:nvSpPr>
        <p:spPr>
          <a:xfrm>
            <a:off x="679450" y="4717415"/>
            <a:ext cx="5435600" cy="4469130"/>
          </a:xfrm>
          <a:prstGeom prst="rect">
            <a:avLst/>
          </a:prstGeom>
          <a:noFill/>
          <a:ln>
            <a:noFill/>
          </a:ln>
        </p:spPr>
        <p:txBody>
          <a:bodyPr spcFirstLastPara="1" wrap="square" lIns="91425" tIns="45700" rIns="91425" bIns="45700" anchor="t" anchorCtr="0">
            <a:noAutofit/>
          </a:bodyPr>
          <a:lstStyle/>
          <a:p>
            <a:pPr marL="0" lvl="0" indent="0" algn="l" rtl="0">
              <a:lnSpc>
                <a:spcPct val="91666"/>
              </a:lnSpc>
              <a:spcBef>
                <a:spcPts val="0"/>
              </a:spcBef>
              <a:spcAft>
                <a:spcPts val="0"/>
              </a:spcAft>
              <a:buNone/>
            </a:pPr>
            <a:endParaRPr/>
          </a:p>
        </p:txBody>
      </p:sp>
      <p:sp>
        <p:nvSpPr>
          <p:cNvPr id="371" name="Google Shape;371;p9:notes"/>
          <p:cNvSpPr txBox="1">
            <a:spLocks noGrp="1"/>
          </p:cNvSpPr>
          <p:nvPr>
            <p:ph type="sldNum" idx="12"/>
          </p:nvPr>
        </p:nvSpPr>
        <p:spPr>
          <a:xfrm>
            <a:off x="3848645" y="9433106"/>
            <a:ext cx="2944283" cy="49657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sv-SE" sz="1200" b="0" i="0" u="none" strike="noStrike" cap="none">
                <a:solidFill>
                  <a:srgbClr val="000000"/>
                </a:solidFill>
                <a:latin typeface="Calibri"/>
                <a:ea typeface="Calibri"/>
                <a:cs typeface="Calibri"/>
                <a:sym typeface="Calibri"/>
              </a:rPr>
              <a:t>45</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52609323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p9:notes"/>
          <p:cNvSpPr>
            <a:spLocks noGrp="1" noRot="1" noChangeAspect="1"/>
          </p:cNvSpPr>
          <p:nvPr>
            <p:ph type="sldImg" idx="2"/>
          </p:nvPr>
        </p:nvSpPr>
        <p:spPr>
          <a:xfrm>
            <a:off x="87313" y="744538"/>
            <a:ext cx="6619875" cy="37242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0" name="Google Shape;370;p9:notes"/>
          <p:cNvSpPr txBox="1">
            <a:spLocks noGrp="1"/>
          </p:cNvSpPr>
          <p:nvPr>
            <p:ph type="body" idx="1"/>
          </p:nvPr>
        </p:nvSpPr>
        <p:spPr>
          <a:xfrm>
            <a:off x="679450" y="4717415"/>
            <a:ext cx="5435600" cy="4469130"/>
          </a:xfrm>
          <a:prstGeom prst="rect">
            <a:avLst/>
          </a:prstGeom>
          <a:noFill/>
          <a:ln>
            <a:noFill/>
          </a:ln>
        </p:spPr>
        <p:txBody>
          <a:bodyPr spcFirstLastPara="1" wrap="square" lIns="91425" tIns="45700" rIns="91425" bIns="45700" anchor="t" anchorCtr="0">
            <a:noAutofit/>
          </a:bodyPr>
          <a:lstStyle/>
          <a:p>
            <a:pPr marL="0" lvl="0" indent="0" algn="l" rtl="0">
              <a:lnSpc>
                <a:spcPct val="91666"/>
              </a:lnSpc>
              <a:spcBef>
                <a:spcPts val="0"/>
              </a:spcBef>
              <a:spcAft>
                <a:spcPts val="0"/>
              </a:spcAft>
              <a:buNone/>
            </a:pPr>
            <a:endParaRPr/>
          </a:p>
        </p:txBody>
      </p:sp>
      <p:sp>
        <p:nvSpPr>
          <p:cNvPr id="371" name="Google Shape;371;p9:notes"/>
          <p:cNvSpPr txBox="1">
            <a:spLocks noGrp="1"/>
          </p:cNvSpPr>
          <p:nvPr>
            <p:ph type="sldNum" idx="12"/>
          </p:nvPr>
        </p:nvSpPr>
        <p:spPr>
          <a:xfrm>
            <a:off x="3848645" y="9433106"/>
            <a:ext cx="2944283" cy="49657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sv-SE" sz="1200" b="0" i="0" u="none" strike="noStrike" cap="none">
                <a:solidFill>
                  <a:srgbClr val="000000"/>
                </a:solidFill>
                <a:latin typeface="Calibri"/>
                <a:ea typeface="Calibri"/>
                <a:cs typeface="Calibri"/>
                <a:sym typeface="Calibri"/>
              </a:rPr>
              <a:t>46</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23364758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p1:notes"/>
          <p:cNvSpPr>
            <a:spLocks noGrp="1" noRot="1" noChangeAspect="1"/>
          </p:cNvSpPr>
          <p:nvPr>
            <p:ph type="sldImg" idx="2"/>
          </p:nvPr>
        </p:nvSpPr>
        <p:spPr>
          <a:xfrm>
            <a:off x="87313" y="744538"/>
            <a:ext cx="6619875" cy="37242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0" name="Google Shape;180;p1:notes"/>
          <p:cNvSpPr txBox="1">
            <a:spLocks noGrp="1"/>
          </p:cNvSpPr>
          <p:nvPr>
            <p:ph type="body" idx="1"/>
          </p:nvPr>
        </p:nvSpPr>
        <p:spPr>
          <a:xfrm>
            <a:off x="679450" y="4717415"/>
            <a:ext cx="5435600" cy="446913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1" name="Google Shape;181;p1:notes"/>
          <p:cNvSpPr txBox="1">
            <a:spLocks noGrp="1"/>
          </p:cNvSpPr>
          <p:nvPr>
            <p:ph type="sldNum" idx="12"/>
          </p:nvPr>
        </p:nvSpPr>
        <p:spPr>
          <a:xfrm>
            <a:off x="3848645" y="9433106"/>
            <a:ext cx="2944283" cy="49657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sv-SE" sz="1200" b="0" i="0" u="none" strike="noStrike" cap="none">
                <a:solidFill>
                  <a:srgbClr val="000000"/>
                </a:solidFill>
                <a:latin typeface="Calibri"/>
                <a:ea typeface="Calibri"/>
                <a:cs typeface="Calibri"/>
                <a:sym typeface="Calibri"/>
              </a:rPr>
              <a:t>3</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75636515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9"/>
        <p:cNvGrpSpPr/>
        <p:nvPr/>
      </p:nvGrpSpPr>
      <p:grpSpPr>
        <a:xfrm>
          <a:off x="0" y="0"/>
          <a:ext cx="0" cy="0"/>
          <a:chOff x="0" y="0"/>
          <a:chExt cx="0" cy="0"/>
        </a:xfrm>
      </p:grpSpPr>
      <p:sp>
        <p:nvSpPr>
          <p:cNvPr id="610" name="Google Shape;610;p20:notes"/>
          <p:cNvSpPr>
            <a:spLocks noGrp="1" noRot="1" noChangeAspect="1"/>
          </p:cNvSpPr>
          <p:nvPr>
            <p:ph type="sldImg" idx="2"/>
          </p:nvPr>
        </p:nvSpPr>
        <p:spPr>
          <a:xfrm>
            <a:off x="87313" y="744538"/>
            <a:ext cx="6619875" cy="37242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1" name="Google Shape;611;p20:notes"/>
          <p:cNvSpPr txBox="1">
            <a:spLocks noGrp="1"/>
          </p:cNvSpPr>
          <p:nvPr>
            <p:ph type="body" idx="1"/>
          </p:nvPr>
        </p:nvSpPr>
        <p:spPr>
          <a:xfrm>
            <a:off x="679450" y="4717415"/>
            <a:ext cx="5435600" cy="446913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12" name="Google Shape;612;p20:notes"/>
          <p:cNvSpPr txBox="1">
            <a:spLocks noGrp="1"/>
          </p:cNvSpPr>
          <p:nvPr>
            <p:ph type="sldNum" idx="12"/>
          </p:nvPr>
        </p:nvSpPr>
        <p:spPr>
          <a:xfrm>
            <a:off x="3848645" y="9433106"/>
            <a:ext cx="2944283" cy="49657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sv-SE" sz="1200" b="0" i="0" u="none" strike="noStrike" cap="none">
                <a:solidFill>
                  <a:srgbClr val="000000"/>
                </a:solidFill>
                <a:latin typeface="Calibri"/>
                <a:ea typeface="Calibri"/>
                <a:cs typeface="Calibri"/>
                <a:sym typeface="Calibri"/>
              </a:rPr>
              <a:t>47</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p1:notes"/>
          <p:cNvSpPr>
            <a:spLocks noGrp="1" noRot="1" noChangeAspect="1"/>
          </p:cNvSpPr>
          <p:nvPr>
            <p:ph type="sldImg" idx="2"/>
          </p:nvPr>
        </p:nvSpPr>
        <p:spPr>
          <a:xfrm>
            <a:off x="87313" y="744538"/>
            <a:ext cx="6619875" cy="37242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0" name="Google Shape;180;p1:notes"/>
          <p:cNvSpPr txBox="1">
            <a:spLocks noGrp="1"/>
          </p:cNvSpPr>
          <p:nvPr>
            <p:ph type="body" idx="1"/>
          </p:nvPr>
        </p:nvSpPr>
        <p:spPr>
          <a:xfrm>
            <a:off x="679450" y="4717415"/>
            <a:ext cx="5435600" cy="446913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1" name="Google Shape;181;p1:notes"/>
          <p:cNvSpPr txBox="1">
            <a:spLocks noGrp="1"/>
          </p:cNvSpPr>
          <p:nvPr>
            <p:ph type="sldNum" idx="12"/>
          </p:nvPr>
        </p:nvSpPr>
        <p:spPr>
          <a:xfrm>
            <a:off x="3848645" y="9433106"/>
            <a:ext cx="2944283" cy="49657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sv-SE" sz="1200" b="0" i="0" u="none" strike="noStrike" cap="none">
                <a:solidFill>
                  <a:srgbClr val="000000"/>
                </a:solidFill>
                <a:latin typeface="Calibri"/>
                <a:ea typeface="Calibri"/>
                <a:cs typeface="Calibri"/>
                <a:sym typeface="Calibri"/>
              </a:rPr>
              <a:t>4</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8499348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p1:notes"/>
          <p:cNvSpPr>
            <a:spLocks noGrp="1" noRot="1" noChangeAspect="1"/>
          </p:cNvSpPr>
          <p:nvPr>
            <p:ph type="sldImg" idx="2"/>
          </p:nvPr>
        </p:nvSpPr>
        <p:spPr>
          <a:xfrm>
            <a:off x="87313" y="744538"/>
            <a:ext cx="6619875" cy="37242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0" name="Google Shape;180;p1:notes"/>
          <p:cNvSpPr txBox="1">
            <a:spLocks noGrp="1"/>
          </p:cNvSpPr>
          <p:nvPr>
            <p:ph type="body" idx="1"/>
          </p:nvPr>
        </p:nvSpPr>
        <p:spPr>
          <a:xfrm>
            <a:off x="679450" y="4717415"/>
            <a:ext cx="5435600" cy="446913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1" name="Google Shape;181;p1:notes"/>
          <p:cNvSpPr txBox="1">
            <a:spLocks noGrp="1"/>
          </p:cNvSpPr>
          <p:nvPr>
            <p:ph type="sldNum" idx="12"/>
          </p:nvPr>
        </p:nvSpPr>
        <p:spPr>
          <a:xfrm>
            <a:off x="3848645" y="9433106"/>
            <a:ext cx="2944283" cy="49657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sv-SE" sz="1200" b="0" i="0" u="none" strike="noStrike" cap="none">
                <a:solidFill>
                  <a:srgbClr val="000000"/>
                </a:solidFill>
                <a:latin typeface="Calibri"/>
                <a:ea typeface="Calibri"/>
                <a:cs typeface="Calibri"/>
                <a:sym typeface="Calibri"/>
              </a:rPr>
              <a:t>5</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23058251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p1:notes"/>
          <p:cNvSpPr>
            <a:spLocks noGrp="1" noRot="1" noChangeAspect="1"/>
          </p:cNvSpPr>
          <p:nvPr>
            <p:ph type="sldImg" idx="2"/>
          </p:nvPr>
        </p:nvSpPr>
        <p:spPr>
          <a:xfrm>
            <a:off x="87313" y="744538"/>
            <a:ext cx="6619875" cy="37242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0" name="Google Shape;180;p1:notes"/>
          <p:cNvSpPr txBox="1">
            <a:spLocks noGrp="1"/>
          </p:cNvSpPr>
          <p:nvPr>
            <p:ph type="body" idx="1"/>
          </p:nvPr>
        </p:nvSpPr>
        <p:spPr>
          <a:xfrm>
            <a:off x="679450" y="4717415"/>
            <a:ext cx="5435600" cy="446913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1" name="Google Shape;181;p1:notes"/>
          <p:cNvSpPr txBox="1">
            <a:spLocks noGrp="1"/>
          </p:cNvSpPr>
          <p:nvPr>
            <p:ph type="sldNum" idx="12"/>
          </p:nvPr>
        </p:nvSpPr>
        <p:spPr>
          <a:xfrm>
            <a:off x="3848645" y="9433106"/>
            <a:ext cx="2944283" cy="49657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sv-SE" sz="1200" b="0" i="0" u="none" strike="noStrike" cap="none">
                <a:solidFill>
                  <a:srgbClr val="000000"/>
                </a:solidFill>
                <a:latin typeface="Calibri"/>
                <a:ea typeface="Calibri"/>
                <a:cs typeface="Calibri"/>
                <a:sym typeface="Calibri"/>
              </a:rPr>
              <a:t>6</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2314528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p1:notes"/>
          <p:cNvSpPr>
            <a:spLocks noGrp="1" noRot="1" noChangeAspect="1"/>
          </p:cNvSpPr>
          <p:nvPr>
            <p:ph type="sldImg" idx="2"/>
          </p:nvPr>
        </p:nvSpPr>
        <p:spPr>
          <a:xfrm>
            <a:off x="87313" y="744538"/>
            <a:ext cx="6619875" cy="37242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0" name="Google Shape;180;p1:notes"/>
          <p:cNvSpPr txBox="1">
            <a:spLocks noGrp="1"/>
          </p:cNvSpPr>
          <p:nvPr>
            <p:ph type="body" idx="1"/>
          </p:nvPr>
        </p:nvSpPr>
        <p:spPr>
          <a:xfrm>
            <a:off x="679450" y="4717415"/>
            <a:ext cx="5435600" cy="446913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1" name="Google Shape;181;p1:notes"/>
          <p:cNvSpPr txBox="1">
            <a:spLocks noGrp="1"/>
          </p:cNvSpPr>
          <p:nvPr>
            <p:ph type="sldNum" idx="12"/>
          </p:nvPr>
        </p:nvSpPr>
        <p:spPr>
          <a:xfrm>
            <a:off x="3848645" y="9433106"/>
            <a:ext cx="2944283" cy="49657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sv-SE" sz="1200" b="0" i="0" u="none" strike="noStrike" cap="none">
                <a:solidFill>
                  <a:srgbClr val="000000"/>
                </a:solidFill>
                <a:latin typeface="Calibri"/>
                <a:ea typeface="Calibri"/>
                <a:cs typeface="Calibri"/>
                <a:sym typeface="Calibri"/>
              </a:rPr>
              <a:t>7</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3771458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p1:notes"/>
          <p:cNvSpPr>
            <a:spLocks noGrp="1" noRot="1" noChangeAspect="1"/>
          </p:cNvSpPr>
          <p:nvPr>
            <p:ph type="sldImg" idx="2"/>
          </p:nvPr>
        </p:nvSpPr>
        <p:spPr>
          <a:xfrm>
            <a:off x="87313" y="744538"/>
            <a:ext cx="6619875" cy="37242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0" name="Google Shape;180;p1:notes"/>
          <p:cNvSpPr txBox="1">
            <a:spLocks noGrp="1"/>
          </p:cNvSpPr>
          <p:nvPr>
            <p:ph type="body" idx="1"/>
          </p:nvPr>
        </p:nvSpPr>
        <p:spPr>
          <a:xfrm>
            <a:off x="679450" y="4717415"/>
            <a:ext cx="5435600" cy="446913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1" name="Google Shape;181;p1:notes"/>
          <p:cNvSpPr txBox="1">
            <a:spLocks noGrp="1"/>
          </p:cNvSpPr>
          <p:nvPr>
            <p:ph type="sldNum" idx="12"/>
          </p:nvPr>
        </p:nvSpPr>
        <p:spPr>
          <a:xfrm>
            <a:off x="3848645" y="9433106"/>
            <a:ext cx="2944283" cy="49657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sv-SE" sz="1200" b="0" i="0" u="none" strike="noStrike" cap="none">
                <a:solidFill>
                  <a:srgbClr val="000000"/>
                </a:solidFill>
                <a:latin typeface="Calibri"/>
                <a:ea typeface="Calibri"/>
                <a:cs typeface="Calibri"/>
                <a:sym typeface="Calibri"/>
              </a:rPr>
              <a:t>8</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5085995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p1:notes"/>
          <p:cNvSpPr>
            <a:spLocks noGrp="1" noRot="1" noChangeAspect="1"/>
          </p:cNvSpPr>
          <p:nvPr>
            <p:ph type="sldImg" idx="2"/>
          </p:nvPr>
        </p:nvSpPr>
        <p:spPr>
          <a:xfrm>
            <a:off x="87313" y="744538"/>
            <a:ext cx="6619875" cy="37242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0" name="Google Shape;180;p1:notes"/>
          <p:cNvSpPr txBox="1">
            <a:spLocks noGrp="1"/>
          </p:cNvSpPr>
          <p:nvPr>
            <p:ph type="body" idx="1"/>
          </p:nvPr>
        </p:nvSpPr>
        <p:spPr>
          <a:xfrm>
            <a:off x="679450" y="4717415"/>
            <a:ext cx="5435600" cy="446913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1" name="Google Shape;181;p1:notes"/>
          <p:cNvSpPr txBox="1">
            <a:spLocks noGrp="1"/>
          </p:cNvSpPr>
          <p:nvPr>
            <p:ph type="sldNum" idx="12"/>
          </p:nvPr>
        </p:nvSpPr>
        <p:spPr>
          <a:xfrm>
            <a:off x="3848645" y="9433106"/>
            <a:ext cx="2944283" cy="49657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sv-SE" sz="1200" b="0" i="0" u="none" strike="noStrike" cap="none">
                <a:solidFill>
                  <a:srgbClr val="000000"/>
                </a:solidFill>
                <a:latin typeface="Calibri"/>
                <a:ea typeface="Calibri"/>
                <a:cs typeface="Calibri"/>
                <a:sym typeface="Calibri"/>
              </a:rPr>
              <a:t>9</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9264415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Master" Target="../slideMasters/slideMaster1.xml"/><Relationship Id="rId1" Type="http://schemas.openxmlformats.org/officeDocument/2006/relationships/tags" Target="../tags/tag1.xml"/><Relationship Id="rId4" Type="http://schemas.openxmlformats.org/officeDocument/2006/relationships/image" Target="../media/image10.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Master" Target="../slideMasters/slideMaster2.xml"/><Relationship Id="rId1" Type="http://schemas.openxmlformats.org/officeDocument/2006/relationships/tags" Target="../tags/tag3.xml"/><Relationship Id="rId4" Type="http://schemas.openxmlformats.org/officeDocument/2006/relationships/image" Target="../media/image10.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Master" Target="../slideMasters/slideMaster2.xml"/><Relationship Id="rId1" Type="http://schemas.openxmlformats.org/officeDocument/2006/relationships/tags" Target="../tags/tag4.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Master" Target="../slideMasters/slideMaster2.xml"/><Relationship Id="rId1" Type="http://schemas.openxmlformats.org/officeDocument/2006/relationships/tags" Target="../tags/tag5.xml"/><Relationship Id="rId4" Type="http://schemas.openxmlformats.org/officeDocument/2006/relationships/image" Target="../media/image10.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Master" Target="../slideMasters/slideMaster2.xml"/><Relationship Id="rId1" Type="http://schemas.openxmlformats.org/officeDocument/2006/relationships/tags" Target="../tags/tag6.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Master" Target="../slideMasters/slideMaster2.xml"/><Relationship Id="rId1" Type="http://schemas.openxmlformats.org/officeDocument/2006/relationships/tags" Target="../tags/tag7.xml"/><Relationship Id="rId4" Type="http://schemas.openxmlformats.org/officeDocument/2006/relationships/image" Target="../media/image12.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Master" Target="../slideMasters/slideMaster2.xml"/><Relationship Id="rId1" Type="http://schemas.openxmlformats.org/officeDocument/2006/relationships/tags" Target="../tags/tag8.xml"/><Relationship Id="rId4" Type="http://schemas.openxmlformats.org/officeDocument/2006/relationships/image" Target="../media/image12.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Master" Target="../slideMasters/slideMaster2.xml"/><Relationship Id="rId1" Type="http://schemas.openxmlformats.org/officeDocument/2006/relationships/tags" Target="../tags/tag9.xml"/><Relationship Id="rId4" Type="http://schemas.openxmlformats.org/officeDocument/2006/relationships/image" Target="../media/image12.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Master" Target="../slideMasters/slideMaster2.xml"/><Relationship Id="rId1" Type="http://schemas.openxmlformats.org/officeDocument/2006/relationships/tags" Target="../tags/tag10.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Master" Target="../slideMasters/slideMaster2.xml"/><Relationship Id="rId1" Type="http://schemas.openxmlformats.org/officeDocument/2006/relationships/tags" Target="../tags/tag1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Master" Target="../slideMasters/slideMaster2.xml"/><Relationship Id="rId1" Type="http://schemas.openxmlformats.org/officeDocument/2006/relationships/tags" Target="../tags/tag1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Master" Target="../slideMasters/slideMaster2.xml"/><Relationship Id="rId1" Type="http://schemas.openxmlformats.org/officeDocument/2006/relationships/tags" Target="../tags/tag1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Master" Target="../slideMasters/slideMaster2.xml"/><Relationship Id="rId1" Type="http://schemas.openxmlformats.org/officeDocument/2006/relationships/tags" Target="../tags/tag1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Rubrik + Text Blå">
  <p:cSld name="Rubrik + Text Blå">
    <p:spTree>
      <p:nvGrpSpPr>
        <p:cNvPr id="1" name="Shape 18"/>
        <p:cNvGrpSpPr/>
        <p:nvPr/>
      </p:nvGrpSpPr>
      <p:grpSpPr>
        <a:xfrm>
          <a:off x="0" y="0"/>
          <a:ext cx="0" cy="0"/>
          <a:chOff x="0" y="0"/>
          <a:chExt cx="0" cy="0"/>
        </a:xfrm>
      </p:grpSpPr>
      <p:sp>
        <p:nvSpPr>
          <p:cNvPr id="19" name="Google Shape;19;p2"/>
          <p:cNvSpPr txBox="1">
            <a:spLocks noGrp="1"/>
          </p:cNvSpPr>
          <p:nvPr>
            <p:ph type="dt" idx="10"/>
          </p:nvPr>
        </p:nvSpPr>
        <p:spPr>
          <a:xfrm>
            <a:off x="10128448" y="6490231"/>
            <a:ext cx="1080120" cy="298363"/>
          </a:xfrm>
          <a:prstGeom prst="rect">
            <a:avLst/>
          </a:prstGeom>
          <a:noFill/>
          <a:ln>
            <a:noFill/>
          </a:ln>
        </p:spPr>
        <p:txBody>
          <a:bodyPr spcFirstLastPara="1" wrap="square" lIns="0" tIns="45700" rIns="0" bIns="45700" anchor="ctr" anchorCtr="0">
            <a:noAutofit/>
          </a:bodyPr>
          <a:lstStyle>
            <a:lvl1pPr lvl="0" algn="r">
              <a:spcBef>
                <a:spcPts val="0"/>
              </a:spcBef>
              <a:spcAft>
                <a:spcPts val="0"/>
              </a:spcAft>
              <a:buSzPts val="1400"/>
              <a:buNone/>
              <a:defRPr sz="11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
          <p:cNvSpPr txBox="1">
            <a:spLocks noGrp="1"/>
          </p:cNvSpPr>
          <p:nvPr>
            <p:ph type="sldNum" idx="12"/>
          </p:nvPr>
        </p:nvSpPr>
        <p:spPr>
          <a:xfrm>
            <a:off x="11064552" y="6490231"/>
            <a:ext cx="513172" cy="298363"/>
          </a:xfrm>
          <a:prstGeom prst="rect">
            <a:avLst/>
          </a:prstGeom>
          <a:noFill/>
          <a:ln>
            <a:noFill/>
          </a:ln>
        </p:spPr>
        <p:txBody>
          <a:bodyPr spcFirstLastPara="1" wrap="square" lIns="0" tIns="45700" rIns="0" bIns="45700" anchor="ctr" anchorCtr="0">
            <a:noAutofit/>
          </a:bodyPr>
          <a:lstStyle>
            <a:lvl1pPr marL="0" marR="0" lvl="0" indent="0" algn="r">
              <a:spcBef>
                <a:spcPts val="0"/>
              </a:spcBef>
              <a:buNone/>
              <a:defRPr sz="1100" b="1" i="0" u="none" strike="noStrike" cap="none">
                <a:solidFill>
                  <a:srgbClr val="A2AAAC"/>
                </a:solidFill>
                <a:latin typeface="Calibri"/>
                <a:ea typeface="Calibri"/>
                <a:cs typeface="Calibri"/>
                <a:sym typeface="Calibri"/>
              </a:defRPr>
            </a:lvl1pPr>
            <a:lvl2pPr marL="0" marR="0" lvl="1" indent="0" algn="r">
              <a:spcBef>
                <a:spcPts val="0"/>
              </a:spcBef>
              <a:buNone/>
              <a:defRPr sz="1100" b="1" i="0" u="none" strike="noStrike" cap="none">
                <a:solidFill>
                  <a:srgbClr val="A2AAAC"/>
                </a:solidFill>
                <a:latin typeface="Calibri"/>
                <a:ea typeface="Calibri"/>
                <a:cs typeface="Calibri"/>
                <a:sym typeface="Calibri"/>
              </a:defRPr>
            </a:lvl2pPr>
            <a:lvl3pPr marL="0" marR="0" lvl="2" indent="0" algn="r">
              <a:spcBef>
                <a:spcPts val="0"/>
              </a:spcBef>
              <a:buNone/>
              <a:defRPr sz="1100" b="1" i="0" u="none" strike="noStrike" cap="none">
                <a:solidFill>
                  <a:srgbClr val="A2AAAC"/>
                </a:solidFill>
                <a:latin typeface="Calibri"/>
                <a:ea typeface="Calibri"/>
                <a:cs typeface="Calibri"/>
                <a:sym typeface="Calibri"/>
              </a:defRPr>
            </a:lvl3pPr>
            <a:lvl4pPr marL="0" marR="0" lvl="3" indent="0" algn="r">
              <a:spcBef>
                <a:spcPts val="0"/>
              </a:spcBef>
              <a:buNone/>
              <a:defRPr sz="1100" b="1" i="0" u="none" strike="noStrike" cap="none">
                <a:solidFill>
                  <a:srgbClr val="A2AAAC"/>
                </a:solidFill>
                <a:latin typeface="Calibri"/>
                <a:ea typeface="Calibri"/>
                <a:cs typeface="Calibri"/>
                <a:sym typeface="Calibri"/>
              </a:defRPr>
            </a:lvl4pPr>
            <a:lvl5pPr marL="0" marR="0" lvl="4" indent="0" algn="r">
              <a:spcBef>
                <a:spcPts val="0"/>
              </a:spcBef>
              <a:buNone/>
              <a:defRPr sz="1100" b="1" i="0" u="none" strike="noStrike" cap="none">
                <a:solidFill>
                  <a:srgbClr val="A2AAAC"/>
                </a:solidFill>
                <a:latin typeface="Calibri"/>
                <a:ea typeface="Calibri"/>
                <a:cs typeface="Calibri"/>
                <a:sym typeface="Calibri"/>
              </a:defRPr>
            </a:lvl5pPr>
            <a:lvl6pPr marL="0" marR="0" lvl="5" indent="0" algn="r">
              <a:spcBef>
                <a:spcPts val="0"/>
              </a:spcBef>
              <a:buNone/>
              <a:defRPr sz="1100" b="1" i="0" u="none" strike="noStrike" cap="none">
                <a:solidFill>
                  <a:srgbClr val="A2AAAC"/>
                </a:solidFill>
                <a:latin typeface="Calibri"/>
                <a:ea typeface="Calibri"/>
                <a:cs typeface="Calibri"/>
                <a:sym typeface="Calibri"/>
              </a:defRPr>
            </a:lvl6pPr>
            <a:lvl7pPr marL="0" marR="0" lvl="6" indent="0" algn="r">
              <a:spcBef>
                <a:spcPts val="0"/>
              </a:spcBef>
              <a:buNone/>
              <a:defRPr sz="1100" b="1" i="0" u="none" strike="noStrike" cap="none">
                <a:solidFill>
                  <a:srgbClr val="A2AAAC"/>
                </a:solidFill>
                <a:latin typeface="Calibri"/>
                <a:ea typeface="Calibri"/>
                <a:cs typeface="Calibri"/>
                <a:sym typeface="Calibri"/>
              </a:defRPr>
            </a:lvl7pPr>
            <a:lvl8pPr marL="0" marR="0" lvl="7" indent="0" algn="r">
              <a:spcBef>
                <a:spcPts val="0"/>
              </a:spcBef>
              <a:buNone/>
              <a:defRPr sz="1100" b="1" i="0" u="none" strike="noStrike" cap="none">
                <a:solidFill>
                  <a:srgbClr val="A2AAAC"/>
                </a:solidFill>
                <a:latin typeface="Calibri"/>
                <a:ea typeface="Calibri"/>
                <a:cs typeface="Calibri"/>
                <a:sym typeface="Calibri"/>
              </a:defRPr>
            </a:lvl8pPr>
            <a:lvl9pPr marL="0" marR="0" lvl="8" indent="0" algn="r">
              <a:spcBef>
                <a:spcPts val="0"/>
              </a:spcBef>
              <a:buNone/>
              <a:defRPr sz="1100" b="1" i="0" u="none" strike="noStrike" cap="none">
                <a:solidFill>
                  <a:srgbClr val="A2AAAC"/>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sv-SE"/>
              <a:t>‹#›</a:t>
            </a:fld>
            <a:endParaRPr/>
          </a:p>
        </p:txBody>
      </p:sp>
      <p:sp>
        <p:nvSpPr>
          <p:cNvPr id="21" name="Google Shape;21;p2"/>
          <p:cNvSpPr txBox="1">
            <a:spLocks noGrp="1"/>
          </p:cNvSpPr>
          <p:nvPr>
            <p:ph type="title"/>
          </p:nvPr>
        </p:nvSpPr>
        <p:spPr>
          <a:xfrm>
            <a:off x="609600" y="332657"/>
            <a:ext cx="10959008" cy="576064"/>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rgbClr val="002D7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 name="Google Shape;22;p2"/>
          <p:cNvSpPr txBox="1">
            <a:spLocks noGrp="1"/>
          </p:cNvSpPr>
          <p:nvPr>
            <p:ph type="body" idx="1"/>
          </p:nvPr>
        </p:nvSpPr>
        <p:spPr>
          <a:xfrm>
            <a:off x="623392" y="1124869"/>
            <a:ext cx="10945216" cy="4968428"/>
          </a:xfrm>
          <a:prstGeom prst="rect">
            <a:avLst/>
          </a:prstGeom>
          <a:noFill/>
          <a:ln>
            <a:noFill/>
          </a:ln>
        </p:spPr>
        <p:txBody>
          <a:bodyPr spcFirstLastPara="1" wrap="square" lIns="90000" tIns="45700" rIns="91425" bIns="45700" anchor="t" anchorCtr="0">
            <a:noAutofit/>
          </a:bodyPr>
          <a:lstStyle>
            <a:lvl1pPr marL="457200" marR="0" lvl="0" indent="-317500" algn="l" rtl="0">
              <a:spcBef>
                <a:spcPts val="280"/>
              </a:spcBef>
              <a:spcAft>
                <a:spcPts val="0"/>
              </a:spcAft>
              <a:buClr>
                <a:srgbClr val="009FDF"/>
              </a:buClr>
              <a:buSzPts val="1400"/>
              <a:buFont typeface="Arial"/>
              <a:buChar char="•"/>
              <a:defRPr sz="1400" b="0" i="0" u="none" strike="noStrike" cap="none">
                <a:solidFill>
                  <a:srgbClr val="565656"/>
                </a:solidFill>
                <a:latin typeface="Calibri"/>
                <a:ea typeface="Calibri"/>
                <a:cs typeface="Calibri"/>
                <a:sym typeface="Calibri"/>
              </a:defRPr>
            </a:lvl1pPr>
            <a:lvl2pPr marL="914400" marR="0" lvl="1" indent="-304800" algn="l" rtl="0">
              <a:spcBef>
                <a:spcPts val="240"/>
              </a:spcBef>
              <a:spcAft>
                <a:spcPts val="0"/>
              </a:spcAft>
              <a:buClr>
                <a:srgbClr val="009FDF"/>
              </a:buClr>
              <a:buSzPts val="1200"/>
              <a:buFont typeface="Arial"/>
              <a:buChar char="•"/>
              <a:defRPr sz="1200" b="0" i="0" u="none" strike="noStrike" cap="none">
                <a:solidFill>
                  <a:srgbClr val="565656"/>
                </a:solidFill>
                <a:latin typeface="Calibri"/>
                <a:ea typeface="Calibri"/>
                <a:cs typeface="Calibri"/>
                <a:sym typeface="Calibri"/>
              </a:defRPr>
            </a:lvl2pPr>
            <a:lvl3pPr marL="1371600" marR="0" lvl="2" indent="-304800" algn="l" rtl="0">
              <a:spcBef>
                <a:spcPts val="240"/>
              </a:spcBef>
              <a:spcAft>
                <a:spcPts val="0"/>
              </a:spcAft>
              <a:buClr>
                <a:srgbClr val="009FDF"/>
              </a:buClr>
              <a:buSzPts val="1200"/>
              <a:buFont typeface="Arial"/>
              <a:buChar char="•"/>
              <a:defRPr sz="1200" b="0" i="0" u="none" strike="noStrike" cap="none">
                <a:solidFill>
                  <a:srgbClr val="565656"/>
                </a:solidFill>
                <a:latin typeface="Calibri"/>
                <a:ea typeface="Calibri"/>
                <a:cs typeface="Calibri"/>
                <a:sym typeface="Calibri"/>
              </a:defRPr>
            </a:lvl3pPr>
            <a:lvl4pPr marL="1828800" marR="0" lvl="3" indent="-298450" algn="l" rtl="0">
              <a:spcBef>
                <a:spcPts val="220"/>
              </a:spcBef>
              <a:spcAft>
                <a:spcPts val="0"/>
              </a:spcAft>
              <a:buClr>
                <a:srgbClr val="009FDF"/>
              </a:buClr>
              <a:buSzPts val="1100"/>
              <a:buFont typeface="Arial"/>
              <a:buChar char="•"/>
              <a:defRPr sz="1100" b="0" i="0" u="none" strike="noStrike" cap="none">
                <a:solidFill>
                  <a:srgbClr val="565656"/>
                </a:solidFill>
                <a:latin typeface="Calibri"/>
                <a:ea typeface="Calibri"/>
                <a:cs typeface="Calibri"/>
                <a:sym typeface="Calibri"/>
              </a:defRPr>
            </a:lvl4pPr>
            <a:lvl5pPr marL="2286000" marR="0" lvl="4" indent="-298450" algn="l" rtl="0">
              <a:spcBef>
                <a:spcPts val="220"/>
              </a:spcBef>
              <a:spcAft>
                <a:spcPts val="0"/>
              </a:spcAft>
              <a:buClr>
                <a:srgbClr val="009FDF"/>
              </a:buClr>
              <a:buSzPts val="1100"/>
              <a:buFont typeface="Arial"/>
              <a:buChar char="•"/>
              <a:defRPr sz="1100" b="0" i="0" u="none" strike="noStrike" cap="none">
                <a:solidFill>
                  <a:srgbClr val="565656"/>
                </a:solidFill>
                <a:latin typeface="Calibri"/>
                <a:ea typeface="Calibri"/>
                <a:cs typeface="Calibri"/>
                <a:sym typeface="Calibri"/>
              </a:defRPr>
            </a:lvl5pPr>
            <a:lvl6pPr marL="2743200" marR="0" lvl="5"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6pPr>
            <a:lvl7pPr marL="3200400" marR="0" lvl="6"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7pPr>
            <a:lvl8pPr marL="3657600" marR="0" lvl="7"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8pPr>
            <a:lvl9pPr marL="4114800" marR="0" lvl="8"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vå innehållsdelar punktlista + bild 2">
  <p:cSld name="Två innehållsdelar punktlista + bild 2">
    <p:spTree>
      <p:nvGrpSpPr>
        <p:cNvPr id="1" name="Shape 100"/>
        <p:cNvGrpSpPr/>
        <p:nvPr/>
      </p:nvGrpSpPr>
      <p:grpSpPr>
        <a:xfrm>
          <a:off x="0" y="0"/>
          <a:ext cx="0" cy="0"/>
          <a:chOff x="0" y="0"/>
          <a:chExt cx="0" cy="0"/>
        </a:xfrm>
      </p:grpSpPr>
      <p:sp>
        <p:nvSpPr>
          <p:cNvPr id="101" name="Google Shape;101;p17"/>
          <p:cNvSpPr txBox="1">
            <a:spLocks noGrp="1"/>
          </p:cNvSpPr>
          <p:nvPr>
            <p:ph type="dt" idx="10"/>
          </p:nvPr>
        </p:nvSpPr>
        <p:spPr>
          <a:xfrm>
            <a:off x="10224460" y="6490229"/>
            <a:ext cx="781877" cy="228283"/>
          </a:xfrm>
          <a:prstGeom prst="rect">
            <a:avLst/>
          </a:prstGeom>
          <a:noFill/>
          <a:ln>
            <a:noFill/>
          </a:ln>
        </p:spPr>
        <p:txBody>
          <a:bodyPr spcFirstLastPara="1" wrap="square" lIns="0" tIns="45700" rIns="0"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2" name="Google Shape;102;p17"/>
          <p:cNvSpPr txBox="1">
            <a:spLocks noGrp="1"/>
          </p:cNvSpPr>
          <p:nvPr>
            <p:ph type="sldNum" idx="12"/>
          </p:nvPr>
        </p:nvSpPr>
        <p:spPr>
          <a:xfrm>
            <a:off x="11088556" y="6490229"/>
            <a:ext cx="489168" cy="228283"/>
          </a:xfrm>
          <a:prstGeom prst="rect">
            <a:avLst/>
          </a:prstGeom>
          <a:noFill/>
          <a:ln>
            <a:noFill/>
          </a:ln>
        </p:spPr>
        <p:txBody>
          <a:bodyPr spcFirstLastPara="1" wrap="square" lIns="0" tIns="45700" rIns="0"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sv-SE"/>
              <a:t>‹#›</a:t>
            </a:fld>
            <a:endParaRPr/>
          </a:p>
        </p:txBody>
      </p:sp>
      <p:sp>
        <p:nvSpPr>
          <p:cNvPr id="103" name="Google Shape;103;p17"/>
          <p:cNvSpPr txBox="1">
            <a:spLocks noGrp="1"/>
          </p:cNvSpPr>
          <p:nvPr>
            <p:ph type="title"/>
          </p:nvPr>
        </p:nvSpPr>
        <p:spPr>
          <a:xfrm>
            <a:off x="609600" y="332657"/>
            <a:ext cx="10959008" cy="576064"/>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rgbClr val="002D7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4" name="Google Shape;104;p17"/>
          <p:cNvSpPr txBox="1">
            <a:spLocks noGrp="1"/>
          </p:cNvSpPr>
          <p:nvPr>
            <p:ph type="body" idx="1"/>
          </p:nvPr>
        </p:nvSpPr>
        <p:spPr>
          <a:xfrm>
            <a:off x="5039884" y="1125940"/>
            <a:ext cx="6542517" cy="4967358"/>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270"/>
              </a:spcBef>
              <a:spcAft>
                <a:spcPts val="0"/>
              </a:spcAft>
              <a:buClr>
                <a:srgbClr val="7FBA23"/>
              </a:buClr>
              <a:buSzPts val="1350"/>
              <a:buFont typeface="Arial"/>
              <a:buNone/>
              <a:defRPr sz="1350" b="0" i="0" u="none" strike="noStrike" cap="none">
                <a:solidFill>
                  <a:srgbClr val="565656"/>
                </a:solidFill>
                <a:latin typeface="Calibri"/>
                <a:ea typeface="Calibri"/>
                <a:cs typeface="Calibri"/>
                <a:sym typeface="Calibri"/>
              </a:defRPr>
            </a:lvl1pPr>
            <a:lvl2pPr marL="914400" marR="0" lvl="1" indent="-285750" algn="l" rtl="0">
              <a:spcBef>
                <a:spcPts val="180"/>
              </a:spcBef>
              <a:spcAft>
                <a:spcPts val="0"/>
              </a:spcAft>
              <a:buClr>
                <a:srgbClr val="7FBA23"/>
              </a:buClr>
              <a:buSzPts val="900"/>
              <a:buFont typeface="Arial"/>
              <a:buChar char="•"/>
              <a:defRPr sz="900" b="0" i="0" u="none" strike="noStrike" cap="none">
                <a:solidFill>
                  <a:srgbClr val="565656"/>
                </a:solidFill>
                <a:latin typeface="Calibri"/>
                <a:ea typeface="Calibri"/>
                <a:cs typeface="Calibri"/>
                <a:sym typeface="Calibri"/>
              </a:defRPr>
            </a:lvl2pPr>
            <a:lvl3pPr marL="1371600" marR="0" lvl="2" indent="-285750" algn="l" rtl="0">
              <a:spcBef>
                <a:spcPts val="180"/>
              </a:spcBef>
              <a:spcAft>
                <a:spcPts val="0"/>
              </a:spcAft>
              <a:buClr>
                <a:srgbClr val="7FBA23"/>
              </a:buClr>
              <a:buSzPts val="900"/>
              <a:buFont typeface="Arial"/>
              <a:buChar char="•"/>
              <a:defRPr sz="900" b="0" i="0" u="none" strike="noStrike" cap="none">
                <a:solidFill>
                  <a:srgbClr val="565656"/>
                </a:solidFill>
                <a:latin typeface="Calibri"/>
                <a:ea typeface="Calibri"/>
                <a:cs typeface="Calibri"/>
                <a:sym typeface="Calibri"/>
              </a:defRPr>
            </a:lvl3pPr>
            <a:lvl4pPr marL="1828800" marR="0" lvl="3" indent="-304800" algn="l" rtl="0">
              <a:spcBef>
                <a:spcPts val="240"/>
              </a:spcBef>
              <a:spcAft>
                <a:spcPts val="0"/>
              </a:spcAft>
              <a:buClr>
                <a:srgbClr val="7FBA23"/>
              </a:buClr>
              <a:buSzPts val="1200"/>
              <a:buFont typeface="Arial"/>
              <a:buChar char="•"/>
              <a:defRPr sz="1200" b="0" i="0" u="none" strike="noStrike" cap="none">
                <a:solidFill>
                  <a:srgbClr val="565656"/>
                </a:solidFill>
                <a:latin typeface="Calibri"/>
                <a:ea typeface="Calibri"/>
                <a:cs typeface="Calibri"/>
                <a:sym typeface="Calibri"/>
              </a:defRPr>
            </a:lvl4pPr>
            <a:lvl5pPr marL="2286000" marR="0" lvl="4" indent="-304800" algn="l" rtl="0">
              <a:spcBef>
                <a:spcPts val="240"/>
              </a:spcBef>
              <a:spcAft>
                <a:spcPts val="0"/>
              </a:spcAft>
              <a:buClr>
                <a:srgbClr val="7FBA23"/>
              </a:buClr>
              <a:buSzPts val="1200"/>
              <a:buFont typeface="Arial"/>
              <a:buChar char="•"/>
              <a:defRPr sz="1200" b="0" i="0" u="none" strike="noStrike" cap="none">
                <a:solidFill>
                  <a:srgbClr val="565656"/>
                </a:solidFill>
                <a:latin typeface="Calibri"/>
                <a:ea typeface="Calibri"/>
                <a:cs typeface="Calibri"/>
                <a:sym typeface="Calibri"/>
              </a:defRPr>
            </a:lvl5pPr>
            <a:lvl6pPr marL="2743200" marR="0" lvl="5"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6pPr>
            <a:lvl7pPr marL="3200400" marR="0" lvl="6"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7pPr>
            <a:lvl8pPr marL="3657600" marR="0" lvl="7"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8pPr>
            <a:lvl9pPr marL="4114800" marR="0" lvl="8"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9pPr>
          </a:lstStyle>
          <a:p>
            <a:endParaRPr/>
          </a:p>
        </p:txBody>
      </p:sp>
      <p:sp>
        <p:nvSpPr>
          <p:cNvPr id="105" name="Google Shape;105;p17"/>
          <p:cNvSpPr txBox="1">
            <a:spLocks noGrp="1"/>
          </p:cNvSpPr>
          <p:nvPr>
            <p:ph type="body" idx="2"/>
          </p:nvPr>
        </p:nvSpPr>
        <p:spPr>
          <a:xfrm>
            <a:off x="610426" y="2060849"/>
            <a:ext cx="4045417" cy="4032448"/>
          </a:xfrm>
          <a:prstGeom prst="rect">
            <a:avLst/>
          </a:prstGeom>
          <a:noFill/>
          <a:ln>
            <a:noFill/>
          </a:ln>
        </p:spPr>
        <p:txBody>
          <a:bodyPr spcFirstLastPara="1" wrap="square" lIns="90000" tIns="45700" rIns="91425" bIns="45700" anchor="t" anchorCtr="0">
            <a:noAutofit/>
          </a:bodyPr>
          <a:lstStyle>
            <a:lvl1pPr marL="457200" marR="0" lvl="0" indent="-323850" algn="l" rtl="0">
              <a:spcBef>
                <a:spcPts val="300"/>
              </a:spcBef>
              <a:spcAft>
                <a:spcPts val="0"/>
              </a:spcAft>
              <a:buClr>
                <a:srgbClr val="7FBA23"/>
              </a:buClr>
              <a:buSzPts val="1500"/>
              <a:buFont typeface="Arial"/>
              <a:buChar char="•"/>
              <a:defRPr sz="1500" b="0" i="0" u="none" strike="noStrike" cap="none">
                <a:solidFill>
                  <a:srgbClr val="565656"/>
                </a:solidFill>
                <a:latin typeface="Calibri"/>
                <a:ea typeface="Calibri"/>
                <a:cs typeface="Calibri"/>
                <a:sym typeface="Calibri"/>
              </a:defRPr>
            </a:lvl1pPr>
            <a:lvl2pPr marL="914400" marR="0" lvl="1" indent="-314325" algn="l" rtl="0">
              <a:spcBef>
                <a:spcPts val="270"/>
              </a:spcBef>
              <a:spcAft>
                <a:spcPts val="0"/>
              </a:spcAft>
              <a:buClr>
                <a:srgbClr val="7FBA23"/>
              </a:buClr>
              <a:buSzPts val="1350"/>
              <a:buFont typeface="Arial"/>
              <a:buChar char="•"/>
              <a:defRPr sz="1350" b="0" i="0" u="none" strike="noStrike" cap="none">
                <a:solidFill>
                  <a:srgbClr val="565656"/>
                </a:solidFill>
                <a:latin typeface="Calibri"/>
                <a:ea typeface="Calibri"/>
                <a:cs typeface="Calibri"/>
                <a:sym typeface="Calibri"/>
              </a:defRPr>
            </a:lvl2pPr>
            <a:lvl3pPr marL="1371600" marR="0" lvl="2" indent="-314325" algn="l" rtl="0">
              <a:spcBef>
                <a:spcPts val="270"/>
              </a:spcBef>
              <a:spcAft>
                <a:spcPts val="0"/>
              </a:spcAft>
              <a:buClr>
                <a:srgbClr val="7FBA23"/>
              </a:buClr>
              <a:buSzPts val="1350"/>
              <a:buFont typeface="Arial"/>
              <a:buChar char="•"/>
              <a:defRPr sz="1350" b="0" i="0" u="none" strike="noStrike" cap="none">
                <a:solidFill>
                  <a:srgbClr val="565656"/>
                </a:solidFill>
                <a:latin typeface="Calibri"/>
                <a:ea typeface="Calibri"/>
                <a:cs typeface="Calibri"/>
                <a:sym typeface="Calibri"/>
              </a:defRPr>
            </a:lvl3pPr>
            <a:lvl4pPr marL="1828800" marR="0" lvl="3" indent="-304800" algn="l" rtl="0">
              <a:spcBef>
                <a:spcPts val="240"/>
              </a:spcBef>
              <a:spcAft>
                <a:spcPts val="0"/>
              </a:spcAft>
              <a:buClr>
                <a:srgbClr val="7FBA23"/>
              </a:buClr>
              <a:buSzPts val="1200"/>
              <a:buFont typeface="Arial"/>
              <a:buChar char="•"/>
              <a:defRPr sz="1200" b="0" i="0" u="none" strike="noStrike" cap="none">
                <a:solidFill>
                  <a:srgbClr val="565656"/>
                </a:solidFill>
                <a:latin typeface="Calibri"/>
                <a:ea typeface="Calibri"/>
                <a:cs typeface="Calibri"/>
                <a:sym typeface="Calibri"/>
              </a:defRPr>
            </a:lvl4pPr>
            <a:lvl5pPr marL="2286000" marR="0" lvl="4" indent="-304800" algn="l" rtl="0">
              <a:spcBef>
                <a:spcPts val="240"/>
              </a:spcBef>
              <a:spcAft>
                <a:spcPts val="0"/>
              </a:spcAft>
              <a:buClr>
                <a:srgbClr val="7FBA23"/>
              </a:buClr>
              <a:buSzPts val="1200"/>
              <a:buFont typeface="Arial"/>
              <a:buChar char="•"/>
              <a:defRPr sz="1200" b="0" i="0" u="none" strike="noStrike" cap="none">
                <a:solidFill>
                  <a:srgbClr val="565656"/>
                </a:solidFill>
                <a:latin typeface="Calibri"/>
                <a:ea typeface="Calibri"/>
                <a:cs typeface="Calibri"/>
                <a:sym typeface="Calibri"/>
              </a:defRPr>
            </a:lvl5pPr>
            <a:lvl6pPr marL="2743200" marR="0" lvl="5"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6pPr>
            <a:lvl7pPr marL="3200400" marR="0" lvl="6"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7pPr>
            <a:lvl8pPr marL="3657600" marR="0" lvl="7"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8pPr>
            <a:lvl9pPr marL="4114800" marR="0" lvl="8"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9pPr>
          </a:lstStyle>
          <a:p>
            <a:endParaRPr/>
          </a:p>
        </p:txBody>
      </p:sp>
      <p:sp>
        <p:nvSpPr>
          <p:cNvPr id="106" name="Google Shape;106;p17"/>
          <p:cNvSpPr txBox="1">
            <a:spLocks noGrp="1"/>
          </p:cNvSpPr>
          <p:nvPr>
            <p:ph type="body" idx="3"/>
          </p:nvPr>
        </p:nvSpPr>
        <p:spPr>
          <a:xfrm>
            <a:off x="609605" y="1124745"/>
            <a:ext cx="4046239" cy="915596"/>
          </a:xfrm>
          <a:prstGeom prst="rect">
            <a:avLst/>
          </a:prstGeom>
          <a:noFill/>
          <a:ln>
            <a:noFill/>
          </a:ln>
        </p:spPr>
        <p:txBody>
          <a:bodyPr spcFirstLastPara="1" wrap="square" lIns="91425" tIns="45700" rIns="91425" bIns="45700" anchor="b" anchorCtr="0">
            <a:noAutofit/>
          </a:bodyPr>
          <a:lstStyle>
            <a:lvl1pPr marL="457200" marR="0" lvl="0" indent="-228600" algn="l" rtl="0">
              <a:spcBef>
                <a:spcPts val="300"/>
              </a:spcBef>
              <a:spcAft>
                <a:spcPts val="0"/>
              </a:spcAft>
              <a:buClr>
                <a:srgbClr val="7FBA23"/>
              </a:buClr>
              <a:buSzPts val="1500"/>
              <a:buFont typeface="Arial"/>
              <a:buNone/>
              <a:defRPr sz="1500" b="0" i="0" u="none" strike="noStrike" cap="none">
                <a:solidFill>
                  <a:srgbClr val="002D72"/>
                </a:solidFill>
                <a:latin typeface="Calibri"/>
                <a:ea typeface="Calibri"/>
                <a:cs typeface="Calibri"/>
                <a:sym typeface="Calibri"/>
              </a:defRPr>
            </a:lvl1pPr>
            <a:lvl2pPr marL="914400" marR="0" lvl="1" indent="-228600" algn="l" rtl="0">
              <a:spcBef>
                <a:spcPts val="300"/>
              </a:spcBef>
              <a:spcAft>
                <a:spcPts val="0"/>
              </a:spcAft>
              <a:buClr>
                <a:srgbClr val="7FBA23"/>
              </a:buClr>
              <a:buSzPts val="1500"/>
              <a:buFont typeface="Arial"/>
              <a:buNone/>
              <a:defRPr sz="1500" b="1" i="0" u="none" strike="noStrike" cap="none">
                <a:solidFill>
                  <a:srgbClr val="565656"/>
                </a:solidFill>
                <a:latin typeface="Calibri"/>
                <a:ea typeface="Calibri"/>
                <a:cs typeface="Calibri"/>
                <a:sym typeface="Calibri"/>
              </a:defRPr>
            </a:lvl2pPr>
            <a:lvl3pPr marL="1371600" marR="0" lvl="2" indent="-228600" algn="l" rtl="0">
              <a:spcBef>
                <a:spcPts val="270"/>
              </a:spcBef>
              <a:spcAft>
                <a:spcPts val="0"/>
              </a:spcAft>
              <a:buClr>
                <a:srgbClr val="7FBA23"/>
              </a:buClr>
              <a:buSzPts val="1350"/>
              <a:buFont typeface="Arial"/>
              <a:buNone/>
              <a:defRPr sz="1350" b="1" i="0" u="none" strike="noStrike" cap="none">
                <a:solidFill>
                  <a:srgbClr val="565656"/>
                </a:solidFill>
                <a:latin typeface="Calibri"/>
                <a:ea typeface="Calibri"/>
                <a:cs typeface="Calibri"/>
                <a:sym typeface="Calibri"/>
              </a:defRPr>
            </a:lvl3pPr>
            <a:lvl4pPr marL="1828800" marR="0" lvl="3" indent="-228600" algn="l" rtl="0">
              <a:spcBef>
                <a:spcPts val="240"/>
              </a:spcBef>
              <a:spcAft>
                <a:spcPts val="0"/>
              </a:spcAft>
              <a:buClr>
                <a:srgbClr val="7FBA23"/>
              </a:buClr>
              <a:buSzPts val="1200"/>
              <a:buFont typeface="Arial"/>
              <a:buNone/>
              <a:defRPr sz="1200" b="1" i="0" u="none" strike="noStrike" cap="none">
                <a:solidFill>
                  <a:srgbClr val="565656"/>
                </a:solidFill>
                <a:latin typeface="Calibri"/>
                <a:ea typeface="Calibri"/>
                <a:cs typeface="Calibri"/>
                <a:sym typeface="Calibri"/>
              </a:defRPr>
            </a:lvl4pPr>
            <a:lvl5pPr marL="2286000" marR="0" lvl="4" indent="-228600" algn="l" rtl="0">
              <a:spcBef>
                <a:spcPts val="240"/>
              </a:spcBef>
              <a:spcAft>
                <a:spcPts val="0"/>
              </a:spcAft>
              <a:buClr>
                <a:srgbClr val="7FBA23"/>
              </a:buClr>
              <a:buSzPts val="1200"/>
              <a:buFont typeface="Arial"/>
              <a:buNone/>
              <a:defRPr sz="1200" b="1" i="0" u="none" strike="noStrike" cap="none">
                <a:solidFill>
                  <a:srgbClr val="565656"/>
                </a:solidFill>
                <a:latin typeface="Calibri"/>
                <a:ea typeface="Calibri"/>
                <a:cs typeface="Calibri"/>
                <a:sym typeface="Calibri"/>
              </a:defRPr>
            </a:lvl5pPr>
            <a:lvl6pPr marL="2743200" marR="0" lvl="5" indent="-228600" algn="l" rtl="0">
              <a:spcBef>
                <a:spcPts val="24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6pPr>
            <a:lvl7pPr marL="3200400" marR="0" lvl="6" indent="-228600" algn="l" rtl="0">
              <a:spcBef>
                <a:spcPts val="24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7pPr>
            <a:lvl8pPr marL="3657600" marR="0" lvl="7" indent="-228600" algn="l" rtl="0">
              <a:spcBef>
                <a:spcPts val="24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8pPr>
            <a:lvl9pPr marL="4114800" marR="0" lvl="8" indent="-228600" algn="l" rtl="0">
              <a:spcBef>
                <a:spcPts val="24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Endast rubrik">
  <p:cSld name="Endast rubrik">
    <p:spTree>
      <p:nvGrpSpPr>
        <p:cNvPr id="1" name="Shape 107"/>
        <p:cNvGrpSpPr/>
        <p:nvPr/>
      </p:nvGrpSpPr>
      <p:grpSpPr>
        <a:xfrm>
          <a:off x="0" y="0"/>
          <a:ext cx="0" cy="0"/>
          <a:chOff x="0" y="0"/>
          <a:chExt cx="0" cy="0"/>
        </a:xfrm>
      </p:grpSpPr>
      <p:sp>
        <p:nvSpPr>
          <p:cNvPr id="108" name="Google Shape;108;p18"/>
          <p:cNvSpPr txBox="1">
            <a:spLocks noGrp="1"/>
          </p:cNvSpPr>
          <p:nvPr>
            <p:ph type="dt" idx="10"/>
          </p:nvPr>
        </p:nvSpPr>
        <p:spPr>
          <a:xfrm>
            <a:off x="10224460" y="6490229"/>
            <a:ext cx="781877" cy="228283"/>
          </a:xfrm>
          <a:prstGeom prst="rect">
            <a:avLst/>
          </a:prstGeom>
          <a:noFill/>
          <a:ln>
            <a:noFill/>
          </a:ln>
        </p:spPr>
        <p:txBody>
          <a:bodyPr spcFirstLastPara="1" wrap="square" lIns="0" tIns="45700" rIns="0"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9" name="Google Shape;109;p18"/>
          <p:cNvSpPr txBox="1">
            <a:spLocks noGrp="1"/>
          </p:cNvSpPr>
          <p:nvPr>
            <p:ph type="sldNum" idx="12"/>
          </p:nvPr>
        </p:nvSpPr>
        <p:spPr>
          <a:xfrm>
            <a:off x="11088556" y="6490229"/>
            <a:ext cx="489168" cy="228283"/>
          </a:xfrm>
          <a:prstGeom prst="rect">
            <a:avLst/>
          </a:prstGeom>
          <a:noFill/>
          <a:ln>
            <a:noFill/>
          </a:ln>
        </p:spPr>
        <p:txBody>
          <a:bodyPr spcFirstLastPara="1" wrap="square" lIns="0" tIns="45700" rIns="0"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sv-SE"/>
              <a:t>‹#›</a:t>
            </a:fld>
            <a:endParaRPr/>
          </a:p>
        </p:txBody>
      </p:sp>
      <p:sp>
        <p:nvSpPr>
          <p:cNvPr id="110" name="Google Shape;110;p18"/>
          <p:cNvSpPr txBox="1">
            <a:spLocks noGrp="1"/>
          </p:cNvSpPr>
          <p:nvPr>
            <p:ph type="title"/>
          </p:nvPr>
        </p:nvSpPr>
        <p:spPr>
          <a:xfrm>
            <a:off x="609600" y="332657"/>
            <a:ext cx="10959008" cy="576064"/>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rgbClr val="002D7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om" type="blank">
  <p:cSld name="BLANK">
    <p:spTree>
      <p:nvGrpSpPr>
        <p:cNvPr id="1" name="Shape 111"/>
        <p:cNvGrpSpPr/>
        <p:nvPr/>
      </p:nvGrpSpPr>
      <p:grpSpPr>
        <a:xfrm>
          <a:off x="0" y="0"/>
          <a:ext cx="0" cy="0"/>
          <a:chOff x="0" y="0"/>
          <a:chExt cx="0" cy="0"/>
        </a:xfrm>
      </p:grpSpPr>
      <p:sp>
        <p:nvSpPr>
          <p:cNvPr id="112" name="Google Shape;112;p19"/>
          <p:cNvSpPr txBox="1">
            <a:spLocks noGrp="1"/>
          </p:cNvSpPr>
          <p:nvPr>
            <p:ph type="dt" idx="10"/>
          </p:nvPr>
        </p:nvSpPr>
        <p:spPr>
          <a:xfrm>
            <a:off x="10224460" y="6490229"/>
            <a:ext cx="781877" cy="228283"/>
          </a:xfrm>
          <a:prstGeom prst="rect">
            <a:avLst/>
          </a:prstGeom>
          <a:noFill/>
          <a:ln>
            <a:noFill/>
          </a:ln>
        </p:spPr>
        <p:txBody>
          <a:bodyPr spcFirstLastPara="1" wrap="square" lIns="0" tIns="45700" rIns="0"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3" name="Google Shape;113;p19"/>
          <p:cNvSpPr txBox="1">
            <a:spLocks noGrp="1"/>
          </p:cNvSpPr>
          <p:nvPr>
            <p:ph type="sldNum" idx="12"/>
          </p:nvPr>
        </p:nvSpPr>
        <p:spPr>
          <a:xfrm>
            <a:off x="11088556" y="6490229"/>
            <a:ext cx="489168" cy="228283"/>
          </a:xfrm>
          <a:prstGeom prst="rect">
            <a:avLst/>
          </a:prstGeom>
          <a:noFill/>
          <a:ln>
            <a:noFill/>
          </a:ln>
        </p:spPr>
        <p:txBody>
          <a:bodyPr spcFirstLastPara="1" wrap="square" lIns="0" tIns="45700" rIns="0"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sv-SE"/>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Avsnittsrubrik Version 3" type="secHead">
  <p:cSld name="SECTION_HEADER">
    <p:spTree>
      <p:nvGrpSpPr>
        <p:cNvPr id="1" name="Shape 114"/>
        <p:cNvGrpSpPr/>
        <p:nvPr/>
      </p:nvGrpSpPr>
      <p:grpSpPr>
        <a:xfrm>
          <a:off x="0" y="0"/>
          <a:ext cx="0" cy="0"/>
          <a:chOff x="0" y="0"/>
          <a:chExt cx="0" cy="0"/>
        </a:xfrm>
      </p:grpSpPr>
      <p:pic>
        <p:nvPicPr>
          <p:cNvPr id="115" name="Google Shape;115;p20"/>
          <p:cNvPicPr preferRelativeResize="0"/>
          <p:nvPr/>
        </p:nvPicPr>
        <p:blipFill rotWithShape="1">
          <a:blip r:embed="rId2">
            <a:alphaModFix/>
          </a:blip>
          <a:srcRect t="14610" b="6098"/>
          <a:stretch/>
        </p:blipFill>
        <p:spPr>
          <a:xfrm>
            <a:off x="0" y="1001949"/>
            <a:ext cx="12192000" cy="5437762"/>
          </a:xfrm>
          <a:prstGeom prst="rect">
            <a:avLst/>
          </a:prstGeom>
          <a:noFill/>
          <a:ln>
            <a:noFill/>
          </a:ln>
        </p:spPr>
      </p:pic>
      <p:sp>
        <p:nvSpPr>
          <p:cNvPr id="116" name="Google Shape;116;p20"/>
          <p:cNvSpPr txBox="1">
            <a:spLocks noGrp="1"/>
          </p:cNvSpPr>
          <p:nvPr>
            <p:ph type="title"/>
          </p:nvPr>
        </p:nvSpPr>
        <p:spPr>
          <a:xfrm>
            <a:off x="2063552" y="2132859"/>
            <a:ext cx="8064896" cy="1362075"/>
          </a:xfrm>
          <a:prstGeom prst="rect">
            <a:avLst/>
          </a:prstGeom>
          <a:noFill/>
          <a:ln>
            <a:noFill/>
          </a:ln>
          <a:effectLst>
            <a:outerShdw blurRad="152400" dist="317500" dir="5400000" sx="90000" sy="-19000" rotWithShape="0">
              <a:srgbClr val="000000">
                <a:alpha val="14901"/>
              </a:srgbClr>
            </a:outerShdw>
          </a:effectLst>
        </p:spPr>
        <p:txBody>
          <a:bodyPr spcFirstLastPara="1" wrap="square" lIns="91425" tIns="45700" rIns="91425" bIns="45700" anchor="b" anchorCtr="0">
            <a:normAutofit/>
          </a:bodyPr>
          <a:lstStyle>
            <a:lvl1pPr lvl="0" algn="l">
              <a:spcBef>
                <a:spcPts val="0"/>
              </a:spcBef>
              <a:spcAft>
                <a:spcPts val="0"/>
              </a:spcAft>
              <a:buClr>
                <a:srgbClr val="002D72"/>
              </a:buClr>
              <a:buSzPts val="3000"/>
              <a:buFont typeface="Calibri"/>
              <a:buNone/>
              <a:defRPr sz="3000" b="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7" name="Google Shape;117;p20"/>
          <p:cNvSpPr txBox="1">
            <a:spLocks noGrp="1"/>
          </p:cNvSpPr>
          <p:nvPr>
            <p:ph type="body" idx="1"/>
          </p:nvPr>
        </p:nvSpPr>
        <p:spPr>
          <a:xfrm>
            <a:off x="2063552" y="3501011"/>
            <a:ext cx="8064896" cy="1500187"/>
          </a:xfrm>
          <a:prstGeom prst="rect">
            <a:avLst/>
          </a:prstGeom>
          <a:noFill/>
          <a:ln>
            <a:noFill/>
          </a:ln>
        </p:spPr>
        <p:txBody>
          <a:bodyPr spcFirstLastPara="1" wrap="square" lIns="90000" tIns="45700" rIns="91425" bIns="45700" anchor="t" anchorCtr="0">
            <a:noAutofit/>
          </a:bodyPr>
          <a:lstStyle>
            <a:lvl1pPr marL="457200" marR="0" lvl="0" indent="-228600" algn="l" rtl="0">
              <a:spcBef>
                <a:spcPts val="300"/>
              </a:spcBef>
              <a:spcAft>
                <a:spcPts val="0"/>
              </a:spcAft>
              <a:buClr>
                <a:srgbClr val="7FBA23"/>
              </a:buClr>
              <a:buSzPts val="1500"/>
              <a:buFont typeface="Arial"/>
              <a:buNone/>
              <a:defRPr sz="1500" b="0" i="0" u="none" strike="noStrike" cap="none">
                <a:solidFill>
                  <a:srgbClr val="888888"/>
                </a:solidFill>
                <a:latin typeface="Calibri"/>
                <a:ea typeface="Calibri"/>
                <a:cs typeface="Calibri"/>
                <a:sym typeface="Calibri"/>
              </a:defRPr>
            </a:lvl1pPr>
            <a:lvl2pPr marL="914400" marR="0" lvl="1" indent="-228600" algn="l" rtl="0">
              <a:spcBef>
                <a:spcPts val="270"/>
              </a:spcBef>
              <a:spcAft>
                <a:spcPts val="0"/>
              </a:spcAft>
              <a:buClr>
                <a:srgbClr val="7FBA23"/>
              </a:buClr>
              <a:buSzPts val="1350"/>
              <a:buFont typeface="Arial"/>
              <a:buNone/>
              <a:defRPr sz="1350" b="0" i="0" u="none" strike="noStrike" cap="none">
                <a:solidFill>
                  <a:srgbClr val="888888"/>
                </a:solidFill>
                <a:latin typeface="Calibri"/>
                <a:ea typeface="Calibri"/>
                <a:cs typeface="Calibri"/>
                <a:sym typeface="Calibri"/>
              </a:defRPr>
            </a:lvl2pPr>
            <a:lvl3pPr marL="1371600" marR="0" lvl="2" indent="-228600" algn="l" rtl="0">
              <a:spcBef>
                <a:spcPts val="240"/>
              </a:spcBef>
              <a:spcAft>
                <a:spcPts val="0"/>
              </a:spcAft>
              <a:buClr>
                <a:srgbClr val="7FBA23"/>
              </a:buClr>
              <a:buSzPts val="1200"/>
              <a:buFont typeface="Arial"/>
              <a:buNone/>
              <a:defRPr sz="1200" b="0" i="0" u="none" strike="noStrike" cap="none">
                <a:solidFill>
                  <a:srgbClr val="888888"/>
                </a:solidFill>
                <a:latin typeface="Calibri"/>
                <a:ea typeface="Calibri"/>
                <a:cs typeface="Calibri"/>
                <a:sym typeface="Calibri"/>
              </a:defRPr>
            </a:lvl3pPr>
            <a:lvl4pPr marL="1828800" marR="0" lvl="3" indent="-228600" algn="l" rtl="0">
              <a:spcBef>
                <a:spcPts val="210"/>
              </a:spcBef>
              <a:spcAft>
                <a:spcPts val="0"/>
              </a:spcAft>
              <a:buClr>
                <a:srgbClr val="7FBA23"/>
              </a:buClr>
              <a:buSzPts val="1050"/>
              <a:buFont typeface="Arial"/>
              <a:buNone/>
              <a:defRPr sz="1050" b="0" i="0" u="none" strike="noStrike" cap="none">
                <a:solidFill>
                  <a:srgbClr val="888888"/>
                </a:solidFill>
                <a:latin typeface="Calibri"/>
                <a:ea typeface="Calibri"/>
                <a:cs typeface="Calibri"/>
                <a:sym typeface="Calibri"/>
              </a:defRPr>
            </a:lvl4pPr>
            <a:lvl5pPr marL="2286000" marR="0" lvl="4" indent="-228600" algn="l" rtl="0">
              <a:spcBef>
                <a:spcPts val="210"/>
              </a:spcBef>
              <a:spcAft>
                <a:spcPts val="0"/>
              </a:spcAft>
              <a:buClr>
                <a:srgbClr val="7FBA23"/>
              </a:buClr>
              <a:buSzPts val="1050"/>
              <a:buFont typeface="Arial"/>
              <a:buNone/>
              <a:defRPr sz="1050" b="0" i="0" u="none" strike="noStrike" cap="none">
                <a:solidFill>
                  <a:srgbClr val="888888"/>
                </a:solidFill>
                <a:latin typeface="Calibri"/>
                <a:ea typeface="Calibri"/>
                <a:cs typeface="Calibri"/>
                <a:sym typeface="Calibri"/>
              </a:defRPr>
            </a:lvl5pPr>
            <a:lvl6pPr marL="2743200" marR="0" lvl="5" indent="-228600" algn="l" rtl="0">
              <a:spcBef>
                <a:spcPts val="210"/>
              </a:spcBef>
              <a:spcAft>
                <a:spcPts val="0"/>
              </a:spcAft>
              <a:buClr>
                <a:srgbClr val="888888"/>
              </a:buClr>
              <a:buSzPts val="1050"/>
              <a:buFont typeface="Arial"/>
              <a:buNone/>
              <a:defRPr sz="1050" b="0" i="0" u="none" strike="noStrike" cap="none">
                <a:solidFill>
                  <a:srgbClr val="888888"/>
                </a:solidFill>
                <a:latin typeface="Calibri"/>
                <a:ea typeface="Calibri"/>
                <a:cs typeface="Calibri"/>
                <a:sym typeface="Calibri"/>
              </a:defRPr>
            </a:lvl6pPr>
            <a:lvl7pPr marL="3200400" marR="0" lvl="6" indent="-228600" algn="l" rtl="0">
              <a:spcBef>
                <a:spcPts val="210"/>
              </a:spcBef>
              <a:spcAft>
                <a:spcPts val="0"/>
              </a:spcAft>
              <a:buClr>
                <a:srgbClr val="888888"/>
              </a:buClr>
              <a:buSzPts val="1050"/>
              <a:buFont typeface="Arial"/>
              <a:buNone/>
              <a:defRPr sz="1050" b="0" i="0" u="none" strike="noStrike" cap="none">
                <a:solidFill>
                  <a:srgbClr val="888888"/>
                </a:solidFill>
                <a:latin typeface="Calibri"/>
                <a:ea typeface="Calibri"/>
                <a:cs typeface="Calibri"/>
                <a:sym typeface="Calibri"/>
              </a:defRPr>
            </a:lvl7pPr>
            <a:lvl8pPr marL="3657600" marR="0" lvl="7" indent="-228600" algn="l" rtl="0">
              <a:spcBef>
                <a:spcPts val="210"/>
              </a:spcBef>
              <a:spcAft>
                <a:spcPts val="0"/>
              </a:spcAft>
              <a:buClr>
                <a:srgbClr val="888888"/>
              </a:buClr>
              <a:buSzPts val="1050"/>
              <a:buFont typeface="Arial"/>
              <a:buNone/>
              <a:defRPr sz="1050" b="0" i="0" u="none" strike="noStrike" cap="none">
                <a:solidFill>
                  <a:srgbClr val="888888"/>
                </a:solidFill>
                <a:latin typeface="Calibri"/>
                <a:ea typeface="Calibri"/>
                <a:cs typeface="Calibri"/>
                <a:sym typeface="Calibri"/>
              </a:defRPr>
            </a:lvl8pPr>
            <a:lvl9pPr marL="4114800" marR="0" lvl="8" indent="-228600" algn="l" rtl="0">
              <a:spcBef>
                <a:spcPts val="210"/>
              </a:spcBef>
              <a:spcAft>
                <a:spcPts val="0"/>
              </a:spcAft>
              <a:buClr>
                <a:srgbClr val="888888"/>
              </a:buClr>
              <a:buSzPts val="1050"/>
              <a:buFont typeface="Arial"/>
              <a:buNone/>
              <a:defRPr sz="1050" b="0" i="0" u="none" strike="noStrike" cap="none">
                <a:solidFill>
                  <a:srgbClr val="888888"/>
                </a:solidFill>
                <a:latin typeface="Calibri"/>
                <a:ea typeface="Calibri"/>
                <a:cs typeface="Calibri"/>
                <a:sym typeface="Calibri"/>
              </a:defRPr>
            </a:lvl9pPr>
          </a:lstStyle>
          <a:p>
            <a:endParaRPr/>
          </a:p>
        </p:txBody>
      </p:sp>
      <p:sp>
        <p:nvSpPr>
          <p:cNvPr id="118" name="Google Shape;118;p20"/>
          <p:cNvSpPr txBox="1">
            <a:spLocks noGrp="1"/>
          </p:cNvSpPr>
          <p:nvPr>
            <p:ph type="dt" idx="10"/>
          </p:nvPr>
        </p:nvSpPr>
        <p:spPr>
          <a:xfrm>
            <a:off x="10224460" y="6490229"/>
            <a:ext cx="781877" cy="228283"/>
          </a:xfrm>
          <a:prstGeom prst="rect">
            <a:avLst/>
          </a:prstGeom>
          <a:noFill/>
          <a:ln>
            <a:noFill/>
          </a:ln>
        </p:spPr>
        <p:txBody>
          <a:bodyPr spcFirstLastPara="1" wrap="square" lIns="0" tIns="45700" rIns="0"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9" name="Google Shape;119;p20"/>
          <p:cNvSpPr txBox="1">
            <a:spLocks noGrp="1"/>
          </p:cNvSpPr>
          <p:nvPr>
            <p:ph type="ftr" idx="11"/>
          </p:nvPr>
        </p:nvSpPr>
        <p:spPr>
          <a:xfrm>
            <a:off x="4165600" y="6597355"/>
            <a:ext cx="3860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20" name="Google Shape;120;p20"/>
          <p:cNvSpPr txBox="1">
            <a:spLocks noGrp="1"/>
          </p:cNvSpPr>
          <p:nvPr>
            <p:ph type="sldNum" idx="12"/>
          </p:nvPr>
        </p:nvSpPr>
        <p:spPr>
          <a:xfrm>
            <a:off x="11088556" y="6490229"/>
            <a:ext cx="489168" cy="228283"/>
          </a:xfrm>
          <a:prstGeom prst="rect">
            <a:avLst/>
          </a:prstGeom>
          <a:noFill/>
          <a:ln>
            <a:noFill/>
          </a:ln>
        </p:spPr>
        <p:txBody>
          <a:bodyPr spcFirstLastPara="1" wrap="square" lIns="0" tIns="45700" rIns="0"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sv-SE"/>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1_Rubrik och Punktlista">
  <p:cSld name="1_Rubrik och Punktlista">
    <p:spTree>
      <p:nvGrpSpPr>
        <p:cNvPr id="1" name="Shape 121"/>
        <p:cNvGrpSpPr/>
        <p:nvPr/>
      </p:nvGrpSpPr>
      <p:grpSpPr>
        <a:xfrm>
          <a:off x="0" y="0"/>
          <a:ext cx="0" cy="0"/>
          <a:chOff x="0" y="0"/>
          <a:chExt cx="0" cy="0"/>
        </a:xfrm>
      </p:grpSpPr>
      <p:sp>
        <p:nvSpPr>
          <p:cNvPr id="122" name="Google Shape;122;p21"/>
          <p:cNvSpPr txBox="1">
            <a:spLocks noGrp="1"/>
          </p:cNvSpPr>
          <p:nvPr>
            <p:ph type="title"/>
          </p:nvPr>
        </p:nvSpPr>
        <p:spPr>
          <a:xfrm>
            <a:off x="609604" y="332657"/>
            <a:ext cx="10959009" cy="576064"/>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rgbClr val="002D7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3" name="Google Shape;123;p21"/>
          <p:cNvSpPr txBox="1">
            <a:spLocks noGrp="1"/>
          </p:cNvSpPr>
          <p:nvPr>
            <p:ph type="body" idx="1"/>
          </p:nvPr>
        </p:nvSpPr>
        <p:spPr>
          <a:xfrm>
            <a:off x="609600" y="1412779"/>
            <a:ext cx="10972800" cy="4320481"/>
          </a:xfrm>
          <a:prstGeom prst="rect">
            <a:avLst/>
          </a:prstGeom>
          <a:noFill/>
          <a:ln>
            <a:noFill/>
          </a:ln>
        </p:spPr>
        <p:txBody>
          <a:bodyPr spcFirstLastPara="1" wrap="square" lIns="91425" tIns="45700" rIns="91425" bIns="45700" anchor="t" anchorCtr="0">
            <a:noAutofit/>
          </a:bodyPr>
          <a:lstStyle>
            <a:lvl1pPr marL="457200" marR="0" lvl="0" indent="-323850" algn="l" rtl="0">
              <a:spcBef>
                <a:spcPts val="300"/>
              </a:spcBef>
              <a:spcAft>
                <a:spcPts val="0"/>
              </a:spcAft>
              <a:buClr>
                <a:srgbClr val="7FBA23"/>
              </a:buClr>
              <a:buSzPts val="1500"/>
              <a:buFont typeface="Arial"/>
              <a:buChar char="•"/>
              <a:defRPr sz="1500" b="0" i="0" u="none" strike="noStrike" cap="none">
                <a:solidFill>
                  <a:srgbClr val="565656"/>
                </a:solidFill>
                <a:latin typeface="Calibri"/>
                <a:ea typeface="Calibri"/>
                <a:cs typeface="Calibri"/>
                <a:sym typeface="Calibri"/>
              </a:defRPr>
            </a:lvl1pPr>
            <a:lvl2pPr marL="914400" marR="0" lvl="1" indent="-314325" algn="l" rtl="0">
              <a:spcBef>
                <a:spcPts val="270"/>
              </a:spcBef>
              <a:spcAft>
                <a:spcPts val="0"/>
              </a:spcAft>
              <a:buClr>
                <a:srgbClr val="7FBA23"/>
              </a:buClr>
              <a:buSzPts val="1350"/>
              <a:buFont typeface="Arial"/>
              <a:buChar char="•"/>
              <a:defRPr sz="1350" b="0" i="0" u="none" strike="noStrike" cap="none">
                <a:solidFill>
                  <a:srgbClr val="565656"/>
                </a:solidFill>
                <a:latin typeface="Calibri"/>
                <a:ea typeface="Calibri"/>
                <a:cs typeface="Calibri"/>
                <a:sym typeface="Calibri"/>
              </a:defRPr>
            </a:lvl2pPr>
            <a:lvl3pPr marL="1371600" marR="0" lvl="2" indent="-314325" algn="l" rtl="0">
              <a:spcBef>
                <a:spcPts val="270"/>
              </a:spcBef>
              <a:spcAft>
                <a:spcPts val="0"/>
              </a:spcAft>
              <a:buClr>
                <a:srgbClr val="7FBA23"/>
              </a:buClr>
              <a:buSzPts val="1350"/>
              <a:buFont typeface="Arial"/>
              <a:buChar char="•"/>
              <a:defRPr sz="1350" b="0" i="0" u="none" strike="noStrike" cap="none">
                <a:solidFill>
                  <a:srgbClr val="565656"/>
                </a:solidFill>
                <a:latin typeface="Calibri"/>
                <a:ea typeface="Calibri"/>
                <a:cs typeface="Calibri"/>
                <a:sym typeface="Calibri"/>
              </a:defRPr>
            </a:lvl3pPr>
            <a:lvl4pPr marL="1828800" marR="0" lvl="3" indent="-304800" algn="l" rtl="0">
              <a:spcBef>
                <a:spcPts val="240"/>
              </a:spcBef>
              <a:spcAft>
                <a:spcPts val="0"/>
              </a:spcAft>
              <a:buClr>
                <a:srgbClr val="7FBA23"/>
              </a:buClr>
              <a:buSzPts val="1200"/>
              <a:buFont typeface="Arial"/>
              <a:buChar char="•"/>
              <a:defRPr sz="1200" b="0" i="0" u="none" strike="noStrike" cap="none">
                <a:solidFill>
                  <a:srgbClr val="565656"/>
                </a:solidFill>
                <a:latin typeface="Calibri"/>
                <a:ea typeface="Calibri"/>
                <a:cs typeface="Calibri"/>
                <a:sym typeface="Calibri"/>
              </a:defRPr>
            </a:lvl4pPr>
            <a:lvl5pPr marL="2286000" marR="0" lvl="4" indent="-304800" algn="l" rtl="0">
              <a:spcBef>
                <a:spcPts val="240"/>
              </a:spcBef>
              <a:spcAft>
                <a:spcPts val="0"/>
              </a:spcAft>
              <a:buClr>
                <a:srgbClr val="7FBA23"/>
              </a:buClr>
              <a:buSzPts val="1200"/>
              <a:buFont typeface="Arial"/>
              <a:buChar char="•"/>
              <a:defRPr sz="1200" b="0" i="0" u="none" strike="noStrike" cap="none">
                <a:solidFill>
                  <a:srgbClr val="565656"/>
                </a:solidFill>
                <a:latin typeface="Calibri"/>
                <a:ea typeface="Calibri"/>
                <a:cs typeface="Calibri"/>
                <a:sym typeface="Calibri"/>
              </a:defRPr>
            </a:lvl5pPr>
            <a:lvl6pPr marL="2743200" marR="0" lvl="5"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6pPr>
            <a:lvl7pPr marL="3200400" marR="0" lvl="6"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7pPr>
            <a:lvl8pPr marL="3657600" marR="0" lvl="7"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8pPr>
            <a:lvl9pPr marL="4114800" marR="0" lvl="8"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9pPr>
          </a:lstStyle>
          <a:p>
            <a:endParaRPr/>
          </a:p>
        </p:txBody>
      </p:sp>
      <p:sp>
        <p:nvSpPr>
          <p:cNvPr id="124" name="Google Shape;124;p21"/>
          <p:cNvSpPr txBox="1">
            <a:spLocks noGrp="1"/>
          </p:cNvSpPr>
          <p:nvPr>
            <p:ph type="body" idx="2"/>
          </p:nvPr>
        </p:nvSpPr>
        <p:spPr>
          <a:xfrm>
            <a:off x="606718" y="188156"/>
            <a:ext cx="2320932" cy="254868"/>
          </a:xfrm>
          <a:prstGeom prst="rect">
            <a:avLst/>
          </a:prstGeom>
          <a:noFill/>
          <a:ln>
            <a:noFill/>
          </a:ln>
        </p:spPr>
        <p:txBody>
          <a:bodyPr spcFirstLastPara="1" wrap="square" lIns="91425" tIns="45700" rIns="91425" bIns="45700" anchor="t" anchorCtr="0">
            <a:normAutofit/>
          </a:bodyPr>
          <a:lstStyle>
            <a:lvl1pPr marL="457200" marR="0" lvl="0" indent="-228600" algn="l" rtl="0">
              <a:spcBef>
                <a:spcPts val="135"/>
              </a:spcBef>
              <a:spcAft>
                <a:spcPts val="0"/>
              </a:spcAft>
              <a:buClr>
                <a:srgbClr val="7FBA23"/>
              </a:buClr>
              <a:buSzPts val="675"/>
              <a:buFont typeface="Arial"/>
              <a:buNone/>
              <a:defRPr sz="675" b="0" i="0" u="none" strike="noStrike" cap="none">
                <a:solidFill>
                  <a:srgbClr val="7FBA23"/>
                </a:solidFill>
                <a:latin typeface="Calibri"/>
                <a:ea typeface="Calibri"/>
                <a:cs typeface="Calibri"/>
                <a:sym typeface="Calibri"/>
              </a:defRPr>
            </a:lvl1pPr>
            <a:lvl2pPr marL="914400" marR="0" lvl="1" indent="-228600" algn="l" rtl="0">
              <a:spcBef>
                <a:spcPts val="270"/>
              </a:spcBef>
              <a:spcAft>
                <a:spcPts val="0"/>
              </a:spcAft>
              <a:buClr>
                <a:srgbClr val="7FBA23"/>
              </a:buClr>
              <a:buSzPts val="1350"/>
              <a:buFont typeface="Arial"/>
              <a:buNone/>
              <a:defRPr sz="1350" b="0" i="0" u="none" strike="noStrike" cap="none">
                <a:solidFill>
                  <a:srgbClr val="565656"/>
                </a:solidFill>
                <a:latin typeface="Calibri"/>
                <a:ea typeface="Calibri"/>
                <a:cs typeface="Calibri"/>
                <a:sym typeface="Calibri"/>
              </a:defRPr>
            </a:lvl2pPr>
            <a:lvl3pPr marL="1371600" marR="0" lvl="2" indent="-228600" algn="l" rtl="0">
              <a:spcBef>
                <a:spcPts val="270"/>
              </a:spcBef>
              <a:spcAft>
                <a:spcPts val="0"/>
              </a:spcAft>
              <a:buClr>
                <a:srgbClr val="7FBA23"/>
              </a:buClr>
              <a:buSzPts val="1350"/>
              <a:buFont typeface="Arial"/>
              <a:buNone/>
              <a:defRPr sz="1350" b="0" i="0" u="none" strike="noStrike" cap="none">
                <a:solidFill>
                  <a:srgbClr val="565656"/>
                </a:solidFill>
                <a:latin typeface="Calibri"/>
                <a:ea typeface="Calibri"/>
                <a:cs typeface="Calibri"/>
                <a:sym typeface="Calibri"/>
              </a:defRPr>
            </a:lvl3pPr>
            <a:lvl4pPr marL="1828800" marR="0" lvl="3" indent="-228600" algn="l" rtl="0">
              <a:spcBef>
                <a:spcPts val="240"/>
              </a:spcBef>
              <a:spcAft>
                <a:spcPts val="0"/>
              </a:spcAft>
              <a:buClr>
                <a:srgbClr val="7FBA23"/>
              </a:buClr>
              <a:buSzPts val="1200"/>
              <a:buFont typeface="Arial"/>
              <a:buNone/>
              <a:defRPr sz="1200" b="0" i="0" u="none" strike="noStrike" cap="none">
                <a:solidFill>
                  <a:srgbClr val="565656"/>
                </a:solidFill>
                <a:latin typeface="Calibri"/>
                <a:ea typeface="Calibri"/>
                <a:cs typeface="Calibri"/>
                <a:sym typeface="Calibri"/>
              </a:defRPr>
            </a:lvl4pPr>
            <a:lvl5pPr marL="2286000" marR="0" lvl="4" indent="-228600" algn="l" rtl="0">
              <a:spcBef>
                <a:spcPts val="240"/>
              </a:spcBef>
              <a:spcAft>
                <a:spcPts val="0"/>
              </a:spcAft>
              <a:buClr>
                <a:srgbClr val="7FBA23"/>
              </a:buClr>
              <a:buSzPts val="1200"/>
              <a:buFont typeface="Arial"/>
              <a:buNone/>
              <a:defRPr sz="1200" b="0" i="0" u="none" strike="noStrike" cap="none">
                <a:solidFill>
                  <a:srgbClr val="565656"/>
                </a:solidFill>
                <a:latin typeface="Calibri"/>
                <a:ea typeface="Calibri"/>
                <a:cs typeface="Calibri"/>
                <a:sym typeface="Calibri"/>
              </a:defRPr>
            </a:lvl5pPr>
            <a:lvl6pPr marL="2743200" marR="0" lvl="5"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6pPr>
            <a:lvl7pPr marL="3200400" marR="0" lvl="6"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7pPr>
            <a:lvl8pPr marL="3657600" marR="0" lvl="7"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8pPr>
            <a:lvl9pPr marL="4114800" marR="0" lvl="8"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9pPr>
          </a:lstStyle>
          <a:p>
            <a:endParaRPr/>
          </a:p>
        </p:txBody>
      </p:sp>
      <p:sp>
        <p:nvSpPr>
          <p:cNvPr id="125" name="Google Shape;125;p21"/>
          <p:cNvSpPr txBox="1">
            <a:spLocks noGrp="1"/>
          </p:cNvSpPr>
          <p:nvPr>
            <p:ph type="body" idx="3"/>
          </p:nvPr>
        </p:nvSpPr>
        <p:spPr>
          <a:xfrm>
            <a:off x="2829412" y="188156"/>
            <a:ext cx="3746643" cy="254868"/>
          </a:xfrm>
          <a:prstGeom prst="rect">
            <a:avLst/>
          </a:prstGeom>
          <a:noFill/>
          <a:ln>
            <a:noFill/>
          </a:ln>
        </p:spPr>
        <p:txBody>
          <a:bodyPr spcFirstLastPara="1" wrap="square" lIns="91425" tIns="45700" rIns="91425" bIns="45700" anchor="t" anchorCtr="0">
            <a:normAutofit/>
          </a:bodyPr>
          <a:lstStyle>
            <a:lvl1pPr marL="457200" marR="0" lvl="0" indent="-228600" algn="l" rtl="0">
              <a:spcBef>
                <a:spcPts val="135"/>
              </a:spcBef>
              <a:spcAft>
                <a:spcPts val="0"/>
              </a:spcAft>
              <a:buClr>
                <a:srgbClr val="7FBA23"/>
              </a:buClr>
              <a:buSzPts val="675"/>
              <a:buFont typeface="Arial"/>
              <a:buNone/>
              <a:defRPr sz="675" b="0" i="0" u="none" strike="noStrike" cap="none">
                <a:solidFill>
                  <a:srgbClr val="565656"/>
                </a:solidFill>
                <a:latin typeface="Calibri"/>
                <a:ea typeface="Calibri"/>
                <a:cs typeface="Calibri"/>
                <a:sym typeface="Calibri"/>
              </a:defRPr>
            </a:lvl1pPr>
            <a:lvl2pPr marL="914400" marR="0" lvl="1" indent="-228600" algn="l" rtl="0">
              <a:spcBef>
                <a:spcPts val="270"/>
              </a:spcBef>
              <a:spcAft>
                <a:spcPts val="0"/>
              </a:spcAft>
              <a:buClr>
                <a:srgbClr val="7FBA23"/>
              </a:buClr>
              <a:buSzPts val="1350"/>
              <a:buFont typeface="Arial"/>
              <a:buNone/>
              <a:defRPr sz="1350" b="0" i="0" u="none" strike="noStrike" cap="none">
                <a:solidFill>
                  <a:srgbClr val="565656"/>
                </a:solidFill>
                <a:latin typeface="Calibri"/>
                <a:ea typeface="Calibri"/>
                <a:cs typeface="Calibri"/>
                <a:sym typeface="Calibri"/>
              </a:defRPr>
            </a:lvl2pPr>
            <a:lvl3pPr marL="1371600" marR="0" lvl="2" indent="-228600" algn="l" rtl="0">
              <a:spcBef>
                <a:spcPts val="270"/>
              </a:spcBef>
              <a:spcAft>
                <a:spcPts val="0"/>
              </a:spcAft>
              <a:buClr>
                <a:srgbClr val="7FBA23"/>
              </a:buClr>
              <a:buSzPts val="1350"/>
              <a:buFont typeface="Arial"/>
              <a:buNone/>
              <a:defRPr sz="1350" b="0" i="0" u="none" strike="noStrike" cap="none">
                <a:solidFill>
                  <a:srgbClr val="565656"/>
                </a:solidFill>
                <a:latin typeface="Calibri"/>
                <a:ea typeface="Calibri"/>
                <a:cs typeface="Calibri"/>
                <a:sym typeface="Calibri"/>
              </a:defRPr>
            </a:lvl3pPr>
            <a:lvl4pPr marL="1828800" marR="0" lvl="3" indent="-228600" algn="l" rtl="0">
              <a:spcBef>
                <a:spcPts val="240"/>
              </a:spcBef>
              <a:spcAft>
                <a:spcPts val="0"/>
              </a:spcAft>
              <a:buClr>
                <a:srgbClr val="7FBA23"/>
              </a:buClr>
              <a:buSzPts val="1200"/>
              <a:buFont typeface="Arial"/>
              <a:buNone/>
              <a:defRPr sz="1200" b="0" i="0" u="none" strike="noStrike" cap="none">
                <a:solidFill>
                  <a:srgbClr val="565656"/>
                </a:solidFill>
                <a:latin typeface="Calibri"/>
                <a:ea typeface="Calibri"/>
                <a:cs typeface="Calibri"/>
                <a:sym typeface="Calibri"/>
              </a:defRPr>
            </a:lvl4pPr>
            <a:lvl5pPr marL="2286000" marR="0" lvl="4" indent="-228600" algn="l" rtl="0">
              <a:spcBef>
                <a:spcPts val="240"/>
              </a:spcBef>
              <a:spcAft>
                <a:spcPts val="0"/>
              </a:spcAft>
              <a:buClr>
                <a:srgbClr val="7FBA23"/>
              </a:buClr>
              <a:buSzPts val="1200"/>
              <a:buFont typeface="Arial"/>
              <a:buNone/>
              <a:defRPr sz="1200" b="0" i="0" u="none" strike="noStrike" cap="none">
                <a:solidFill>
                  <a:srgbClr val="565656"/>
                </a:solidFill>
                <a:latin typeface="Calibri"/>
                <a:ea typeface="Calibri"/>
                <a:cs typeface="Calibri"/>
                <a:sym typeface="Calibri"/>
              </a:defRPr>
            </a:lvl5pPr>
            <a:lvl6pPr marL="2743200" marR="0" lvl="5"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6pPr>
            <a:lvl7pPr marL="3200400" marR="0" lvl="6"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7pPr>
            <a:lvl8pPr marL="3657600" marR="0" lvl="7"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8pPr>
            <a:lvl9pPr marL="4114800" marR="0" lvl="8"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9pPr>
          </a:lstStyle>
          <a:p>
            <a:endParaRPr/>
          </a:p>
        </p:txBody>
      </p:sp>
      <p:sp>
        <p:nvSpPr>
          <p:cNvPr id="126" name="Google Shape;126;p21"/>
          <p:cNvSpPr txBox="1">
            <a:spLocks noGrp="1"/>
          </p:cNvSpPr>
          <p:nvPr>
            <p:ph type="dt" idx="10"/>
          </p:nvPr>
        </p:nvSpPr>
        <p:spPr>
          <a:xfrm>
            <a:off x="609600" y="6592270"/>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sz="675">
                <a:solidFill>
                  <a:srgbClr val="565656"/>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7" name="Google Shape;127;p21"/>
          <p:cNvSpPr txBox="1">
            <a:spLocks noGrp="1"/>
          </p:cNvSpPr>
          <p:nvPr>
            <p:ph type="ftr" idx="11"/>
          </p:nvPr>
        </p:nvSpPr>
        <p:spPr>
          <a:xfrm>
            <a:off x="4165600" y="6592270"/>
            <a:ext cx="3860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675" b="0" i="0" u="none" strike="noStrike" cap="none">
                <a:solidFill>
                  <a:srgbClr val="565656"/>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28" name="Google Shape;128;p21"/>
          <p:cNvSpPr txBox="1">
            <a:spLocks noGrp="1"/>
          </p:cNvSpPr>
          <p:nvPr>
            <p:ph type="sldNum" idx="12"/>
          </p:nvPr>
        </p:nvSpPr>
        <p:spPr>
          <a:xfrm>
            <a:off x="8737600" y="6592270"/>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675" b="1" i="0" u="none" strike="noStrike" cap="none">
                <a:solidFill>
                  <a:srgbClr val="565656"/>
                </a:solidFill>
                <a:latin typeface="Calibri"/>
                <a:ea typeface="Calibri"/>
                <a:cs typeface="Calibri"/>
                <a:sym typeface="Calibri"/>
              </a:defRPr>
            </a:lvl1pPr>
            <a:lvl2pPr marL="0" lvl="1" indent="0" algn="r">
              <a:spcBef>
                <a:spcPts val="0"/>
              </a:spcBef>
              <a:buNone/>
              <a:defRPr sz="675" b="1" i="0" u="none" strike="noStrike" cap="none">
                <a:solidFill>
                  <a:srgbClr val="565656"/>
                </a:solidFill>
                <a:latin typeface="Calibri"/>
                <a:ea typeface="Calibri"/>
                <a:cs typeface="Calibri"/>
                <a:sym typeface="Calibri"/>
              </a:defRPr>
            </a:lvl2pPr>
            <a:lvl3pPr marL="0" lvl="2" indent="0" algn="r">
              <a:spcBef>
                <a:spcPts val="0"/>
              </a:spcBef>
              <a:buNone/>
              <a:defRPr sz="675" b="1" i="0" u="none" strike="noStrike" cap="none">
                <a:solidFill>
                  <a:srgbClr val="565656"/>
                </a:solidFill>
                <a:latin typeface="Calibri"/>
                <a:ea typeface="Calibri"/>
                <a:cs typeface="Calibri"/>
                <a:sym typeface="Calibri"/>
              </a:defRPr>
            </a:lvl3pPr>
            <a:lvl4pPr marL="0" lvl="3" indent="0" algn="r">
              <a:spcBef>
                <a:spcPts val="0"/>
              </a:spcBef>
              <a:buNone/>
              <a:defRPr sz="675" b="1" i="0" u="none" strike="noStrike" cap="none">
                <a:solidFill>
                  <a:srgbClr val="565656"/>
                </a:solidFill>
                <a:latin typeface="Calibri"/>
                <a:ea typeface="Calibri"/>
                <a:cs typeface="Calibri"/>
                <a:sym typeface="Calibri"/>
              </a:defRPr>
            </a:lvl4pPr>
            <a:lvl5pPr marL="0" lvl="4" indent="0" algn="r">
              <a:spcBef>
                <a:spcPts val="0"/>
              </a:spcBef>
              <a:buNone/>
              <a:defRPr sz="675" b="1" i="0" u="none" strike="noStrike" cap="none">
                <a:solidFill>
                  <a:srgbClr val="565656"/>
                </a:solidFill>
                <a:latin typeface="Calibri"/>
                <a:ea typeface="Calibri"/>
                <a:cs typeface="Calibri"/>
                <a:sym typeface="Calibri"/>
              </a:defRPr>
            </a:lvl5pPr>
            <a:lvl6pPr marL="0" lvl="5" indent="0" algn="r">
              <a:spcBef>
                <a:spcPts val="0"/>
              </a:spcBef>
              <a:buNone/>
              <a:defRPr sz="675" b="1" i="0" u="none" strike="noStrike" cap="none">
                <a:solidFill>
                  <a:srgbClr val="565656"/>
                </a:solidFill>
                <a:latin typeface="Calibri"/>
                <a:ea typeface="Calibri"/>
                <a:cs typeface="Calibri"/>
                <a:sym typeface="Calibri"/>
              </a:defRPr>
            </a:lvl6pPr>
            <a:lvl7pPr marL="0" lvl="6" indent="0" algn="r">
              <a:spcBef>
                <a:spcPts val="0"/>
              </a:spcBef>
              <a:buNone/>
              <a:defRPr sz="675" b="1" i="0" u="none" strike="noStrike" cap="none">
                <a:solidFill>
                  <a:srgbClr val="565656"/>
                </a:solidFill>
                <a:latin typeface="Calibri"/>
                <a:ea typeface="Calibri"/>
                <a:cs typeface="Calibri"/>
                <a:sym typeface="Calibri"/>
              </a:defRPr>
            </a:lvl7pPr>
            <a:lvl8pPr marL="0" lvl="7" indent="0" algn="r">
              <a:spcBef>
                <a:spcPts val="0"/>
              </a:spcBef>
              <a:buNone/>
              <a:defRPr sz="675" b="1" i="0" u="none" strike="noStrike" cap="none">
                <a:solidFill>
                  <a:srgbClr val="565656"/>
                </a:solidFill>
                <a:latin typeface="Calibri"/>
                <a:ea typeface="Calibri"/>
                <a:cs typeface="Calibri"/>
                <a:sym typeface="Calibri"/>
              </a:defRPr>
            </a:lvl8pPr>
            <a:lvl9pPr marL="0" lvl="8" indent="0" algn="r">
              <a:spcBef>
                <a:spcPts val="0"/>
              </a:spcBef>
              <a:buNone/>
              <a:defRPr sz="675" b="1" i="0" u="none" strike="noStrike" cap="none">
                <a:solidFill>
                  <a:srgbClr val="565656"/>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sv-SE"/>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3_Två innehållsdelar punktlista + bild">
  <p:cSld name="3_Två innehållsdelar punktlista + bild">
    <p:spTree>
      <p:nvGrpSpPr>
        <p:cNvPr id="1" name="Shape 129"/>
        <p:cNvGrpSpPr/>
        <p:nvPr/>
      </p:nvGrpSpPr>
      <p:grpSpPr>
        <a:xfrm>
          <a:off x="0" y="0"/>
          <a:ext cx="0" cy="0"/>
          <a:chOff x="0" y="0"/>
          <a:chExt cx="0" cy="0"/>
        </a:xfrm>
      </p:grpSpPr>
      <p:sp>
        <p:nvSpPr>
          <p:cNvPr id="130" name="Google Shape;130;p22"/>
          <p:cNvSpPr txBox="1">
            <a:spLocks noGrp="1"/>
          </p:cNvSpPr>
          <p:nvPr>
            <p:ph type="body" idx="1"/>
          </p:nvPr>
        </p:nvSpPr>
        <p:spPr>
          <a:xfrm>
            <a:off x="609600" y="1412776"/>
            <a:ext cx="5384800" cy="4525963"/>
          </a:xfrm>
          <a:prstGeom prst="rect">
            <a:avLst/>
          </a:prstGeom>
          <a:noFill/>
          <a:ln>
            <a:noFill/>
          </a:ln>
        </p:spPr>
        <p:txBody>
          <a:bodyPr spcFirstLastPara="1" wrap="square" lIns="91425" tIns="45700" rIns="91425" bIns="45700" anchor="t" anchorCtr="0">
            <a:normAutofit/>
          </a:bodyPr>
          <a:lstStyle>
            <a:lvl1pPr marL="457200" marR="0" lvl="0" indent="-323850" algn="l" rtl="0">
              <a:spcBef>
                <a:spcPts val="750"/>
              </a:spcBef>
              <a:spcAft>
                <a:spcPts val="0"/>
              </a:spcAft>
              <a:buClr>
                <a:srgbClr val="7FBA23"/>
              </a:buClr>
              <a:buSzPts val="1500"/>
              <a:buFont typeface="Arial"/>
              <a:buChar char="•"/>
              <a:defRPr sz="1500" b="0" i="0" u="none" strike="noStrike" cap="none">
                <a:solidFill>
                  <a:srgbClr val="565656"/>
                </a:solidFill>
                <a:latin typeface="Calibri"/>
                <a:ea typeface="Calibri"/>
                <a:cs typeface="Calibri"/>
                <a:sym typeface="Calibri"/>
              </a:defRPr>
            </a:lvl1pPr>
            <a:lvl2pPr marL="914400" marR="0" lvl="1" indent="-314325" algn="l" rtl="0">
              <a:spcBef>
                <a:spcPts val="750"/>
              </a:spcBef>
              <a:spcAft>
                <a:spcPts val="0"/>
              </a:spcAft>
              <a:buClr>
                <a:srgbClr val="7FBA23"/>
              </a:buClr>
              <a:buSzPts val="1350"/>
              <a:buFont typeface="Arial"/>
              <a:buChar char="•"/>
              <a:defRPr sz="1350" b="0" i="0" u="none" strike="noStrike" cap="none">
                <a:solidFill>
                  <a:srgbClr val="565656"/>
                </a:solidFill>
                <a:latin typeface="Calibri"/>
                <a:ea typeface="Calibri"/>
                <a:cs typeface="Calibri"/>
                <a:sym typeface="Calibri"/>
              </a:defRPr>
            </a:lvl2pPr>
            <a:lvl3pPr marL="1371600" marR="0" lvl="2" indent="-314325" algn="l" rtl="0">
              <a:spcBef>
                <a:spcPts val="750"/>
              </a:spcBef>
              <a:spcAft>
                <a:spcPts val="0"/>
              </a:spcAft>
              <a:buClr>
                <a:srgbClr val="7FBA23"/>
              </a:buClr>
              <a:buSzPts val="1350"/>
              <a:buFont typeface="Arial"/>
              <a:buChar char="•"/>
              <a:defRPr sz="1350" b="0" i="0" u="none" strike="noStrike" cap="none">
                <a:solidFill>
                  <a:srgbClr val="565656"/>
                </a:solidFill>
                <a:latin typeface="Calibri"/>
                <a:ea typeface="Calibri"/>
                <a:cs typeface="Calibri"/>
                <a:sym typeface="Calibri"/>
              </a:defRPr>
            </a:lvl3pPr>
            <a:lvl4pPr marL="1828800" marR="0" lvl="3" indent="-285750" algn="l" rtl="0">
              <a:spcBef>
                <a:spcPts val="750"/>
              </a:spcBef>
              <a:spcAft>
                <a:spcPts val="0"/>
              </a:spcAft>
              <a:buClr>
                <a:srgbClr val="7FBA23"/>
              </a:buClr>
              <a:buSzPts val="900"/>
              <a:buFont typeface="Arial"/>
              <a:buChar char="•"/>
              <a:defRPr sz="900" b="0" i="0" u="none" strike="noStrike" cap="none">
                <a:solidFill>
                  <a:srgbClr val="565656"/>
                </a:solidFill>
                <a:latin typeface="Calibri"/>
                <a:ea typeface="Calibri"/>
                <a:cs typeface="Calibri"/>
                <a:sym typeface="Calibri"/>
              </a:defRPr>
            </a:lvl4pPr>
            <a:lvl5pPr marL="2286000" marR="0" lvl="4" indent="-285750" algn="l" rtl="0">
              <a:spcBef>
                <a:spcPts val="750"/>
              </a:spcBef>
              <a:spcAft>
                <a:spcPts val="0"/>
              </a:spcAft>
              <a:buClr>
                <a:srgbClr val="7FBA23"/>
              </a:buClr>
              <a:buSzPts val="900"/>
              <a:buFont typeface="Arial"/>
              <a:buChar char="•"/>
              <a:defRPr sz="900" b="0" i="0" u="none" strike="noStrike" cap="none">
                <a:solidFill>
                  <a:srgbClr val="565656"/>
                </a:solidFill>
                <a:latin typeface="Calibri"/>
                <a:ea typeface="Calibri"/>
                <a:cs typeface="Calibri"/>
                <a:sym typeface="Calibri"/>
              </a:defRPr>
            </a:lvl5pPr>
            <a:lvl6pPr marL="2743200" marR="0" lvl="5" indent="-314325" algn="l" rtl="0">
              <a:spcBef>
                <a:spcPts val="270"/>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spcBef>
                <a:spcPts val="270"/>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spcBef>
                <a:spcPts val="270"/>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spcBef>
                <a:spcPts val="270"/>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131" name="Google Shape;131;p22"/>
          <p:cNvSpPr txBox="1">
            <a:spLocks noGrp="1"/>
          </p:cNvSpPr>
          <p:nvPr>
            <p:ph type="body" idx="2"/>
          </p:nvPr>
        </p:nvSpPr>
        <p:spPr>
          <a:xfrm>
            <a:off x="6197600" y="1412776"/>
            <a:ext cx="5384800" cy="4525963"/>
          </a:xfrm>
          <a:prstGeom prst="rect">
            <a:avLst/>
          </a:prstGeom>
          <a:noFill/>
          <a:ln>
            <a:noFill/>
          </a:ln>
        </p:spPr>
        <p:txBody>
          <a:bodyPr spcFirstLastPara="1" wrap="square" lIns="91425" tIns="45700" rIns="91425" bIns="45700" anchor="t" anchorCtr="0">
            <a:normAutofit/>
          </a:bodyPr>
          <a:lstStyle>
            <a:lvl1pPr marL="457200" marR="0" lvl="0" indent="-228600" algn="l" rtl="0">
              <a:spcBef>
                <a:spcPts val="210"/>
              </a:spcBef>
              <a:spcAft>
                <a:spcPts val="0"/>
              </a:spcAft>
              <a:buClr>
                <a:srgbClr val="7FBA23"/>
              </a:buClr>
              <a:buSzPts val="1050"/>
              <a:buFont typeface="Arial"/>
              <a:buNone/>
              <a:defRPr sz="1050" b="0" i="0" u="none" strike="noStrike" cap="none">
                <a:solidFill>
                  <a:srgbClr val="565656"/>
                </a:solidFill>
                <a:latin typeface="Calibri"/>
                <a:ea typeface="Calibri"/>
                <a:cs typeface="Calibri"/>
                <a:sym typeface="Calibri"/>
              </a:defRPr>
            </a:lvl1pPr>
            <a:lvl2pPr marL="914400" marR="0" lvl="1" indent="-304800" algn="l" rtl="0">
              <a:spcBef>
                <a:spcPts val="240"/>
              </a:spcBef>
              <a:spcAft>
                <a:spcPts val="0"/>
              </a:spcAft>
              <a:buClr>
                <a:srgbClr val="7FBA23"/>
              </a:buClr>
              <a:buSzPts val="1200"/>
              <a:buFont typeface="Arial"/>
              <a:buChar char="•"/>
              <a:defRPr sz="1200" b="0" i="0" u="none" strike="noStrike" cap="none">
                <a:solidFill>
                  <a:srgbClr val="565656"/>
                </a:solidFill>
                <a:latin typeface="Calibri"/>
                <a:ea typeface="Calibri"/>
                <a:cs typeface="Calibri"/>
                <a:sym typeface="Calibri"/>
              </a:defRPr>
            </a:lvl2pPr>
            <a:lvl3pPr marL="1371600" marR="0" lvl="2" indent="-295275" algn="l" rtl="0">
              <a:spcBef>
                <a:spcPts val="210"/>
              </a:spcBef>
              <a:spcAft>
                <a:spcPts val="0"/>
              </a:spcAft>
              <a:buClr>
                <a:srgbClr val="7FBA23"/>
              </a:buClr>
              <a:buSzPts val="1050"/>
              <a:buFont typeface="Arial"/>
              <a:buChar char="•"/>
              <a:defRPr sz="1050" b="0" i="0" u="none" strike="noStrike" cap="none">
                <a:solidFill>
                  <a:srgbClr val="565656"/>
                </a:solidFill>
                <a:latin typeface="Calibri"/>
                <a:ea typeface="Calibri"/>
                <a:cs typeface="Calibri"/>
                <a:sym typeface="Calibri"/>
              </a:defRPr>
            </a:lvl3pPr>
            <a:lvl4pPr marL="1828800" marR="0" lvl="3" indent="-285750" algn="l" rtl="0">
              <a:spcBef>
                <a:spcPts val="180"/>
              </a:spcBef>
              <a:spcAft>
                <a:spcPts val="0"/>
              </a:spcAft>
              <a:buClr>
                <a:srgbClr val="7FBA23"/>
              </a:buClr>
              <a:buSzPts val="900"/>
              <a:buFont typeface="Arial"/>
              <a:buChar char="•"/>
              <a:defRPr sz="900" b="0" i="0" u="none" strike="noStrike" cap="none">
                <a:solidFill>
                  <a:srgbClr val="565656"/>
                </a:solidFill>
                <a:latin typeface="Calibri"/>
                <a:ea typeface="Calibri"/>
                <a:cs typeface="Calibri"/>
                <a:sym typeface="Calibri"/>
              </a:defRPr>
            </a:lvl4pPr>
            <a:lvl5pPr marL="2286000" marR="0" lvl="4" indent="-285750" algn="l" rtl="0">
              <a:spcBef>
                <a:spcPts val="180"/>
              </a:spcBef>
              <a:spcAft>
                <a:spcPts val="0"/>
              </a:spcAft>
              <a:buClr>
                <a:srgbClr val="7FBA23"/>
              </a:buClr>
              <a:buSzPts val="900"/>
              <a:buFont typeface="Arial"/>
              <a:buChar char="•"/>
              <a:defRPr sz="900" b="0" i="0" u="none" strike="noStrike" cap="none">
                <a:solidFill>
                  <a:srgbClr val="565656"/>
                </a:solidFill>
                <a:latin typeface="Calibri"/>
                <a:ea typeface="Calibri"/>
                <a:cs typeface="Calibri"/>
                <a:sym typeface="Calibri"/>
              </a:defRPr>
            </a:lvl5pPr>
            <a:lvl6pPr marL="2743200" marR="0" lvl="5" indent="-314325" algn="l" rtl="0">
              <a:spcBef>
                <a:spcPts val="270"/>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spcBef>
                <a:spcPts val="270"/>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spcBef>
                <a:spcPts val="270"/>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spcBef>
                <a:spcPts val="270"/>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132" name="Google Shape;132;p22"/>
          <p:cNvSpPr txBox="1">
            <a:spLocks noGrp="1"/>
          </p:cNvSpPr>
          <p:nvPr>
            <p:ph type="title"/>
          </p:nvPr>
        </p:nvSpPr>
        <p:spPr>
          <a:xfrm>
            <a:off x="609600" y="692699"/>
            <a:ext cx="10959008" cy="576063"/>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rgbClr val="002D7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3" name="Google Shape;133;p22"/>
          <p:cNvSpPr txBox="1">
            <a:spLocks noGrp="1"/>
          </p:cNvSpPr>
          <p:nvPr>
            <p:ph type="body" idx="3"/>
          </p:nvPr>
        </p:nvSpPr>
        <p:spPr>
          <a:xfrm>
            <a:off x="606718" y="188156"/>
            <a:ext cx="2320932" cy="254868"/>
          </a:xfrm>
          <a:prstGeom prst="rect">
            <a:avLst/>
          </a:prstGeom>
          <a:noFill/>
          <a:ln>
            <a:noFill/>
          </a:ln>
        </p:spPr>
        <p:txBody>
          <a:bodyPr spcFirstLastPara="1" wrap="square" lIns="91425" tIns="45700" rIns="91425" bIns="45700" anchor="t" anchorCtr="0">
            <a:normAutofit/>
          </a:bodyPr>
          <a:lstStyle>
            <a:lvl1pPr marL="457200" marR="0" lvl="0" indent="-228600" algn="l" rtl="0">
              <a:spcBef>
                <a:spcPts val="135"/>
              </a:spcBef>
              <a:spcAft>
                <a:spcPts val="0"/>
              </a:spcAft>
              <a:buClr>
                <a:srgbClr val="7FBA23"/>
              </a:buClr>
              <a:buSzPts val="675"/>
              <a:buFont typeface="Arial"/>
              <a:buNone/>
              <a:defRPr sz="675" b="0" i="0" u="none" strike="noStrike" cap="none">
                <a:solidFill>
                  <a:srgbClr val="7FBA23"/>
                </a:solidFill>
                <a:latin typeface="Calibri"/>
                <a:ea typeface="Calibri"/>
                <a:cs typeface="Calibri"/>
                <a:sym typeface="Calibri"/>
              </a:defRPr>
            </a:lvl1pPr>
            <a:lvl2pPr marL="914400" marR="0" lvl="1" indent="-228600" algn="l" rtl="0">
              <a:spcBef>
                <a:spcPts val="270"/>
              </a:spcBef>
              <a:spcAft>
                <a:spcPts val="0"/>
              </a:spcAft>
              <a:buClr>
                <a:srgbClr val="7FBA23"/>
              </a:buClr>
              <a:buSzPts val="1350"/>
              <a:buFont typeface="Arial"/>
              <a:buNone/>
              <a:defRPr sz="1350" b="0" i="0" u="none" strike="noStrike" cap="none">
                <a:solidFill>
                  <a:srgbClr val="565656"/>
                </a:solidFill>
                <a:latin typeface="Calibri"/>
                <a:ea typeface="Calibri"/>
                <a:cs typeface="Calibri"/>
                <a:sym typeface="Calibri"/>
              </a:defRPr>
            </a:lvl2pPr>
            <a:lvl3pPr marL="1371600" marR="0" lvl="2" indent="-228600" algn="l" rtl="0">
              <a:spcBef>
                <a:spcPts val="270"/>
              </a:spcBef>
              <a:spcAft>
                <a:spcPts val="0"/>
              </a:spcAft>
              <a:buClr>
                <a:srgbClr val="7FBA23"/>
              </a:buClr>
              <a:buSzPts val="1350"/>
              <a:buFont typeface="Arial"/>
              <a:buNone/>
              <a:defRPr sz="1350" b="0" i="0" u="none" strike="noStrike" cap="none">
                <a:solidFill>
                  <a:srgbClr val="565656"/>
                </a:solidFill>
                <a:latin typeface="Calibri"/>
                <a:ea typeface="Calibri"/>
                <a:cs typeface="Calibri"/>
                <a:sym typeface="Calibri"/>
              </a:defRPr>
            </a:lvl3pPr>
            <a:lvl4pPr marL="1828800" marR="0" lvl="3" indent="-228600" algn="l" rtl="0">
              <a:spcBef>
                <a:spcPts val="240"/>
              </a:spcBef>
              <a:spcAft>
                <a:spcPts val="0"/>
              </a:spcAft>
              <a:buClr>
                <a:srgbClr val="7FBA23"/>
              </a:buClr>
              <a:buSzPts val="1200"/>
              <a:buFont typeface="Arial"/>
              <a:buNone/>
              <a:defRPr sz="1200" b="0" i="0" u="none" strike="noStrike" cap="none">
                <a:solidFill>
                  <a:srgbClr val="565656"/>
                </a:solidFill>
                <a:latin typeface="Calibri"/>
                <a:ea typeface="Calibri"/>
                <a:cs typeface="Calibri"/>
                <a:sym typeface="Calibri"/>
              </a:defRPr>
            </a:lvl4pPr>
            <a:lvl5pPr marL="2286000" marR="0" lvl="4" indent="-228600" algn="l" rtl="0">
              <a:spcBef>
                <a:spcPts val="240"/>
              </a:spcBef>
              <a:spcAft>
                <a:spcPts val="0"/>
              </a:spcAft>
              <a:buClr>
                <a:srgbClr val="7FBA23"/>
              </a:buClr>
              <a:buSzPts val="1200"/>
              <a:buFont typeface="Arial"/>
              <a:buNone/>
              <a:defRPr sz="1200" b="0" i="0" u="none" strike="noStrike" cap="none">
                <a:solidFill>
                  <a:srgbClr val="565656"/>
                </a:solidFill>
                <a:latin typeface="Calibri"/>
                <a:ea typeface="Calibri"/>
                <a:cs typeface="Calibri"/>
                <a:sym typeface="Calibri"/>
              </a:defRPr>
            </a:lvl5pPr>
            <a:lvl6pPr marL="2743200" marR="0" lvl="5"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6pPr>
            <a:lvl7pPr marL="3200400" marR="0" lvl="6"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7pPr>
            <a:lvl8pPr marL="3657600" marR="0" lvl="7"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8pPr>
            <a:lvl9pPr marL="4114800" marR="0" lvl="8"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9pPr>
          </a:lstStyle>
          <a:p>
            <a:endParaRPr/>
          </a:p>
        </p:txBody>
      </p:sp>
      <p:sp>
        <p:nvSpPr>
          <p:cNvPr id="134" name="Google Shape;134;p22"/>
          <p:cNvSpPr txBox="1">
            <a:spLocks noGrp="1"/>
          </p:cNvSpPr>
          <p:nvPr>
            <p:ph type="body" idx="4"/>
          </p:nvPr>
        </p:nvSpPr>
        <p:spPr>
          <a:xfrm>
            <a:off x="2829412" y="188156"/>
            <a:ext cx="3746643" cy="254868"/>
          </a:xfrm>
          <a:prstGeom prst="rect">
            <a:avLst/>
          </a:prstGeom>
          <a:noFill/>
          <a:ln>
            <a:noFill/>
          </a:ln>
        </p:spPr>
        <p:txBody>
          <a:bodyPr spcFirstLastPara="1" wrap="square" lIns="91425" tIns="45700" rIns="91425" bIns="45700" anchor="t" anchorCtr="0">
            <a:normAutofit/>
          </a:bodyPr>
          <a:lstStyle>
            <a:lvl1pPr marL="457200" marR="0" lvl="0" indent="-228600" algn="l" rtl="0">
              <a:spcBef>
                <a:spcPts val="135"/>
              </a:spcBef>
              <a:spcAft>
                <a:spcPts val="0"/>
              </a:spcAft>
              <a:buClr>
                <a:srgbClr val="7FBA23"/>
              </a:buClr>
              <a:buSzPts val="675"/>
              <a:buFont typeface="Arial"/>
              <a:buNone/>
              <a:defRPr sz="675" b="0" i="0" u="none" strike="noStrike" cap="none">
                <a:solidFill>
                  <a:srgbClr val="565656"/>
                </a:solidFill>
                <a:latin typeface="Calibri"/>
                <a:ea typeface="Calibri"/>
                <a:cs typeface="Calibri"/>
                <a:sym typeface="Calibri"/>
              </a:defRPr>
            </a:lvl1pPr>
            <a:lvl2pPr marL="914400" marR="0" lvl="1" indent="-228600" algn="l" rtl="0">
              <a:spcBef>
                <a:spcPts val="270"/>
              </a:spcBef>
              <a:spcAft>
                <a:spcPts val="0"/>
              </a:spcAft>
              <a:buClr>
                <a:srgbClr val="7FBA23"/>
              </a:buClr>
              <a:buSzPts val="1350"/>
              <a:buFont typeface="Arial"/>
              <a:buNone/>
              <a:defRPr sz="1350" b="0" i="0" u="none" strike="noStrike" cap="none">
                <a:solidFill>
                  <a:srgbClr val="565656"/>
                </a:solidFill>
                <a:latin typeface="Calibri"/>
                <a:ea typeface="Calibri"/>
                <a:cs typeface="Calibri"/>
                <a:sym typeface="Calibri"/>
              </a:defRPr>
            </a:lvl2pPr>
            <a:lvl3pPr marL="1371600" marR="0" lvl="2" indent="-228600" algn="l" rtl="0">
              <a:spcBef>
                <a:spcPts val="270"/>
              </a:spcBef>
              <a:spcAft>
                <a:spcPts val="0"/>
              </a:spcAft>
              <a:buClr>
                <a:srgbClr val="7FBA23"/>
              </a:buClr>
              <a:buSzPts val="1350"/>
              <a:buFont typeface="Arial"/>
              <a:buNone/>
              <a:defRPr sz="1350" b="0" i="0" u="none" strike="noStrike" cap="none">
                <a:solidFill>
                  <a:srgbClr val="565656"/>
                </a:solidFill>
                <a:latin typeface="Calibri"/>
                <a:ea typeface="Calibri"/>
                <a:cs typeface="Calibri"/>
                <a:sym typeface="Calibri"/>
              </a:defRPr>
            </a:lvl3pPr>
            <a:lvl4pPr marL="1828800" marR="0" lvl="3" indent="-228600" algn="l" rtl="0">
              <a:spcBef>
                <a:spcPts val="240"/>
              </a:spcBef>
              <a:spcAft>
                <a:spcPts val="0"/>
              </a:spcAft>
              <a:buClr>
                <a:srgbClr val="7FBA23"/>
              </a:buClr>
              <a:buSzPts val="1200"/>
              <a:buFont typeface="Arial"/>
              <a:buNone/>
              <a:defRPr sz="1200" b="0" i="0" u="none" strike="noStrike" cap="none">
                <a:solidFill>
                  <a:srgbClr val="565656"/>
                </a:solidFill>
                <a:latin typeface="Calibri"/>
                <a:ea typeface="Calibri"/>
                <a:cs typeface="Calibri"/>
                <a:sym typeface="Calibri"/>
              </a:defRPr>
            </a:lvl4pPr>
            <a:lvl5pPr marL="2286000" marR="0" lvl="4" indent="-228600" algn="l" rtl="0">
              <a:spcBef>
                <a:spcPts val="240"/>
              </a:spcBef>
              <a:spcAft>
                <a:spcPts val="0"/>
              </a:spcAft>
              <a:buClr>
                <a:srgbClr val="7FBA23"/>
              </a:buClr>
              <a:buSzPts val="1200"/>
              <a:buFont typeface="Arial"/>
              <a:buNone/>
              <a:defRPr sz="1200" b="0" i="0" u="none" strike="noStrike" cap="none">
                <a:solidFill>
                  <a:srgbClr val="565656"/>
                </a:solidFill>
                <a:latin typeface="Calibri"/>
                <a:ea typeface="Calibri"/>
                <a:cs typeface="Calibri"/>
                <a:sym typeface="Calibri"/>
              </a:defRPr>
            </a:lvl5pPr>
            <a:lvl6pPr marL="2743200" marR="0" lvl="5"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6pPr>
            <a:lvl7pPr marL="3200400" marR="0" lvl="6"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7pPr>
            <a:lvl8pPr marL="3657600" marR="0" lvl="7"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8pPr>
            <a:lvl9pPr marL="4114800" marR="0" lvl="8"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9pPr>
          </a:lstStyle>
          <a:p>
            <a:endParaRPr/>
          </a:p>
        </p:txBody>
      </p:sp>
      <p:sp>
        <p:nvSpPr>
          <p:cNvPr id="135" name="Google Shape;135;p22"/>
          <p:cNvSpPr txBox="1">
            <a:spLocks noGrp="1"/>
          </p:cNvSpPr>
          <p:nvPr>
            <p:ph type="dt" idx="10"/>
          </p:nvPr>
        </p:nvSpPr>
        <p:spPr>
          <a:xfrm>
            <a:off x="609600" y="6585236"/>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sz="675">
                <a:solidFill>
                  <a:srgbClr val="565656"/>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6" name="Google Shape;136;p22"/>
          <p:cNvSpPr txBox="1">
            <a:spLocks noGrp="1"/>
          </p:cNvSpPr>
          <p:nvPr>
            <p:ph type="ftr" idx="11"/>
          </p:nvPr>
        </p:nvSpPr>
        <p:spPr>
          <a:xfrm>
            <a:off x="4165600" y="6585236"/>
            <a:ext cx="3860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675" b="0" i="0" u="none" strike="noStrike" cap="none">
                <a:solidFill>
                  <a:srgbClr val="565656"/>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7" name="Google Shape;137;p22"/>
          <p:cNvSpPr txBox="1">
            <a:spLocks noGrp="1"/>
          </p:cNvSpPr>
          <p:nvPr>
            <p:ph type="sldNum" idx="12"/>
          </p:nvPr>
        </p:nvSpPr>
        <p:spPr>
          <a:xfrm>
            <a:off x="8737600" y="6585236"/>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675" b="1" i="0" u="none" strike="noStrike" cap="none">
                <a:solidFill>
                  <a:srgbClr val="565656"/>
                </a:solidFill>
                <a:latin typeface="Calibri"/>
                <a:ea typeface="Calibri"/>
                <a:cs typeface="Calibri"/>
                <a:sym typeface="Calibri"/>
              </a:defRPr>
            </a:lvl1pPr>
            <a:lvl2pPr marL="0" lvl="1" indent="0" algn="r">
              <a:spcBef>
                <a:spcPts val="0"/>
              </a:spcBef>
              <a:buNone/>
              <a:defRPr sz="675" b="1" i="0" u="none" strike="noStrike" cap="none">
                <a:solidFill>
                  <a:srgbClr val="565656"/>
                </a:solidFill>
                <a:latin typeface="Calibri"/>
                <a:ea typeface="Calibri"/>
                <a:cs typeface="Calibri"/>
                <a:sym typeface="Calibri"/>
              </a:defRPr>
            </a:lvl2pPr>
            <a:lvl3pPr marL="0" lvl="2" indent="0" algn="r">
              <a:spcBef>
                <a:spcPts val="0"/>
              </a:spcBef>
              <a:buNone/>
              <a:defRPr sz="675" b="1" i="0" u="none" strike="noStrike" cap="none">
                <a:solidFill>
                  <a:srgbClr val="565656"/>
                </a:solidFill>
                <a:latin typeface="Calibri"/>
                <a:ea typeface="Calibri"/>
                <a:cs typeface="Calibri"/>
                <a:sym typeface="Calibri"/>
              </a:defRPr>
            </a:lvl3pPr>
            <a:lvl4pPr marL="0" lvl="3" indent="0" algn="r">
              <a:spcBef>
                <a:spcPts val="0"/>
              </a:spcBef>
              <a:buNone/>
              <a:defRPr sz="675" b="1" i="0" u="none" strike="noStrike" cap="none">
                <a:solidFill>
                  <a:srgbClr val="565656"/>
                </a:solidFill>
                <a:latin typeface="Calibri"/>
                <a:ea typeface="Calibri"/>
                <a:cs typeface="Calibri"/>
                <a:sym typeface="Calibri"/>
              </a:defRPr>
            </a:lvl4pPr>
            <a:lvl5pPr marL="0" lvl="4" indent="0" algn="r">
              <a:spcBef>
                <a:spcPts val="0"/>
              </a:spcBef>
              <a:buNone/>
              <a:defRPr sz="675" b="1" i="0" u="none" strike="noStrike" cap="none">
                <a:solidFill>
                  <a:srgbClr val="565656"/>
                </a:solidFill>
                <a:latin typeface="Calibri"/>
                <a:ea typeface="Calibri"/>
                <a:cs typeface="Calibri"/>
                <a:sym typeface="Calibri"/>
              </a:defRPr>
            </a:lvl5pPr>
            <a:lvl6pPr marL="0" lvl="5" indent="0" algn="r">
              <a:spcBef>
                <a:spcPts val="0"/>
              </a:spcBef>
              <a:buNone/>
              <a:defRPr sz="675" b="1" i="0" u="none" strike="noStrike" cap="none">
                <a:solidFill>
                  <a:srgbClr val="565656"/>
                </a:solidFill>
                <a:latin typeface="Calibri"/>
                <a:ea typeface="Calibri"/>
                <a:cs typeface="Calibri"/>
                <a:sym typeface="Calibri"/>
              </a:defRPr>
            </a:lvl6pPr>
            <a:lvl7pPr marL="0" lvl="6" indent="0" algn="r">
              <a:spcBef>
                <a:spcPts val="0"/>
              </a:spcBef>
              <a:buNone/>
              <a:defRPr sz="675" b="1" i="0" u="none" strike="noStrike" cap="none">
                <a:solidFill>
                  <a:srgbClr val="565656"/>
                </a:solidFill>
                <a:latin typeface="Calibri"/>
                <a:ea typeface="Calibri"/>
                <a:cs typeface="Calibri"/>
                <a:sym typeface="Calibri"/>
              </a:defRPr>
            </a:lvl7pPr>
            <a:lvl8pPr marL="0" lvl="7" indent="0" algn="r">
              <a:spcBef>
                <a:spcPts val="0"/>
              </a:spcBef>
              <a:buNone/>
              <a:defRPr sz="675" b="1" i="0" u="none" strike="noStrike" cap="none">
                <a:solidFill>
                  <a:srgbClr val="565656"/>
                </a:solidFill>
                <a:latin typeface="Calibri"/>
                <a:ea typeface="Calibri"/>
                <a:cs typeface="Calibri"/>
                <a:sym typeface="Calibri"/>
              </a:defRPr>
            </a:lvl8pPr>
            <a:lvl9pPr marL="0" lvl="8" indent="0" algn="r">
              <a:spcBef>
                <a:spcPts val="0"/>
              </a:spcBef>
              <a:buNone/>
              <a:defRPr sz="675" b="1" i="0" u="none" strike="noStrike" cap="none">
                <a:solidFill>
                  <a:srgbClr val="565656"/>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sv-SE"/>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5_Rubrik och Punktlista">
  <p:cSld name="5_Rubrik och Punktlista">
    <p:spTree>
      <p:nvGrpSpPr>
        <p:cNvPr id="1" name="Shape 138"/>
        <p:cNvGrpSpPr/>
        <p:nvPr/>
      </p:nvGrpSpPr>
      <p:grpSpPr>
        <a:xfrm>
          <a:off x="0" y="0"/>
          <a:ext cx="0" cy="0"/>
          <a:chOff x="0" y="0"/>
          <a:chExt cx="0" cy="0"/>
        </a:xfrm>
      </p:grpSpPr>
      <p:sp>
        <p:nvSpPr>
          <p:cNvPr id="139" name="Google Shape;139;p23"/>
          <p:cNvSpPr txBox="1">
            <a:spLocks noGrp="1"/>
          </p:cNvSpPr>
          <p:nvPr>
            <p:ph type="title"/>
          </p:nvPr>
        </p:nvSpPr>
        <p:spPr>
          <a:xfrm>
            <a:off x="609604" y="332657"/>
            <a:ext cx="10959009" cy="576064"/>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rgbClr val="002D7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0" name="Google Shape;140;p23"/>
          <p:cNvSpPr txBox="1">
            <a:spLocks noGrp="1"/>
          </p:cNvSpPr>
          <p:nvPr>
            <p:ph type="body" idx="1"/>
          </p:nvPr>
        </p:nvSpPr>
        <p:spPr>
          <a:xfrm>
            <a:off x="609600" y="1412779"/>
            <a:ext cx="10972800" cy="4320481"/>
          </a:xfrm>
          <a:prstGeom prst="rect">
            <a:avLst/>
          </a:prstGeom>
          <a:noFill/>
          <a:ln>
            <a:noFill/>
          </a:ln>
        </p:spPr>
        <p:txBody>
          <a:bodyPr spcFirstLastPara="1" wrap="square" lIns="91425" tIns="45700" rIns="91425" bIns="45700" anchor="t" anchorCtr="0">
            <a:noAutofit/>
          </a:bodyPr>
          <a:lstStyle>
            <a:lvl1pPr marL="457200" marR="0" lvl="0" indent="-323850" algn="l" rtl="0">
              <a:spcBef>
                <a:spcPts val="300"/>
              </a:spcBef>
              <a:spcAft>
                <a:spcPts val="0"/>
              </a:spcAft>
              <a:buClr>
                <a:srgbClr val="7FBA23"/>
              </a:buClr>
              <a:buSzPts val="1500"/>
              <a:buFont typeface="Arial"/>
              <a:buChar char="•"/>
              <a:defRPr sz="1500" b="0" i="0" u="none" strike="noStrike" cap="none">
                <a:solidFill>
                  <a:srgbClr val="565656"/>
                </a:solidFill>
                <a:latin typeface="Calibri"/>
                <a:ea typeface="Calibri"/>
                <a:cs typeface="Calibri"/>
                <a:sym typeface="Calibri"/>
              </a:defRPr>
            </a:lvl1pPr>
            <a:lvl2pPr marL="914400" marR="0" lvl="1" indent="-314325" algn="l" rtl="0">
              <a:spcBef>
                <a:spcPts val="270"/>
              </a:spcBef>
              <a:spcAft>
                <a:spcPts val="0"/>
              </a:spcAft>
              <a:buClr>
                <a:srgbClr val="7FBA23"/>
              </a:buClr>
              <a:buSzPts val="1350"/>
              <a:buFont typeface="Arial"/>
              <a:buChar char="•"/>
              <a:defRPr sz="1350" b="0" i="0" u="none" strike="noStrike" cap="none">
                <a:solidFill>
                  <a:srgbClr val="565656"/>
                </a:solidFill>
                <a:latin typeface="Calibri"/>
                <a:ea typeface="Calibri"/>
                <a:cs typeface="Calibri"/>
                <a:sym typeface="Calibri"/>
              </a:defRPr>
            </a:lvl2pPr>
            <a:lvl3pPr marL="1371600" marR="0" lvl="2" indent="-314325" algn="l" rtl="0">
              <a:spcBef>
                <a:spcPts val="270"/>
              </a:spcBef>
              <a:spcAft>
                <a:spcPts val="0"/>
              </a:spcAft>
              <a:buClr>
                <a:srgbClr val="7FBA23"/>
              </a:buClr>
              <a:buSzPts val="1350"/>
              <a:buFont typeface="Arial"/>
              <a:buChar char="•"/>
              <a:defRPr sz="1350" b="0" i="0" u="none" strike="noStrike" cap="none">
                <a:solidFill>
                  <a:srgbClr val="565656"/>
                </a:solidFill>
                <a:latin typeface="Calibri"/>
                <a:ea typeface="Calibri"/>
                <a:cs typeface="Calibri"/>
                <a:sym typeface="Calibri"/>
              </a:defRPr>
            </a:lvl3pPr>
            <a:lvl4pPr marL="1828800" marR="0" lvl="3" indent="-304800" algn="l" rtl="0">
              <a:spcBef>
                <a:spcPts val="240"/>
              </a:spcBef>
              <a:spcAft>
                <a:spcPts val="0"/>
              </a:spcAft>
              <a:buClr>
                <a:srgbClr val="7FBA23"/>
              </a:buClr>
              <a:buSzPts val="1200"/>
              <a:buFont typeface="Arial"/>
              <a:buChar char="•"/>
              <a:defRPr sz="1200" b="0" i="0" u="none" strike="noStrike" cap="none">
                <a:solidFill>
                  <a:srgbClr val="565656"/>
                </a:solidFill>
                <a:latin typeface="Calibri"/>
                <a:ea typeface="Calibri"/>
                <a:cs typeface="Calibri"/>
                <a:sym typeface="Calibri"/>
              </a:defRPr>
            </a:lvl4pPr>
            <a:lvl5pPr marL="2286000" marR="0" lvl="4" indent="-304800" algn="l" rtl="0">
              <a:spcBef>
                <a:spcPts val="240"/>
              </a:spcBef>
              <a:spcAft>
                <a:spcPts val="0"/>
              </a:spcAft>
              <a:buClr>
                <a:srgbClr val="7FBA23"/>
              </a:buClr>
              <a:buSzPts val="1200"/>
              <a:buFont typeface="Arial"/>
              <a:buChar char="•"/>
              <a:defRPr sz="1200" b="0" i="0" u="none" strike="noStrike" cap="none">
                <a:solidFill>
                  <a:srgbClr val="565656"/>
                </a:solidFill>
                <a:latin typeface="Calibri"/>
                <a:ea typeface="Calibri"/>
                <a:cs typeface="Calibri"/>
                <a:sym typeface="Calibri"/>
              </a:defRPr>
            </a:lvl5pPr>
            <a:lvl6pPr marL="2743200" marR="0" lvl="5"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6pPr>
            <a:lvl7pPr marL="3200400" marR="0" lvl="6"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7pPr>
            <a:lvl8pPr marL="3657600" marR="0" lvl="7"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8pPr>
            <a:lvl9pPr marL="4114800" marR="0" lvl="8"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9pPr>
          </a:lstStyle>
          <a:p>
            <a:endParaRPr/>
          </a:p>
        </p:txBody>
      </p:sp>
      <p:sp>
        <p:nvSpPr>
          <p:cNvPr id="141" name="Google Shape;141;p23"/>
          <p:cNvSpPr txBox="1">
            <a:spLocks noGrp="1"/>
          </p:cNvSpPr>
          <p:nvPr>
            <p:ph type="body" idx="2"/>
          </p:nvPr>
        </p:nvSpPr>
        <p:spPr>
          <a:xfrm>
            <a:off x="606718" y="188156"/>
            <a:ext cx="2320932" cy="254868"/>
          </a:xfrm>
          <a:prstGeom prst="rect">
            <a:avLst/>
          </a:prstGeom>
          <a:noFill/>
          <a:ln>
            <a:noFill/>
          </a:ln>
        </p:spPr>
        <p:txBody>
          <a:bodyPr spcFirstLastPara="1" wrap="square" lIns="91425" tIns="45700" rIns="91425" bIns="45700" anchor="t" anchorCtr="0">
            <a:normAutofit/>
          </a:bodyPr>
          <a:lstStyle>
            <a:lvl1pPr marL="457200" marR="0" lvl="0" indent="-228600" algn="l" rtl="0">
              <a:spcBef>
                <a:spcPts val="135"/>
              </a:spcBef>
              <a:spcAft>
                <a:spcPts val="0"/>
              </a:spcAft>
              <a:buClr>
                <a:srgbClr val="7FBA23"/>
              </a:buClr>
              <a:buSzPts val="675"/>
              <a:buFont typeface="Arial"/>
              <a:buNone/>
              <a:defRPr sz="675" b="0" i="0" u="none" strike="noStrike" cap="none">
                <a:solidFill>
                  <a:srgbClr val="7FBA23"/>
                </a:solidFill>
                <a:latin typeface="Calibri"/>
                <a:ea typeface="Calibri"/>
                <a:cs typeface="Calibri"/>
                <a:sym typeface="Calibri"/>
              </a:defRPr>
            </a:lvl1pPr>
            <a:lvl2pPr marL="914400" marR="0" lvl="1" indent="-228600" algn="l" rtl="0">
              <a:spcBef>
                <a:spcPts val="270"/>
              </a:spcBef>
              <a:spcAft>
                <a:spcPts val="0"/>
              </a:spcAft>
              <a:buClr>
                <a:srgbClr val="7FBA23"/>
              </a:buClr>
              <a:buSzPts val="1350"/>
              <a:buFont typeface="Arial"/>
              <a:buNone/>
              <a:defRPr sz="1350" b="0" i="0" u="none" strike="noStrike" cap="none">
                <a:solidFill>
                  <a:srgbClr val="565656"/>
                </a:solidFill>
                <a:latin typeface="Calibri"/>
                <a:ea typeface="Calibri"/>
                <a:cs typeface="Calibri"/>
                <a:sym typeface="Calibri"/>
              </a:defRPr>
            </a:lvl2pPr>
            <a:lvl3pPr marL="1371600" marR="0" lvl="2" indent="-228600" algn="l" rtl="0">
              <a:spcBef>
                <a:spcPts val="270"/>
              </a:spcBef>
              <a:spcAft>
                <a:spcPts val="0"/>
              </a:spcAft>
              <a:buClr>
                <a:srgbClr val="7FBA23"/>
              </a:buClr>
              <a:buSzPts val="1350"/>
              <a:buFont typeface="Arial"/>
              <a:buNone/>
              <a:defRPr sz="1350" b="0" i="0" u="none" strike="noStrike" cap="none">
                <a:solidFill>
                  <a:srgbClr val="565656"/>
                </a:solidFill>
                <a:latin typeface="Calibri"/>
                <a:ea typeface="Calibri"/>
                <a:cs typeface="Calibri"/>
                <a:sym typeface="Calibri"/>
              </a:defRPr>
            </a:lvl3pPr>
            <a:lvl4pPr marL="1828800" marR="0" lvl="3" indent="-228600" algn="l" rtl="0">
              <a:spcBef>
                <a:spcPts val="240"/>
              </a:spcBef>
              <a:spcAft>
                <a:spcPts val="0"/>
              </a:spcAft>
              <a:buClr>
                <a:srgbClr val="7FBA23"/>
              </a:buClr>
              <a:buSzPts val="1200"/>
              <a:buFont typeface="Arial"/>
              <a:buNone/>
              <a:defRPr sz="1200" b="0" i="0" u="none" strike="noStrike" cap="none">
                <a:solidFill>
                  <a:srgbClr val="565656"/>
                </a:solidFill>
                <a:latin typeface="Calibri"/>
                <a:ea typeface="Calibri"/>
                <a:cs typeface="Calibri"/>
                <a:sym typeface="Calibri"/>
              </a:defRPr>
            </a:lvl4pPr>
            <a:lvl5pPr marL="2286000" marR="0" lvl="4" indent="-228600" algn="l" rtl="0">
              <a:spcBef>
                <a:spcPts val="240"/>
              </a:spcBef>
              <a:spcAft>
                <a:spcPts val="0"/>
              </a:spcAft>
              <a:buClr>
                <a:srgbClr val="7FBA23"/>
              </a:buClr>
              <a:buSzPts val="1200"/>
              <a:buFont typeface="Arial"/>
              <a:buNone/>
              <a:defRPr sz="1200" b="0" i="0" u="none" strike="noStrike" cap="none">
                <a:solidFill>
                  <a:srgbClr val="565656"/>
                </a:solidFill>
                <a:latin typeface="Calibri"/>
                <a:ea typeface="Calibri"/>
                <a:cs typeface="Calibri"/>
                <a:sym typeface="Calibri"/>
              </a:defRPr>
            </a:lvl5pPr>
            <a:lvl6pPr marL="2743200" marR="0" lvl="5"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6pPr>
            <a:lvl7pPr marL="3200400" marR="0" lvl="6"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7pPr>
            <a:lvl8pPr marL="3657600" marR="0" lvl="7"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8pPr>
            <a:lvl9pPr marL="4114800" marR="0" lvl="8"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9pPr>
          </a:lstStyle>
          <a:p>
            <a:endParaRPr/>
          </a:p>
        </p:txBody>
      </p:sp>
      <p:sp>
        <p:nvSpPr>
          <p:cNvPr id="142" name="Google Shape;142;p23"/>
          <p:cNvSpPr txBox="1">
            <a:spLocks noGrp="1"/>
          </p:cNvSpPr>
          <p:nvPr>
            <p:ph type="body" idx="3"/>
          </p:nvPr>
        </p:nvSpPr>
        <p:spPr>
          <a:xfrm>
            <a:off x="2829412" y="188156"/>
            <a:ext cx="3746643" cy="254868"/>
          </a:xfrm>
          <a:prstGeom prst="rect">
            <a:avLst/>
          </a:prstGeom>
          <a:noFill/>
          <a:ln>
            <a:noFill/>
          </a:ln>
        </p:spPr>
        <p:txBody>
          <a:bodyPr spcFirstLastPara="1" wrap="square" lIns="91425" tIns="45700" rIns="91425" bIns="45700" anchor="t" anchorCtr="0">
            <a:normAutofit/>
          </a:bodyPr>
          <a:lstStyle>
            <a:lvl1pPr marL="457200" marR="0" lvl="0" indent="-228600" algn="l" rtl="0">
              <a:spcBef>
                <a:spcPts val="135"/>
              </a:spcBef>
              <a:spcAft>
                <a:spcPts val="0"/>
              </a:spcAft>
              <a:buClr>
                <a:srgbClr val="7FBA23"/>
              </a:buClr>
              <a:buSzPts val="675"/>
              <a:buFont typeface="Arial"/>
              <a:buNone/>
              <a:defRPr sz="675" b="0" i="0" u="none" strike="noStrike" cap="none">
                <a:solidFill>
                  <a:srgbClr val="565656"/>
                </a:solidFill>
                <a:latin typeface="Calibri"/>
                <a:ea typeface="Calibri"/>
                <a:cs typeface="Calibri"/>
                <a:sym typeface="Calibri"/>
              </a:defRPr>
            </a:lvl1pPr>
            <a:lvl2pPr marL="914400" marR="0" lvl="1" indent="-228600" algn="l" rtl="0">
              <a:spcBef>
                <a:spcPts val="270"/>
              </a:spcBef>
              <a:spcAft>
                <a:spcPts val="0"/>
              </a:spcAft>
              <a:buClr>
                <a:srgbClr val="7FBA23"/>
              </a:buClr>
              <a:buSzPts val="1350"/>
              <a:buFont typeface="Arial"/>
              <a:buNone/>
              <a:defRPr sz="1350" b="0" i="0" u="none" strike="noStrike" cap="none">
                <a:solidFill>
                  <a:srgbClr val="565656"/>
                </a:solidFill>
                <a:latin typeface="Calibri"/>
                <a:ea typeface="Calibri"/>
                <a:cs typeface="Calibri"/>
                <a:sym typeface="Calibri"/>
              </a:defRPr>
            </a:lvl2pPr>
            <a:lvl3pPr marL="1371600" marR="0" lvl="2" indent="-228600" algn="l" rtl="0">
              <a:spcBef>
                <a:spcPts val="270"/>
              </a:spcBef>
              <a:spcAft>
                <a:spcPts val="0"/>
              </a:spcAft>
              <a:buClr>
                <a:srgbClr val="7FBA23"/>
              </a:buClr>
              <a:buSzPts val="1350"/>
              <a:buFont typeface="Arial"/>
              <a:buNone/>
              <a:defRPr sz="1350" b="0" i="0" u="none" strike="noStrike" cap="none">
                <a:solidFill>
                  <a:srgbClr val="565656"/>
                </a:solidFill>
                <a:latin typeface="Calibri"/>
                <a:ea typeface="Calibri"/>
                <a:cs typeface="Calibri"/>
                <a:sym typeface="Calibri"/>
              </a:defRPr>
            </a:lvl3pPr>
            <a:lvl4pPr marL="1828800" marR="0" lvl="3" indent="-228600" algn="l" rtl="0">
              <a:spcBef>
                <a:spcPts val="240"/>
              </a:spcBef>
              <a:spcAft>
                <a:spcPts val="0"/>
              </a:spcAft>
              <a:buClr>
                <a:srgbClr val="7FBA23"/>
              </a:buClr>
              <a:buSzPts val="1200"/>
              <a:buFont typeface="Arial"/>
              <a:buNone/>
              <a:defRPr sz="1200" b="0" i="0" u="none" strike="noStrike" cap="none">
                <a:solidFill>
                  <a:srgbClr val="565656"/>
                </a:solidFill>
                <a:latin typeface="Calibri"/>
                <a:ea typeface="Calibri"/>
                <a:cs typeface="Calibri"/>
                <a:sym typeface="Calibri"/>
              </a:defRPr>
            </a:lvl4pPr>
            <a:lvl5pPr marL="2286000" marR="0" lvl="4" indent="-228600" algn="l" rtl="0">
              <a:spcBef>
                <a:spcPts val="240"/>
              </a:spcBef>
              <a:spcAft>
                <a:spcPts val="0"/>
              </a:spcAft>
              <a:buClr>
                <a:srgbClr val="7FBA23"/>
              </a:buClr>
              <a:buSzPts val="1200"/>
              <a:buFont typeface="Arial"/>
              <a:buNone/>
              <a:defRPr sz="1200" b="0" i="0" u="none" strike="noStrike" cap="none">
                <a:solidFill>
                  <a:srgbClr val="565656"/>
                </a:solidFill>
                <a:latin typeface="Calibri"/>
                <a:ea typeface="Calibri"/>
                <a:cs typeface="Calibri"/>
                <a:sym typeface="Calibri"/>
              </a:defRPr>
            </a:lvl5pPr>
            <a:lvl6pPr marL="2743200" marR="0" lvl="5"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6pPr>
            <a:lvl7pPr marL="3200400" marR="0" lvl="6"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7pPr>
            <a:lvl8pPr marL="3657600" marR="0" lvl="7"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8pPr>
            <a:lvl9pPr marL="4114800" marR="0" lvl="8"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9pPr>
          </a:lstStyle>
          <a:p>
            <a:endParaRPr/>
          </a:p>
        </p:txBody>
      </p:sp>
      <p:sp>
        <p:nvSpPr>
          <p:cNvPr id="143" name="Google Shape;143;p23"/>
          <p:cNvSpPr txBox="1">
            <a:spLocks noGrp="1"/>
          </p:cNvSpPr>
          <p:nvPr>
            <p:ph type="dt" idx="10"/>
          </p:nvPr>
        </p:nvSpPr>
        <p:spPr>
          <a:xfrm>
            <a:off x="609600" y="6592270"/>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sz="675">
                <a:solidFill>
                  <a:srgbClr val="565656"/>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4" name="Google Shape;144;p23"/>
          <p:cNvSpPr txBox="1">
            <a:spLocks noGrp="1"/>
          </p:cNvSpPr>
          <p:nvPr>
            <p:ph type="ftr" idx="11"/>
          </p:nvPr>
        </p:nvSpPr>
        <p:spPr>
          <a:xfrm>
            <a:off x="4165600" y="6592270"/>
            <a:ext cx="3860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675" b="0" i="0" u="none" strike="noStrike" cap="none">
                <a:solidFill>
                  <a:srgbClr val="565656"/>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5" name="Google Shape;145;p23"/>
          <p:cNvSpPr txBox="1">
            <a:spLocks noGrp="1"/>
          </p:cNvSpPr>
          <p:nvPr>
            <p:ph type="sldNum" idx="12"/>
          </p:nvPr>
        </p:nvSpPr>
        <p:spPr>
          <a:xfrm>
            <a:off x="8737600" y="6592270"/>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675" b="1" i="0" u="none" strike="noStrike" cap="none">
                <a:solidFill>
                  <a:srgbClr val="565656"/>
                </a:solidFill>
                <a:latin typeface="Calibri"/>
                <a:ea typeface="Calibri"/>
                <a:cs typeface="Calibri"/>
                <a:sym typeface="Calibri"/>
              </a:defRPr>
            </a:lvl1pPr>
            <a:lvl2pPr marL="0" lvl="1" indent="0" algn="r">
              <a:spcBef>
                <a:spcPts val="0"/>
              </a:spcBef>
              <a:buNone/>
              <a:defRPr sz="675" b="1" i="0" u="none" strike="noStrike" cap="none">
                <a:solidFill>
                  <a:srgbClr val="565656"/>
                </a:solidFill>
                <a:latin typeface="Calibri"/>
                <a:ea typeface="Calibri"/>
                <a:cs typeface="Calibri"/>
                <a:sym typeface="Calibri"/>
              </a:defRPr>
            </a:lvl2pPr>
            <a:lvl3pPr marL="0" lvl="2" indent="0" algn="r">
              <a:spcBef>
                <a:spcPts val="0"/>
              </a:spcBef>
              <a:buNone/>
              <a:defRPr sz="675" b="1" i="0" u="none" strike="noStrike" cap="none">
                <a:solidFill>
                  <a:srgbClr val="565656"/>
                </a:solidFill>
                <a:latin typeface="Calibri"/>
                <a:ea typeface="Calibri"/>
                <a:cs typeface="Calibri"/>
                <a:sym typeface="Calibri"/>
              </a:defRPr>
            </a:lvl3pPr>
            <a:lvl4pPr marL="0" lvl="3" indent="0" algn="r">
              <a:spcBef>
                <a:spcPts val="0"/>
              </a:spcBef>
              <a:buNone/>
              <a:defRPr sz="675" b="1" i="0" u="none" strike="noStrike" cap="none">
                <a:solidFill>
                  <a:srgbClr val="565656"/>
                </a:solidFill>
                <a:latin typeface="Calibri"/>
                <a:ea typeface="Calibri"/>
                <a:cs typeface="Calibri"/>
                <a:sym typeface="Calibri"/>
              </a:defRPr>
            </a:lvl4pPr>
            <a:lvl5pPr marL="0" lvl="4" indent="0" algn="r">
              <a:spcBef>
                <a:spcPts val="0"/>
              </a:spcBef>
              <a:buNone/>
              <a:defRPr sz="675" b="1" i="0" u="none" strike="noStrike" cap="none">
                <a:solidFill>
                  <a:srgbClr val="565656"/>
                </a:solidFill>
                <a:latin typeface="Calibri"/>
                <a:ea typeface="Calibri"/>
                <a:cs typeface="Calibri"/>
                <a:sym typeface="Calibri"/>
              </a:defRPr>
            </a:lvl5pPr>
            <a:lvl6pPr marL="0" lvl="5" indent="0" algn="r">
              <a:spcBef>
                <a:spcPts val="0"/>
              </a:spcBef>
              <a:buNone/>
              <a:defRPr sz="675" b="1" i="0" u="none" strike="noStrike" cap="none">
                <a:solidFill>
                  <a:srgbClr val="565656"/>
                </a:solidFill>
                <a:latin typeface="Calibri"/>
                <a:ea typeface="Calibri"/>
                <a:cs typeface="Calibri"/>
                <a:sym typeface="Calibri"/>
              </a:defRPr>
            </a:lvl6pPr>
            <a:lvl7pPr marL="0" lvl="6" indent="0" algn="r">
              <a:spcBef>
                <a:spcPts val="0"/>
              </a:spcBef>
              <a:buNone/>
              <a:defRPr sz="675" b="1" i="0" u="none" strike="noStrike" cap="none">
                <a:solidFill>
                  <a:srgbClr val="565656"/>
                </a:solidFill>
                <a:latin typeface="Calibri"/>
                <a:ea typeface="Calibri"/>
                <a:cs typeface="Calibri"/>
                <a:sym typeface="Calibri"/>
              </a:defRPr>
            </a:lvl7pPr>
            <a:lvl8pPr marL="0" lvl="7" indent="0" algn="r">
              <a:spcBef>
                <a:spcPts val="0"/>
              </a:spcBef>
              <a:buNone/>
              <a:defRPr sz="675" b="1" i="0" u="none" strike="noStrike" cap="none">
                <a:solidFill>
                  <a:srgbClr val="565656"/>
                </a:solidFill>
                <a:latin typeface="Calibri"/>
                <a:ea typeface="Calibri"/>
                <a:cs typeface="Calibri"/>
                <a:sym typeface="Calibri"/>
              </a:defRPr>
            </a:lvl8pPr>
            <a:lvl9pPr marL="0" lvl="8" indent="0" algn="r">
              <a:spcBef>
                <a:spcPts val="0"/>
              </a:spcBef>
              <a:buNone/>
              <a:defRPr sz="675" b="1" i="0" u="none" strike="noStrike" cap="none">
                <a:solidFill>
                  <a:srgbClr val="565656"/>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sv-SE"/>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6_Två innehållsdelar punktlista + bild">
  <p:cSld name="6_Två innehållsdelar punktlista + bild">
    <p:spTree>
      <p:nvGrpSpPr>
        <p:cNvPr id="1" name="Shape 146"/>
        <p:cNvGrpSpPr/>
        <p:nvPr/>
      </p:nvGrpSpPr>
      <p:grpSpPr>
        <a:xfrm>
          <a:off x="0" y="0"/>
          <a:ext cx="0" cy="0"/>
          <a:chOff x="0" y="0"/>
          <a:chExt cx="0" cy="0"/>
        </a:xfrm>
      </p:grpSpPr>
      <p:sp>
        <p:nvSpPr>
          <p:cNvPr id="147" name="Google Shape;147;p24"/>
          <p:cNvSpPr txBox="1">
            <a:spLocks noGrp="1"/>
          </p:cNvSpPr>
          <p:nvPr>
            <p:ph type="body" idx="1"/>
          </p:nvPr>
        </p:nvSpPr>
        <p:spPr>
          <a:xfrm>
            <a:off x="609600" y="1412776"/>
            <a:ext cx="5384800" cy="4525963"/>
          </a:xfrm>
          <a:prstGeom prst="rect">
            <a:avLst/>
          </a:prstGeom>
          <a:noFill/>
          <a:ln>
            <a:noFill/>
          </a:ln>
        </p:spPr>
        <p:txBody>
          <a:bodyPr spcFirstLastPara="1" wrap="square" lIns="91425" tIns="45700" rIns="91425" bIns="45700" anchor="t" anchorCtr="0">
            <a:normAutofit/>
          </a:bodyPr>
          <a:lstStyle>
            <a:lvl1pPr marL="457200" marR="0" lvl="0" indent="-323850" algn="l" rtl="0">
              <a:spcBef>
                <a:spcPts val="750"/>
              </a:spcBef>
              <a:spcAft>
                <a:spcPts val="0"/>
              </a:spcAft>
              <a:buClr>
                <a:srgbClr val="7FBA23"/>
              </a:buClr>
              <a:buSzPts val="1500"/>
              <a:buFont typeface="Arial"/>
              <a:buChar char="•"/>
              <a:defRPr sz="1500" b="0" i="0" u="none" strike="noStrike" cap="none">
                <a:solidFill>
                  <a:srgbClr val="565656"/>
                </a:solidFill>
                <a:latin typeface="Calibri"/>
                <a:ea typeface="Calibri"/>
                <a:cs typeface="Calibri"/>
                <a:sym typeface="Calibri"/>
              </a:defRPr>
            </a:lvl1pPr>
            <a:lvl2pPr marL="914400" marR="0" lvl="1" indent="-314325" algn="l" rtl="0">
              <a:spcBef>
                <a:spcPts val="750"/>
              </a:spcBef>
              <a:spcAft>
                <a:spcPts val="0"/>
              </a:spcAft>
              <a:buClr>
                <a:srgbClr val="7FBA23"/>
              </a:buClr>
              <a:buSzPts val="1350"/>
              <a:buFont typeface="Arial"/>
              <a:buChar char="•"/>
              <a:defRPr sz="1350" b="0" i="0" u="none" strike="noStrike" cap="none">
                <a:solidFill>
                  <a:srgbClr val="565656"/>
                </a:solidFill>
                <a:latin typeface="Calibri"/>
                <a:ea typeface="Calibri"/>
                <a:cs typeface="Calibri"/>
                <a:sym typeface="Calibri"/>
              </a:defRPr>
            </a:lvl2pPr>
            <a:lvl3pPr marL="1371600" marR="0" lvl="2" indent="-314325" algn="l" rtl="0">
              <a:spcBef>
                <a:spcPts val="750"/>
              </a:spcBef>
              <a:spcAft>
                <a:spcPts val="0"/>
              </a:spcAft>
              <a:buClr>
                <a:srgbClr val="7FBA23"/>
              </a:buClr>
              <a:buSzPts val="1350"/>
              <a:buFont typeface="Arial"/>
              <a:buChar char="•"/>
              <a:defRPr sz="1350" b="0" i="0" u="none" strike="noStrike" cap="none">
                <a:solidFill>
                  <a:srgbClr val="565656"/>
                </a:solidFill>
                <a:latin typeface="Calibri"/>
                <a:ea typeface="Calibri"/>
                <a:cs typeface="Calibri"/>
                <a:sym typeface="Calibri"/>
              </a:defRPr>
            </a:lvl3pPr>
            <a:lvl4pPr marL="1828800" marR="0" lvl="3" indent="-285750" algn="l" rtl="0">
              <a:spcBef>
                <a:spcPts val="750"/>
              </a:spcBef>
              <a:spcAft>
                <a:spcPts val="0"/>
              </a:spcAft>
              <a:buClr>
                <a:srgbClr val="7FBA23"/>
              </a:buClr>
              <a:buSzPts val="900"/>
              <a:buFont typeface="Arial"/>
              <a:buChar char="•"/>
              <a:defRPr sz="900" b="0" i="0" u="none" strike="noStrike" cap="none">
                <a:solidFill>
                  <a:srgbClr val="565656"/>
                </a:solidFill>
                <a:latin typeface="Calibri"/>
                <a:ea typeface="Calibri"/>
                <a:cs typeface="Calibri"/>
                <a:sym typeface="Calibri"/>
              </a:defRPr>
            </a:lvl4pPr>
            <a:lvl5pPr marL="2286000" marR="0" lvl="4" indent="-285750" algn="l" rtl="0">
              <a:spcBef>
                <a:spcPts val="750"/>
              </a:spcBef>
              <a:spcAft>
                <a:spcPts val="0"/>
              </a:spcAft>
              <a:buClr>
                <a:srgbClr val="7FBA23"/>
              </a:buClr>
              <a:buSzPts val="900"/>
              <a:buFont typeface="Arial"/>
              <a:buChar char="•"/>
              <a:defRPr sz="900" b="0" i="0" u="none" strike="noStrike" cap="none">
                <a:solidFill>
                  <a:srgbClr val="565656"/>
                </a:solidFill>
                <a:latin typeface="Calibri"/>
                <a:ea typeface="Calibri"/>
                <a:cs typeface="Calibri"/>
                <a:sym typeface="Calibri"/>
              </a:defRPr>
            </a:lvl5pPr>
            <a:lvl6pPr marL="2743200" marR="0" lvl="5" indent="-314325" algn="l" rtl="0">
              <a:spcBef>
                <a:spcPts val="270"/>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spcBef>
                <a:spcPts val="270"/>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spcBef>
                <a:spcPts val="270"/>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spcBef>
                <a:spcPts val="270"/>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148" name="Google Shape;148;p24"/>
          <p:cNvSpPr txBox="1">
            <a:spLocks noGrp="1"/>
          </p:cNvSpPr>
          <p:nvPr>
            <p:ph type="body" idx="2"/>
          </p:nvPr>
        </p:nvSpPr>
        <p:spPr>
          <a:xfrm>
            <a:off x="6197600" y="1412776"/>
            <a:ext cx="5384800" cy="4525963"/>
          </a:xfrm>
          <a:prstGeom prst="rect">
            <a:avLst/>
          </a:prstGeom>
          <a:noFill/>
          <a:ln>
            <a:noFill/>
          </a:ln>
        </p:spPr>
        <p:txBody>
          <a:bodyPr spcFirstLastPara="1" wrap="square" lIns="91425" tIns="45700" rIns="91425" bIns="45700" anchor="t" anchorCtr="0">
            <a:normAutofit/>
          </a:bodyPr>
          <a:lstStyle>
            <a:lvl1pPr marL="457200" marR="0" lvl="0" indent="-228600" algn="l" rtl="0">
              <a:spcBef>
                <a:spcPts val="210"/>
              </a:spcBef>
              <a:spcAft>
                <a:spcPts val="0"/>
              </a:spcAft>
              <a:buClr>
                <a:srgbClr val="7FBA23"/>
              </a:buClr>
              <a:buSzPts val="1050"/>
              <a:buFont typeface="Arial"/>
              <a:buNone/>
              <a:defRPr sz="1050" b="0" i="0" u="none" strike="noStrike" cap="none">
                <a:solidFill>
                  <a:srgbClr val="565656"/>
                </a:solidFill>
                <a:latin typeface="Calibri"/>
                <a:ea typeface="Calibri"/>
                <a:cs typeface="Calibri"/>
                <a:sym typeface="Calibri"/>
              </a:defRPr>
            </a:lvl1pPr>
            <a:lvl2pPr marL="914400" marR="0" lvl="1" indent="-304800" algn="l" rtl="0">
              <a:spcBef>
                <a:spcPts val="240"/>
              </a:spcBef>
              <a:spcAft>
                <a:spcPts val="0"/>
              </a:spcAft>
              <a:buClr>
                <a:srgbClr val="7FBA23"/>
              </a:buClr>
              <a:buSzPts val="1200"/>
              <a:buFont typeface="Arial"/>
              <a:buChar char="•"/>
              <a:defRPr sz="1200" b="0" i="0" u="none" strike="noStrike" cap="none">
                <a:solidFill>
                  <a:srgbClr val="565656"/>
                </a:solidFill>
                <a:latin typeface="Calibri"/>
                <a:ea typeface="Calibri"/>
                <a:cs typeface="Calibri"/>
                <a:sym typeface="Calibri"/>
              </a:defRPr>
            </a:lvl2pPr>
            <a:lvl3pPr marL="1371600" marR="0" lvl="2" indent="-295275" algn="l" rtl="0">
              <a:spcBef>
                <a:spcPts val="210"/>
              </a:spcBef>
              <a:spcAft>
                <a:spcPts val="0"/>
              </a:spcAft>
              <a:buClr>
                <a:srgbClr val="7FBA23"/>
              </a:buClr>
              <a:buSzPts val="1050"/>
              <a:buFont typeface="Arial"/>
              <a:buChar char="•"/>
              <a:defRPr sz="1050" b="0" i="0" u="none" strike="noStrike" cap="none">
                <a:solidFill>
                  <a:srgbClr val="565656"/>
                </a:solidFill>
                <a:latin typeface="Calibri"/>
                <a:ea typeface="Calibri"/>
                <a:cs typeface="Calibri"/>
                <a:sym typeface="Calibri"/>
              </a:defRPr>
            </a:lvl3pPr>
            <a:lvl4pPr marL="1828800" marR="0" lvl="3" indent="-285750" algn="l" rtl="0">
              <a:spcBef>
                <a:spcPts val="180"/>
              </a:spcBef>
              <a:spcAft>
                <a:spcPts val="0"/>
              </a:spcAft>
              <a:buClr>
                <a:srgbClr val="7FBA23"/>
              </a:buClr>
              <a:buSzPts val="900"/>
              <a:buFont typeface="Arial"/>
              <a:buChar char="•"/>
              <a:defRPr sz="900" b="0" i="0" u="none" strike="noStrike" cap="none">
                <a:solidFill>
                  <a:srgbClr val="565656"/>
                </a:solidFill>
                <a:latin typeface="Calibri"/>
                <a:ea typeface="Calibri"/>
                <a:cs typeface="Calibri"/>
                <a:sym typeface="Calibri"/>
              </a:defRPr>
            </a:lvl4pPr>
            <a:lvl5pPr marL="2286000" marR="0" lvl="4" indent="-285750" algn="l" rtl="0">
              <a:spcBef>
                <a:spcPts val="180"/>
              </a:spcBef>
              <a:spcAft>
                <a:spcPts val="0"/>
              </a:spcAft>
              <a:buClr>
                <a:srgbClr val="7FBA23"/>
              </a:buClr>
              <a:buSzPts val="900"/>
              <a:buFont typeface="Arial"/>
              <a:buChar char="•"/>
              <a:defRPr sz="900" b="0" i="0" u="none" strike="noStrike" cap="none">
                <a:solidFill>
                  <a:srgbClr val="565656"/>
                </a:solidFill>
                <a:latin typeface="Calibri"/>
                <a:ea typeface="Calibri"/>
                <a:cs typeface="Calibri"/>
                <a:sym typeface="Calibri"/>
              </a:defRPr>
            </a:lvl5pPr>
            <a:lvl6pPr marL="2743200" marR="0" lvl="5" indent="-314325" algn="l" rtl="0">
              <a:spcBef>
                <a:spcPts val="270"/>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spcBef>
                <a:spcPts val="270"/>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spcBef>
                <a:spcPts val="270"/>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spcBef>
                <a:spcPts val="270"/>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149" name="Google Shape;149;p24"/>
          <p:cNvSpPr txBox="1">
            <a:spLocks noGrp="1"/>
          </p:cNvSpPr>
          <p:nvPr>
            <p:ph type="title"/>
          </p:nvPr>
        </p:nvSpPr>
        <p:spPr>
          <a:xfrm>
            <a:off x="609600" y="692699"/>
            <a:ext cx="10959008" cy="576063"/>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rgbClr val="002D7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0" name="Google Shape;150;p24"/>
          <p:cNvSpPr txBox="1">
            <a:spLocks noGrp="1"/>
          </p:cNvSpPr>
          <p:nvPr>
            <p:ph type="body" idx="3"/>
          </p:nvPr>
        </p:nvSpPr>
        <p:spPr>
          <a:xfrm>
            <a:off x="606718" y="188156"/>
            <a:ext cx="2320932" cy="254868"/>
          </a:xfrm>
          <a:prstGeom prst="rect">
            <a:avLst/>
          </a:prstGeom>
          <a:noFill/>
          <a:ln>
            <a:noFill/>
          </a:ln>
        </p:spPr>
        <p:txBody>
          <a:bodyPr spcFirstLastPara="1" wrap="square" lIns="91425" tIns="45700" rIns="91425" bIns="45700" anchor="t" anchorCtr="0">
            <a:normAutofit/>
          </a:bodyPr>
          <a:lstStyle>
            <a:lvl1pPr marL="457200" marR="0" lvl="0" indent="-228600" algn="l" rtl="0">
              <a:spcBef>
                <a:spcPts val="135"/>
              </a:spcBef>
              <a:spcAft>
                <a:spcPts val="0"/>
              </a:spcAft>
              <a:buClr>
                <a:srgbClr val="7FBA23"/>
              </a:buClr>
              <a:buSzPts val="675"/>
              <a:buFont typeface="Arial"/>
              <a:buNone/>
              <a:defRPr sz="675" b="0" i="0" u="none" strike="noStrike" cap="none">
                <a:solidFill>
                  <a:srgbClr val="7FBA23"/>
                </a:solidFill>
                <a:latin typeface="Calibri"/>
                <a:ea typeface="Calibri"/>
                <a:cs typeface="Calibri"/>
                <a:sym typeface="Calibri"/>
              </a:defRPr>
            </a:lvl1pPr>
            <a:lvl2pPr marL="914400" marR="0" lvl="1" indent="-228600" algn="l" rtl="0">
              <a:spcBef>
                <a:spcPts val="270"/>
              </a:spcBef>
              <a:spcAft>
                <a:spcPts val="0"/>
              </a:spcAft>
              <a:buClr>
                <a:srgbClr val="7FBA23"/>
              </a:buClr>
              <a:buSzPts val="1350"/>
              <a:buFont typeface="Arial"/>
              <a:buNone/>
              <a:defRPr sz="1350" b="0" i="0" u="none" strike="noStrike" cap="none">
                <a:solidFill>
                  <a:srgbClr val="565656"/>
                </a:solidFill>
                <a:latin typeface="Calibri"/>
                <a:ea typeface="Calibri"/>
                <a:cs typeface="Calibri"/>
                <a:sym typeface="Calibri"/>
              </a:defRPr>
            </a:lvl2pPr>
            <a:lvl3pPr marL="1371600" marR="0" lvl="2" indent="-228600" algn="l" rtl="0">
              <a:spcBef>
                <a:spcPts val="270"/>
              </a:spcBef>
              <a:spcAft>
                <a:spcPts val="0"/>
              </a:spcAft>
              <a:buClr>
                <a:srgbClr val="7FBA23"/>
              </a:buClr>
              <a:buSzPts val="1350"/>
              <a:buFont typeface="Arial"/>
              <a:buNone/>
              <a:defRPr sz="1350" b="0" i="0" u="none" strike="noStrike" cap="none">
                <a:solidFill>
                  <a:srgbClr val="565656"/>
                </a:solidFill>
                <a:latin typeface="Calibri"/>
                <a:ea typeface="Calibri"/>
                <a:cs typeface="Calibri"/>
                <a:sym typeface="Calibri"/>
              </a:defRPr>
            </a:lvl3pPr>
            <a:lvl4pPr marL="1828800" marR="0" lvl="3" indent="-228600" algn="l" rtl="0">
              <a:spcBef>
                <a:spcPts val="240"/>
              </a:spcBef>
              <a:spcAft>
                <a:spcPts val="0"/>
              </a:spcAft>
              <a:buClr>
                <a:srgbClr val="7FBA23"/>
              </a:buClr>
              <a:buSzPts val="1200"/>
              <a:buFont typeface="Arial"/>
              <a:buNone/>
              <a:defRPr sz="1200" b="0" i="0" u="none" strike="noStrike" cap="none">
                <a:solidFill>
                  <a:srgbClr val="565656"/>
                </a:solidFill>
                <a:latin typeface="Calibri"/>
                <a:ea typeface="Calibri"/>
                <a:cs typeface="Calibri"/>
                <a:sym typeface="Calibri"/>
              </a:defRPr>
            </a:lvl4pPr>
            <a:lvl5pPr marL="2286000" marR="0" lvl="4" indent="-228600" algn="l" rtl="0">
              <a:spcBef>
                <a:spcPts val="240"/>
              </a:spcBef>
              <a:spcAft>
                <a:spcPts val="0"/>
              </a:spcAft>
              <a:buClr>
                <a:srgbClr val="7FBA23"/>
              </a:buClr>
              <a:buSzPts val="1200"/>
              <a:buFont typeface="Arial"/>
              <a:buNone/>
              <a:defRPr sz="1200" b="0" i="0" u="none" strike="noStrike" cap="none">
                <a:solidFill>
                  <a:srgbClr val="565656"/>
                </a:solidFill>
                <a:latin typeface="Calibri"/>
                <a:ea typeface="Calibri"/>
                <a:cs typeface="Calibri"/>
                <a:sym typeface="Calibri"/>
              </a:defRPr>
            </a:lvl5pPr>
            <a:lvl6pPr marL="2743200" marR="0" lvl="5"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6pPr>
            <a:lvl7pPr marL="3200400" marR="0" lvl="6"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7pPr>
            <a:lvl8pPr marL="3657600" marR="0" lvl="7"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8pPr>
            <a:lvl9pPr marL="4114800" marR="0" lvl="8"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9pPr>
          </a:lstStyle>
          <a:p>
            <a:endParaRPr/>
          </a:p>
        </p:txBody>
      </p:sp>
      <p:sp>
        <p:nvSpPr>
          <p:cNvPr id="151" name="Google Shape;151;p24"/>
          <p:cNvSpPr txBox="1">
            <a:spLocks noGrp="1"/>
          </p:cNvSpPr>
          <p:nvPr>
            <p:ph type="body" idx="4"/>
          </p:nvPr>
        </p:nvSpPr>
        <p:spPr>
          <a:xfrm>
            <a:off x="2829412" y="188156"/>
            <a:ext cx="3746643" cy="254868"/>
          </a:xfrm>
          <a:prstGeom prst="rect">
            <a:avLst/>
          </a:prstGeom>
          <a:noFill/>
          <a:ln>
            <a:noFill/>
          </a:ln>
        </p:spPr>
        <p:txBody>
          <a:bodyPr spcFirstLastPara="1" wrap="square" lIns="91425" tIns="45700" rIns="91425" bIns="45700" anchor="t" anchorCtr="0">
            <a:normAutofit/>
          </a:bodyPr>
          <a:lstStyle>
            <a:lvl1pPr marL="457200" marR="0" lvl="0" indent="-228600" algn="l" rtl="0">
              <a:spcBef>
                <a:spcPts val="135"/>
              </a:spcBef>
              <a:spcAft>
                <a:spcPts val="0"/>
              </a:spcAft>
              <a:buClr>
                <a:srgbClr val="7FBA23"/>
              </a:buClr>
              <a:buSzPts val="675"/>
              <a:buFont typeface="Arial"/>
              <a:buNone/>
              <a:defRPr sz="675" b="0" i="0" u="none" strike="noStrike" cap="none">
                <a:solidFill>
                  <a:srgbClr val="565656"/>
                </a:solidFill>
                <a:latin typeface="Calibri"/>
                <a:ea typeface="Calibri"/>
                <a:cs typeface="Calibri"/>
                <a:sym typeface="Calibri"/>
              </a:defRPr>
            </a:lvl1pPr>
            <a:lvl2pPr marL="914400" marR="0" lvl="1" indent="-228600" algn="l" rtl="0">
              <a:spcBef>
                <a:spcPts val="270"/>
              </a:spcBef>
              <a:spcAft>
                <a:spcPts val="0"/>
              </a:spcAft>
              <a:buClr>
                <a:srgbClr val="7FBA23"/>
              </a:buClr>
              <a:buSzPts val="1350"/>
              <a:buFont typeface="Arial"/>
              <a:buNone/>
              <a:defRPr sz="1350" b="0" i="0" u="none" strike="noStrike" cap="none">
                <a:solidFill>
                  <a:srgbClr val="565656"/>
                </a:solidFill>
                <a:latin typeface="Calibri"/>
                <a:ea typeface="Calibri"/>
                <a:cs typeface="Calibri"/>
                <a:sym typeface="Calibri"/>
              </a:defRPr>
            </a:lvl2pPr>
            <a:lvl3pPr marL="1371600" marR="0" lvl="2" indent="-228600" algn="l" rtl="0">
              <a:spcBef>
                <a:spcPts val="270"/>
              </a:spcBef>
              <a:spcAft>
                <a:spcPts val="0"/>
              </a:spcAft>
              <a:buClr>
                <a:srgbClr val="7FBA23"/>
              </a:buClr>
              <a:buSzPts val="1350"/>
              <a:buFont typeface="Arial"/>
              <a:buNone/>
              <a:defRPr sz="1350" b="0" i="0" u="none" strike="noStrike" cap="none">
                <a:solidFill>
                  <a:srgbClr val="565656"/>
                </a:solidFill>
                <a:latin typeface="Calibri"/>
                <a:ea typeface="Calibri"/>
                <a:cs typeface="Calibri"/>
                <a:sym typeface="Calibri"/>
              </a:defRPr>
            </a:lvl3pPr>
            <a:lvl4pPr marL="1828800" marR="0" lvl="3" indent="-228600" algn="l" rtl="0">
              <a:spcBef>
                <a:spcPts val="240"/>
              </a:spcBef>
              <a:spcAft>
                <a:spcPts val="0"/>
              </a:spcAft>
              <a:buClr>
                <a:srgbClr val="7FBA23"/>
              </a:buClr>
              <a:buSzPts val="1200"/>
              <a:buFont typeface="Arial"/>
              <a:buNone/>
              <a:defRPr sz="1200" b="0" i="0" u="none" strike="noStrike" cap="none">
                <a:solidFill>
                  <a:srgbClr val="565656"/>
                </a:solidFill>
                <a:latin typeface="Calibri"/>
                <a:ea typeface="Calibri"/>
                <a:cs typeface="Calibri"/>
                <a:sym typeface="Calibri"/>
              </a:defRPr>
            </a:lvl4pPr>
            <a:lvl5pPr marL="2286000" marR="0" lvl="4" indent="-228600" algn="l" rtl="0">
              <a:spcBef>
                <a:spcPts val="240"/>
              </a:spcBef>
              <a:spcAft>
                <a:spcPts val="0"/>
              </a:spcAft>
              <a:buClr>
                <a:srgbClr val="7FBA23"/>
              </a:buClr>
              <a:buSzPts val="1200"/>
              <a:buFont typeface="Arial"/>
              <a:buNone/>
              <a:defRPr sz="1200" b="0" i="0" u="none" strike="noStrike" cap="none">
                <a:solidFill>
                  <a:srgbClr val="565656"/>
                </a:solidFill>
                <a:latin typeface="Calibri"/>
                <a:ea typeface="Calibri"/>
                <a:cs typeface="Calibri"/>
                <a:sym typeface="Calibri"/>
              </a:defRPr>
            </a:lvl5pPr>
            <a:lvl6pPr marL="2743200" marR="0" lvl="5"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6pPr>
            <a:lvl7pPr marL="3200400" marR="0" lvl="6"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7pPr>
            <a:lvl8pPr marL="3657600" marR="0" lvl="7"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8pPr>
            <a:lvl9pPr marL="4114800" marR="0" lvl="8"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9pPr>
          </a:lstStyle>
          <a:p>
            <a:endParaRPr/>
          </a:p>
        </p:txBody>
      </p:sp>
      <p:sp>
        <p:nvSpPr>
          <p:cNvPr id="152" name="Google Shape;152;p24"/>
          <p:cNvSpPr txBox="1">
            <a:spLocks noGrp="1"/>
          </p:cNvSpPr>
          <p:nvPr>
            <p:ph type="dt" idx="10"/>
          </p:nvPr>
        </p:nvSpPr>
        <p:spPr>
          <a:xfrm>
            <a:off x="609600" y="6585236"/>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sz="675">
                <a:solidFill>
                  <a:srgbClr val="565656"/>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3" name="Google Shape;153;p24"/>
          <p:cNvSpPr txBox="1">
            <a:spLocks noGrp="1"/>
          </p:cNvSpPr>
          <p:nvPr>
            <p:ph type="ftr" idx="11"/>
          </p:nvPr>
        </p:nvSpPr>
        <p:spPr>
          <a:xfrm>
            <a:off x="4165600" y="6585236"/>
            <a:ext cx="3860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675" b="0" i="0" u="none" strike="noStrike" cap="none">
                <a:solidFill>
                  <a:srgbClr val="565656"/>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54" name="Google Shape;154;p24"/>
          <p:cNvSpPr txBox="1">
            <a:spLocks noGrp="1"/>
          </p:cNvSpPr>
          <p:nvPr>
            <p:ph type="sldNum" idx="12"/>
          </p:nvPr>
        </p:nvSpPr>
        <p:spPr>
          <a:xfrm>
            <a:off x="8737600" y="6585236"/>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675" b="1" i="0" u="none" strike="noStrike" cap="none">
                <a:solidFill>
                  <a:srgbClr val="565656"/>
                </a:solidFill>
                <a:latin typeface="Calibri"/>
                <a:ea typeface="Calibri"/>
                <a:cs typeface="Calibri"/>
                <a:sym typeface="Calibri"/>
              </a:defRPr>
            </a:lvl1pPr>
            <a:lvl2pPr marL="0" lvl="1" indent="0" algn="r">
              <a:spcBef>
                <a:spcPts val="0"/>
              </a:spcBef>
              <a:buNone/>
              <a:defRPr sz="675" b="1" i="0" u="none" strike="noStrike" cap="none">
                <a:solidFill>
                  <a:srgbClr val="565656"/>
                </a:solidFill>
                <a:latin typeface="Calibri"/>
                <a:ea typeface="Calibri"/>
                <a:cs typeface="Calibri"/>
                <a:sym typeface="Calibri"/>
              </a:defRPr>
            </a:lvl2pPr>
            <a:lvl3pPr marL="0" lvl="2" indent="0" algn="r">
              <a:spcBef>
                <a:spcPts val="0"/>
              </a:spcBef>
              <a:buNone/>
              <a:defRPr sz="675" b="1" i="0" u="none" strike="noStrike" cap="none">
                <a:solidFill>
                  <a:srgbClr val="565656"/>
                </a:solidFill>
                <a:latin typeface="Calibri"/>
                <a:ea typeface="Calibri"/>
                <a:cs typeface="Calibri"/>
                <a:sym typeface="Calibri"/>
              </a:defRPr>
            </a:lvl3pPr>
            <a:lvl4pPr marL="0" lvl="3" indent="0" algn="r">
              <a:spcBef>
                <a:spcPts val="0"/>
              </a:spcBef>
              <a:buNone/>
              <a:defRPr sz="675" b="1" i="0" u="none" strike="noStrike" cap="none">
                <a:solidFill>
                  <a:srgbClr val="565656"/>
                </a:solidFill>
                <a:latin typeface="Calibri"/>
                <a:ea typeface="Calibri"/>
                <a:cs typeface="Calibri"/>
                <a:sym typeface="Calibri"/>
              </a:defRPr>
            </a:lvl4pPr>
            <a:lvl5pPr marL="0" lvl="4" indent="0" algn="r">
              <a:spcBef>
                <a:spcPts val="0"/>
              </a:spcBef>
              <a:buNone/>
              <a:defRPr sz="675" b="1" i="0" u="none" strike="noStrike" cap="none">
                <a:solidFill>
                  <a:srgbClr val="565656"/>
                </a:solidFill>
                <a:latin typeface="Calibri"/>
                <a:ea typeface="Calibri"/>
                <a:cs typeface="Calibri"/>
                <a:sym typeface="Calibri"/>
              </a:defRPr>
            </a:lvl5pPr>
            <a:lvl6pPr marL="0" lvl="5" indent="0" algn="r">
              <a:spcBef>
                <a:spcPts val="0"/>
              </a:spcBef>
              <a:buNone/>
              <a:defRPr sz="675" b="1" i="0" u="none" strike="noStrike" cap="none">
                <a:solidFill>
                  <a:srgbClr val="565656"/>
                </a:solidFill>
                <a:latin typeface="Calibri"/>
                <a:ea typeface="Calibri"/>
                <a:cs typeface="Calibri"/>
                <a:sym typeface="Calibri"/>
              </a:defRPr>
            </a:lvl6pPr>
            <a:lvl7pPr marL="0" lvl="6" indent="0" algn="r">
              <a:spcBef>
                <a:spcPts val="0"/>
              </a:spcBef>
              <a:buNone/>
              <a:defRPr sz="675" b="1" i="0" u="none" strike="noStrike" cap="none">
                <a:solidFill>
                  <a:srgbClr val="565656"/>
                </a:solidFill>
                <a:latin typeface="Calibri"/>
                <a:ea typeface="Calibri"/>
                <a:cs typeface="Calibri"/>
                <a:sym typeface="Calibri"/>
              </a:defRPr>
            </a:lvl7pPr>
            <a:lvl8pPr marL="0" lvl="7" indent="0" algn="r">
              <a:spcBef>
                <a:spcPts val="0"/>
              </a:spcBef>
              <a:buNone/>
              <a:defRPr sz="675" b="1" i="0" u="none" strike="noStrike" cap="none">
                <a:solidFill>
                  <a:srgbClr val="565656"/>
                </a:solidFill>
                <a:latin typeface="Calibri"/>
                <a:ea typeface="Calibri"/>
                <a:cs typeface="Calibri"/>
                <a:sym typeface="Calibri"/>
              </a:defRPr>
            </a:lvl8pPr>
            <a:lvl9pPr marL="0" lvl="8" indent="0" algn="r">
              <a:spcBef>
                <a:spcPts val="0"/>
              </a:spcBef>
              <a:buNone/>
              <a:defRPr sz="675" b="1" i="0" u="none" strike="noStrike" cap="none">
                <a:solidFill>
                  <a:srgbClr val="565656"/>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sv-SE"/>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6_Rubrik och Punktlista">
  <p:cSld name="6_Rubrik och Punktlista">
    <p:spTree>
      <p:nvGrpSpPr>
        <p:cNvPr id="1" name="Shape 155"/>
        <p:cNvGrpSpPr/>
        <p:nvPr/>
      </p:nvGrpSpPr>
      <p:grpSpPr>
        <a:xfrm>
          <a:off x="0" y="0"/>
          <a:ext cx="0" cy="0"/>
          <a:chOff x="0" y="0"/>
          <a:chExt cx="0" cy="0"/>
        </a:xfrm>
      </p:grpSpPr>
      <p:sp>
        <p:nvSpPr>
          <p:cNvPr id="156" name="Google Shape;156;p25"/>
          <p:cNvSpPr txBox="1">
            <a:spLocks noGrp="1"/>
          </p:cNvSpPr>
          <p:nvPr>
            <p:ph type="title"/>
          </p:nvPr>
        </p:nvSpPr>
        <p:spPr>
          <a:xfrm>
            <a:off x="609604" y="332657"/>
            <a:ext cx="10959009" cy="576064"/>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rgbClr val="002D7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7" name="Google Shape;157;p25"/>
          <p:cNvSpPr txBox="1">
            <a:spLocks noGrp="1"/>
          </p:cNvSpPr>
          <p:nvPr>
            <p:ph type="body" idx="1"/>
          </p:nvPr>
        </p:nvSpPr>
        <p:spPr>
          <a:xfrm>
            <a:off x="609600" y="1412779"/>
            <a:ext cx="10972800" cy="4320481"/>
          </a:xfrm>
          <a:prstGeom prst="rect">
            <a:avLst/>
          </a:prstGeom>
          <a:noFill/>
          <a:ln>
            <a:noFill/>
          </a:ln>
        </p:spPr>
        <p:txBody>
          <a:bodyPr spcFirstLastPara="1" wrap="square" lIns="91425" tIns="45700" rIns="91425" bIns="45700" anchor="t" anchorCtr="0">
            <a:noAutofit/>
          </a:bodyPr>
          <a:lstStyle>
            <a:lvl1pPr marL="457200" marR="0" lvl="0" indent="-323850" algn="l" rtl="0">
              <a:spcBef>
                <a:spcPts val="300"/>
              </a:spcBef>
              <a:spcAft>
                <a:spcPts val="0"/>
              </a:spcAft>
              <a:buClr>
                <a:srgbClr val="7FBA23"/>
              </a:buClr>
              <a:buSzPts val="1500"/>
              <a:buFont typeface="Arial"/>
              <a:buChar char="•"/>
              <a:defRPr sz="1500" b="0" i="0" u="none" strike="noStrike" cap="none">
                <a:solidFill>
                  <a:srgbClr val="565656"/>
                </a:solidFill>
                <a:latin typeface="Calibri"/>
                <a:ea typeface="Calibri"/>
                <a:cs typeface="Calibri"/>
                <a:sym typeface="Calibri"/>
              </a:defRPr>
            </a:lvl1pPr>
            <a:lvl2pPr marL="914400" marR="0" lvl="1" indent="-314325" algn="l" rtl="0">
              <a:spcBef>
                <a:spcPts val="270"/>
              </a:spcBef>
              <a:spcAft>
                <a:spcPts val="0"/>
              </a:spcAft>
              <a:buClr>
                <a:srgbClr val="7FBA23"/>
              </a:buClr>
              <a:buSzPts val="1350"/>
              <a:buFont typeface="Arial"/>
              <a:buChar char="•"/>
              <a:defRPr sz="1350" b="0" i="0" u="none" strike="noStrike" cap="none">
                <a:solidFill>
                  <a:srgbClr val="565656"/>
                </a:solidFill>
                <a:latin typeface="Calibri"/>
                <a:ea typeface="Calibri"/>
                <a:cs typeface="Calibri"/>
                <a:sym typeface="Calibri"/>
              </a:defRPr>
            </a:lvl2pPr>
            <a:lvl3pPr marL="1371600" marR="0" lvl="2" indent="-314325" algn="l" rtl="0">
              <a:spcBef>
                <a:spcPts val="270"/>
              </a:spcBef>
              <a:spcAft>
                <a:spcPts val="0"/>
              </a:spcAft>
              <a:buClr>
                <a:srgbClr val="7FBA23"/>
              </a:buClr>
              <a:buSzPts val="1350"/>
              <a:buFont typeface="Arial"/>
              <a:buChar char="•"/>
              <a:defRPr sz="1350" b="0" i="0" u="none" strike="noStrike" cap="none">
                <a:solidFill>
                  <a:srgbClr val="565656"/>
                </a:solidFill>
                <a:latin typeface="Calibri"/>
                <a:ea typeface="Calibri"/>
                <a:cs typeface="Calibri"/>
                <a:sym typeface="Calibri"/>
              </a:defRPr>
            </a:lvl3pPr>
            <a:lvl4pPr marL="1828800" marR="0" lvl="3" indent="-304800" algn="l" rtl="0">
              <a:spcBef>
                <a:spcPts val="240"/>
              </a:spcBef>
              <a:spcAft>
                <a:spcPts val="0"/>
              </a:spcAft>
              <a:buClr>
                <a:srgbClr val="7FBA23"/>
              </a:buClr>
              <a:buSzPts val="1200"/>
              <a:buFont typeface="Arial"/>
              <a:buChar char="•"/>
              <a:defRPr sz="1200" b="0" i="0" u="none" strike="noStrike" cap="none">
                <a:solidFill>
                  <a:srgbClr val="565656"/>
                </a:solidFill>
                <a:latin typeface="Calibri"/>
                <a:ea typeface="Calibri"/>
                <a:cs typeface="Calibri"/>
                <a:sym typeface="Calibri"/>
              </a:defRPr>
            </a:lvl4pPr>
            <a:lvl5pPr marL="2286000" marR="0" lvl="4" indent="-304800" algn="l" rtl="0">
              <a:spcBef>
                <a:spcPts val="240"/>
              </a:spcBef>
              <a:spcAft>
                <a:spcPts val="0"/>
              </a:spcAft>
              <a:buClr>
                <a:srgbClr val="7FBA23"/>
              </a:buClr>
              <a:buSzPts val="1200"/>
              <a:buFont typeface="Arial"/>
              <a:buChar char="•"/>
              <a:defRPr sz="1200" b="0" i="0" u="none" strike="noStrike" cap="none">
                <a:solidFill>
                  <a:srgbClr val="565656"/>
                </a:solidFill>
                <a:latin typeface="Calibri"/>
                <a:ea typeface="Calibri"/>
                <a:cs typeface="Calibri"/>
                <a:sym typeface="Calibri"/>
              </a:defRPr>
            </a:lvl5pPr>
            <a:lvl6pPr marL="2743200" marR="0" lvl="5"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6pPr>
            <a:lvl7pPr marL="3200400" marR="0" lvl="6"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7pPr>
            <a:lvl8pPr marL="3657600" marR="0" lvl="7"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8pPr>
            <a:lvl9pPr marL="4114800" marR="0" lvl="8"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9pPr>
          </a:lstStyle>
          <a:p>
            <a:endParaRPr/>
          </a:p>
        </p:txBody>
      </p:sp>
      <p:sp>
        <p:nvSpPr>
          <p:cNvPr id="158" name="Google Shape;158;p25"/>
          <p:cNvSpPr txBox="1">
            <a:spLocks noGrp="1"/>
          </p:cNvSpPr>
          <p:nvPr>
            <p:ph type="body" idx="2"/>
          </p:nvPr>
        </p:nvSpPr>
        <p:spPr>
          <a:xfrm>
            <a:off x="606718" y="188156"/>
            <a:ext cx="2320932" cy="254868"/>
          </a:xfrm>
          <a:prstGeom prst="rect">
            <a:avLst/>
          </a:prstGeom>
          <a:noFill/>
          <a:ln>
            <a:noFill/>
          </a:ln>
        </p:spPr>
        <p:txBody>
          <a:bodyPr spcFirstLastPara="1" wrap="square" lIns="91425" tIns="45700" rIns="91425" bIns="45700" anchor="t" anchorCtr="0">
            <a:normAutofit/>
          </a:bodyPr>
          <a:lstStyle>
            <a:lvl1pPr marL="457200" marR="0" lvl="0" indent="-228600" algn="l" rtl="0">
              <a:spcBef>
                <a:spcPts val="135"/>
              </a:spcBef>
              <a:spcAft>
                <a:spcPts val="0"/>
              </a:spcAft>
              <a:buClr>
                <a:srgbClr val="7FBA23"/>
              </a:buClr>
              <a:buSzPts val="675"/>
              <a:buFont typeface="Arial"/>
              <a:buNone/>
              <a:defRPr sz="675" b="0" i="0" u="none" strike="noStrike" cap="none">
                <a:solidFill>
                  <a:srgbClr val="7FBA23"/>
                </a:solidFill>
                <a:latin typeface="Calibri"/>
                <a:ea typeface="Calibri"/>
                <a:cs typeface="Calibri"/>
                <a:sym typeface="Calibri"/>
              </a:defRPr>
            </a:lvl1pPr>
            <a:lvl2pPr marL="914400" marR="0" lvl="1" indent="-228600" algn="l" rtl="0">
              <a:spcBef>
                <a:spcPts val="270"/>
              </a:spcBef>
              <a:spcAft>
                <a:spcPts val="0"/>
              </a:spcAft>
              <a:buClr>
                <a:srgbClr val="7FBA23"/>
              </a:buClr>
              <a:buSzPts val="1350"/>
              <a:buFont typeface="Arial"/>
              <a:buNone/>
              <a:defRPr sz="1350" b="0" i="0" u="none" strike="noStrike" cap="none">
                <a:solidFill>
                  <a:srgbClr val="565656"/>
                </a:solidFill>
                <a:latin typeface="Calibri"/>
                <a:ea typeface="Calibri"/>
                <a:cs typeface="Calibri"/>
                <a:sym typeface="Calibri"/>
              </a:defRPr>
            </a:lvl2pPr>
            <a:lvl3pPr marL="1371600" marR="0" lvl="2" indent="-228600" algn="l" rtl="0">
              <a:spcBef>
                <a:spcPts val="270"/>
              </a:spcBef>
              <a:spcAft>
                <a:spcPts val="0"/>
              </a:spcAft>
              <a:buClr>
                <a:srgbClr val="7FBA23"/>
              </a:buClr>
              <a:buSzPts val="1350"/>
              <a:buFont typeface="Arial"/>
              <a:buNone/>
              <a:defRPr sz="1350" b="0" i="0" u="none" strike="noStrike" cap="none">
                <a:solidFill>
                  <a:srgbClr val="565656"/>
                </a:solidFill>
                <a:latin typeface="Calibri"/>
                <a:ea typeface="Calibri"/>
                <a:cs typeface="Calibri"/>
                <a:sym typeface="Calibri"/>
              </a:defRPr>
            </a:lvl3pPr>
            <a:lvl4pPr marL="1828800" marR="0" lvl="3" indent="-228600" algn="l" rtl="0">
              <a:spcBef>
                <a:spcPts val="240"/>
              </a:spcBef>
              <a:spcAft>
                <a:spcPts val="0"/>
              </a:spcAft>
              <a:buClr>
                <a:srgbClr val="7FBA23"/>
              </a:buClr>
              <a:buSzPts val="1200"/>
              <a:buFont typeface="Arial"/>
              <a:buNone/>
              <a:defRPr sz="1200" b="0" i="0" u="none" strike="noStrike" cap="none">
                <a:solidFill>
                  <a:srgbClr val="565656"/>
                </a:solidFill>
                <a:latin typeface="Calibri"/>
                <a:ea typeface="Calibri"/>
                <a:cs typeface="Calibri"/>
                <a:sym typeface="Calibri"/>
              </a:defRPr>
            </a:lvl4pPr>
            <a:lvl5pPr marL="2286000" marR="0" lvl="4" indent="-228600" algn="l" rtl="0">
              <a:spcBef>
                <a:spcPts val="240"/>
              </a:spcBef>
              <a:spcAft>
                <a:spcPts val="0"/>
              </a:spcAft>
              <a:buClr>
                <a:srgbClr val="7FBA23"/>
              </a:buClr>
              <a:buSzPts val="1200"/>
              <a:buFont typeface="Arial"/>
              <a:buNone/>
              <a:defRPr sz="1200" b="0" i="0" u="none" strike="noStrike" cap="none">
                <a:solidFill>
                  <a:srgbClr val="565656"/>
                </a:solidFill>
                <a:latin typeface="Calibri"/>
                <a:ea typeface="Calibri"/>
                <a:cs typeface="Calibri"/>
                <a:sym typeface="Calibri"/>
              </a:defRPr>
            </a:lvl5pPr>
            <a:lvl6pPr marL="2743200" marR="0" lvl="5"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6pPr>
            <a:lvl7pPr marL="3200400" marR="0" lvl="6"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7pPr>
            <a:lvl8pPr marL="3657600" marR="0" lvl="7"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8pPr>
            <a:lvl9pPr marL="4114800" marR="0" lvl="8"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9pPr>
          </a:lstStyle>
          <a:p>
            <a:endParaRPr/>
          </a:p>
        </p:txBody>
      </p:sp>
      <p:sp>
        <p:nvSpPr>
          <p:cNvPr id="159" name="Google Shape;159;p25"/>
          <p:cNvSpPr txBox="1">
            <a:spLocks noGrp="1"/>
          </p:cNvSpPr>
          <p:nvPr>
            <p:ph type="body" idx="3"/>
          </p:nvPr>
        </p:nvSpPr>
        <p:spPr>
          <a:xfrm>
            <a:off x="2829412" y="188156"/>
            <a:ext cx="3746643" cy="254868"/>
          </a:xfrm>
          <a:prstGeom prst="rect">
            <a:avLst/>
          </a:prstGeom>
          <a:noFill/>
          <a:ln>
            <a:noFill/>
          </a:ln>
        </p:spPr>
        <p:txBody>
          <a:bodyPr spcFirstLastPara="1" wrap="square" lIns="91425" tIns="45700" rIns="91425" bIns="45700" anchor="t" anchorCtr="0">
            <a:normAutofit/>
          </a:bodyPr>
          <a:lstStyle>
            <a:lvl1pPr marL="457200" marR="0" lvl="0" indent="-228600" algn="l" rtl="0">
              <a:spcBef>
                <a:spcPts val="135"/>
              </a:spcBef>
              <a:spcAft>
                <a:spcPts val="0"/>
              </a:spcAft>
              <a:buClr>
                <a:srgbClr val="7FBA23"/>
              </a:buClr>
              <a:buSzPts val="675"/>
              <a:buFont typeface="Arial"/>
              <a:buNone/>
              <a:defRPr sz="675" b="0" i="0" u="none" strike="noStrike" cap="none">
                <a:solidFill>
                  <a:srgbClr val="565656"/>
                </a:solidFill>
                <a:latin typeface="Calibri"/>
                <a:ea typeface="Calibri"/>
                <a:cs typeface="Calibri"/>
                <a:sym typeface="Calibri"/>
              </a:defRPr>
            </a:lvl1pPr>
            <a:lvl2pPr marL="914400" marR="0" lvl="1" indent="-228600" algn="l" rtl="0">
              <a:spcBef>
                <a:spcPts val="270"/>
              </a:spcBef>
              <a:spcAft>
                <a:spcPts val="0"/>
              </a:spcAft>
              <a:buClr>
                <a:srgbClr val="7FBA23"/>
              </a:buClr>
              <a:buSzPts val="1350"/>
              <a:buFont typeface="Arial"/>
              <a:buNone/>
              <a:defRPr sz="1350" b="0" i="0" u="none" strike="noStrike" cap="none">
                <a:solidFill>
                  <a:srgbClr val="565656"/>
                </a:solidFill>
                <a:latin typeface="Calibri"/>
                <a:ea typeface="Calibri"/>
                <a:cs typeface="Calibri"/>
                <a:sym typeface="Calibri"/>
              </a:defRPr>
            </a:lvl2pPr>
            <a:lvl3pPr marL="1371600" marR="0" lvl="2" indent="-228600" algn="l" rtl="0">
              <a:spcBef>
                <a:spcPts val="270"/>
              </a:spcBef>
              <a:spcAft>
                <a:spcPts val="0"/>
              </a:spcAft>
              <a:buClr>
                <a:srgbClr val="7FBA23"/>
              </a:buClr>
              <a:buSzPts val="1350"/>
              <a:buFont typeface="Arial"/>
              <a:buNone/>
              <a:defRPr sz="1350" b="0" i="0" u="none" strike="noStrike" cap="none">
                <a:solidFill>
                  <a:srgbClr val="565656"/>
                </a:solidFill>
                <a:latin typeface="Calibri"/>
                <a:ea typeface="Calibri"/>
                <a:cs typeface="Calibri"/>
                <a:sym typeface="Calibri"/>
              </a:defRPr>
            </a:lvl3pPr>
            <a:lvl4pPr marL="1828800" marR="0" lvl="3" indent="-228600" algn="l" rtl="0">
              <a:spcBef>
                <a:spcPts val="240"/>
              </a:spcBef>
              <a:spcAft>
                <a:spcPts val="0"/>
              </a:spcAft>
              <a:buClr>
                <a:srgbClr val="7FBA23"/>
              </a:buClr>
              <a:buSzPts val="1200"/>
              <a:buFont typeface="Arial"/>
              <a:buNone/>
              <a:defRPr sz="1200" b="0" i="0" u="none" strike="noStrike" cap="none">
                <a:solidFill>
                  <a:srgbClr val="565656"/>
                </a:solidFill>
                <a:latin typeface="Calibri"/>
                <a:ea typeface="Calibri"/>
                <a:cs typeface="Calibri"/>
                <a:sym typeface="Calibri"/>
              </a:defRPr>
            </a:lvl4pPr>
            <a:lvl5pPr marL="2286000" marR="0" lvl="4" indent="-228600" algn="l" rtl="0">
              <a:spcBef>
                <a:spcPts val="240"/>
              </a:spcBef>
              <a:spcAft>
                <a:spcPts val="0"/>
              </a:spcAft>
              <a:buClr>
                <a:srgbClr val="7FBA23"/>
              </a:buClr>
              <a:buSzPts val="1200"/>
              <a:buFont typeface="Arial"/>
              <a:buNone/>
              <a:defRPr sz="1200" b="0" i="0" u="none" strike="noStrike" cap="none">
                <a:solidFill>
                  <a:srgbClr val="565656"/>
                </a:solidFill>
                <a:latin typeface="Calibri"/>
                <a:ea typeface="Calibri"/>
                <a:cs typeface="Calibri"/>
                <a:sym typeface="Calibri"/>
              </a:defRPr>
            </a:lvl5pPr>
            <a:lvl6pPr marL="2743200" marR="0" lvl="5"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6pPr>
            <a:lvl7pPr marL="3200400" marR="0" lvl="6"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7pPr>
            <a:lvl8pPr marL="3657600" marR="0" lvl="7"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8pPr>
            <a:lvl9pPr marL="4114800" marR="0" lvl="8"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9pPr>
          </a:lstStyle>
          <a:p>
            <a:endParaRPr/>
          </a:p>
        </p:txBody>
      </p:sp>
      <p:sp>
        <p:nvSpPr>
          <p:cNvPr id="160" name="Google Shape;160;p25"/>
          <p:cNvSpPr txBox="1">
            <a:spLocks noGrp="1"/>
          </p:cNvSpPr>
          <p:nvPr>
            <p:ph type="dt" idx="10"/>
          </p:nvPr>
        </p:nvSpPr>
        <p:spPr>
          <a:xfrm>
            <a:off x="609600" y="6592270"/>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sz="675">
                <a:solidFill>
                  <a:srgbClr val="565656"/>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1" name="Google Shape;161;p25"/>
          <p:cNvSpPr txBox="1">
            <a:spLocks noGrp="1"/>
          </p:cNvSpPr>
          <p:nvPr>
            <p:ph type="ftr" idx="11"/>
          </p:nvPr>
        </p:nvSpPr>
        <p:spPr>
          <a:xfrm>
            <a:off x="4165600" y="6592270"/>
            <a:ext cx="3860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675" b="0" i="0" u="none" strike="noStrike" cap="none">
                <a:solidFill>
                  <a:srgbClr val="565656"/>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62" name="Google Shape;162;p25"/>
          <p:cNvSpPr txBox="1">
            <a:spLocks noGrp="1"/>
          </p:cNvSpPr>
          <p:nvPr>
            <p:ph type="sldNum" idx="12"/>
          </p:nvPr>
        </p:nvSpPr>
        <p:spPr>
          <a:xfrm>
            <a:off x="8737600" y="6592270"/>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675" b="1" i="0" u="none" strike="noStrike" cap="none">
                <a:solidFill>
                  <a:srgbClr val="565656"/>
                </a:solidFill>
                <a:latin typeface="Calibri"/>
                <a:ea typeface="Calibri"/>
                <a:cs typeface="Calibri"/>
                <a:sym typeface="Calibri"/>
              </a:defRPr>
            </a:lvl1pPr>
            <a:lvl2pPr marL="0" lvl="1" indent="0" algn="r">
              <a:spcBef>
                <a:spcPts val="0"/>
              </a:spcBef>
              <a:buNone/>
              <a:defRPr sz="675" b="1" i="0" u="none" strike="noStrike" cap="none">
                <a:solidFill>
                  <a:srgbClr val="565656"/>
                </a:solidFill>
                <a:latin typeface="Calibri"/>
                <a:ea typeface="Calibri"/>
                <a:cs typeface="Calibri"/>
                <a:sym typeface="Calibri"/>
              </a:defRPr>
            </a:lvl2pPr>
            <a:lvl3pPr marL="0" lvl="2" indent="0" algn="r">
              <a:spcBef>
                <a:spcPts val="0"/>
              </a:spcBef>
              <a:buNone/>
              <a:defRPr sz="675" b="1" i="0" u="none" strike="noStrike" cap="none">
                <a:solidFill>
                  <a:srgbClr val="565656"/>
                </a:solidFill>
                <a:latin typeface="Calibri"/>
                <a:ea typeface="Calibri"/>
                <a:cs typeface="Calibri"/>
                <a:sym typeface="Calibri"/>
              </a:defRPr>
            </a:lvl3pPr>
            <a:lvl4pPr marL="0" lvl="3" indent="0" algn="r">
              <a:spcBef>
                <a:spcPts val="0"/>
              </a:spcBef>
              <a:buNone/>
              <a:defRPr sz="675" b="1" i="0" u="none" strike="noStrike" cap="none">
                <a:solidFill>
                  <a:srgbClr val="565656"/>
                </a:solidFill>
                <a:latin typeface="Calibri"/>
                <a:ea typeface="Calibri"/>
                <a:cs typeface="Calibri"/>
                <a:sym typeface="Calibri"/>
              </a:defRPr>
            </a:lvl4pPr>
            <a:lvl5pPr marL="0" lvl="4" indent="0" algn="r">
              <a:spcBef>
                <a:spcPts val="0"/>
              </a:spcBef>
              <a:buNone/>
              <a:defRPr sz="675" b="1" i="0" u="none" strike="noStrike" cap="none">
                <a:solidFill>
                  <a:srgbClr val="565656"/>
                </a:solidFill>
                <a:latin typeface="Calibri"/>
                <a:ea typeface="Calibri"/>
                <a:cs typeface="Calibri"/>
                <a:sym typeface="Calibri"/>
              </a:defRPr>
            </a:lvl5pPr>
            <a:lvl6pPr marL="0" lvl="5" indent="0" algn="r">
              <a:spcBef>
                <a:spcPts val="0"/>
              </a:spcBef>
              <a:buNone/>
              <a:defRPr sz="675" b="1" i="0" u="none" strike="noStrike" cap="none">
                <a:solidFill>
                  <a:srgbClr val="565656"/>
                </a:solidFill>
                <a:latin typeface="Calibri"/>
                <a:ea typeface="Calibri"/>
                <a:cs typeface="Calibri"/>
                <a:sym typeface="Calibri"/>
              </a:defRPr>
            </a:lvl6pPr>
            <a:lvl7pPr marL="0" lvl="6" indent="0" algn="r">
              <a:spcBef>
                <a:spcPts val="0"/>
              </a:spcBef>
              <a:buNone/>
              <a:defRPr sz="675" b="1" i="0" u="none" strike="noStrike" cap="none">
                <a:solidFill>
                  <a:srgbClr val="565656"/>
                </a:solidFill>
                <a:latin typeface="Calibri"/>
                <a:ea typeface="Calibri"/>
                <a:cs typeface="Calibri"/>
                <a:sym typeface="Calibri"/>
              </a:defRPr>
            </a:lvl7pPr>
            <a:lvl8pPr marL="0" lvl="7" indent="0" algn="r">
              <a:spcBef>
                <a:spcPts val="0"/>
              </a:spcBef>
              <a:buNone/>
              <a:defRPr sz="675" b="1" i="0" u="none" strike="noStrike" cap="none">
                <a:solidFill>
                  <a:srgbClr val="565656"/>
                </a:solidFill>
                <a:latin typeface="Calibri"/>
                <a:ea typeface="Calibri"/>
                <a:cs typeface="Calibri"/>
                <a:sym typeface="Calibri"/>
              </a:defRPr>
            </a:lvl8pPr>
            <a:lvl9pPr marL="0" lvl="8" indent="0" algn="r">
              <a:spcBef>
                <a:spcPts val="0"/>
              </a:spcBef>
              <a:buNone/>
              <a:defRPr sz="675" b="1" i="0" u="none" strike="noStrike" cap="none">
                <a:solidFill>
                  <a:srgbClr val="565656"/>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sv-SE"/>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7_Två innehållsdelar punktlista + bild">
  <p:cSld name="7_Två innehållsdelar punktlista + bild">
    <p:spTree>
      <p:nvGrpSpPr>
        <p:cNvPr id="1" name="Shape 163"/>
        <p:cNvGrpSpPr/>
        <p:nvPr/>
      </p:nvGrpSpPr>
      <p:grpSpPr>
        <a:xfrm>
          <a:off x="0" y="0"/>
          <a:ext cx="0" cy="0"/>
          <a:chOff x="0" y="0"/>
          <a:chExt cx="0" cy="0"/>
        </a:xfrm>
      </p:grpSpPr>
      <p:sp>
        <p:nvSpPr>
          <p:cNvPr id="164" name="Google Shape;164;p26"/>
          <p:cNvSpPr txBox="1">
            <a:spLocks noGrp="1"/>
          </p:cNvSpPr>
          <p:nvPr>
            <p:ph type="body" idx="1"/>
          </p:nvPr>
        </p:nvSpPr>
        <p:spPr>
          <a:xfrm>
            <a:off x="609600" y="1412776"/>
            <a:ext cx="5384800" cy="4525963"/>
          </a:xfrm>
          <a:prstGeom prst="rect">
            <a:avLst/>
          </a:prstGeom>
          <a:noFill/>
          <a:ln>
            <a:noFill/>
          </a:ln>
        </p:spPr>
        <p:txBody>
          <a:bodyPr spcFirstLastPara="1" wrap="square" lIns="91425" tIns="45700" rIns="91425" bIns="45700" anchor="t" anchorCtr="0">
            <a:normAutofit/>
          </a:bodyPr>
          <a:lstStyle>
            <a:lvl1pPr marL="457200" marR="0" lvl="0" indent="-323850" algn="l" rtl="0">
              <a:spcBef>
                <a:spcPts val="750"/>
              </a:spcBef>
              <a:spcAft>
                <a:spcPts val="0"/>
              </a:spcAft>
              <a:buClr>
                <a:srgbClr val="7FBA23"/>
              </a:buClr>
              <a:buSzPts val="1500"/>
              <a:buFont typeface="Arial"/>
              <a:buChar char="•"/>
              <a:defRPr sz="1500" b="0" i="0" u="none" strike="noStrike" cap="none">
                <a:solidFill>
                  <a:srgbClr val="565656"/>
                </a:solidFill>
                <a:latin typeface="Calibri"/>
                <a:ea typeface="Calibri"/>
                <a:cs typeface="Calibri"/>
                <a:sym typeface="Calibri"/>
              </a:defRPr>
            </a:lvl1pPr>
            <a:lvl2pPr marL="914400" marR="0" lvl="1" indent="-314325" algn="l" rtl="0">
              <a:spcBef>
                <a:spcPts val="750"/>
              </a:spcBef>
              <a:spcAft>
                <a:spcPts val="0"/>
              </a:spcAft>
              <a:buClr>
                <a:srgbClr val="7FBA23"/>
              </a:buClr>
              <a:buSzPts val="1350"/>
              <a:buFont typeface="Arial"/>
              <a:buChar char="•"/>
              <a:defRPr sz="1350" b="0" i="0" u="none" strike="noStrike" cap="none">
                <a:solidFill>
                  <a:srgbClr val="565656"/>
                </a:solidFill>
                <a:latin typeface="Calibri"/>
                <a:ea typeface="Calibri"/>
                <a:cs typeface="Calibri"/>
                <a:sym typeface="Calibri"/>
              </a:defRPr>
            </a:lvl2pPr>
            <a:lvl3pPr marL="1371600" marR="0" lvl="2" indent="-314325" algn="l" rtl="0">
              <a:spcBef>
                <a:spcPts val="750"/>
              </a:spcBef>
              <a:spcAft>
                <a:spcPts val="0"/>
              </a:spcAft>
              <a:buClr>
                <a:srgbClr val="7FBA23"/>
              </a:buClr>
              <a:buSzPts val="1350"/>
              <a:buFont typeface="Arial"/>
              <a:buChar char="•"/>
              <a:defRPr sz="1350" b="0" i="0" u="none" strike="noStrike" cap="none">
                <a:solidFill>
                  <a:srgbClr val="565656"/>
                </a:solidFill>
                <a:latin typeface="Calibri"/>
                <a:ea typeface="Calibri"/>
                <a:cs typeface="Calibri"/>
                <a:sym typeface="Calibri"/>
              </a:defRPr>
            </a:lvl3pPr>
            <a:lvl4pPr marL="1828800" marR="0" lvl="3" indent="-285750" algn="l" rtl="0">
              <a:spcBef>
                <a:spcPts val="750"/>
              </a:spcBef>
              <a:spcAft>
                <a:spcPts val="0"/>
              </a:spcAft>
              <a:buClr>
                <a:srgbClr val="7FBA23"/>
              </a:buClr>
              <a:buSzPts val="900"/>
              <a:buFont typeface="Arial"/>
              <a:buChar char="•"/>
              <a:defRPr sz="900" b="0" i="0" u="none" strike="noStrike" cap="none">
                <a:solidFill>
                  <a:srgbClr val="565656"/>
                </a:solidFill>
                <a:latin typeface="Calibri"/>
                <a:ea typeface="Calibri"/>
                <a:cs typeface="Calibri"/>
                <a:sym typeface="Calibri"/>
              </a:defRPr>
            </a:lvl4pPr>
            <a:lvl5pPr marL="2286000" marR="0" lvl="4" indent="-285750" algn="l" rtl="0">
              <a:spcBef>
                <a:spcPts val="750"/>
              </a:spcBef>
              <a:spcAft>
                <a:spcPts val="0"/>
              </a:spcAft>
              <a:buClr>
                <a:srgbClr val="7FBA23"/>
              </a:buClr>
              <a:buSzPts val="900"/>
              <a:buFont typeface="Arial"/>
              <a:buChar char="•"/>
              <a:defRPr sz="900" b="0" i="0" u="none" strike="noStrike" cap="none">
                <a:solidFill>
                  <a:srgbClr val="565656"/>
                </a:solidFill>
                <a:latin typeface="Calibri"/>
                <a:ea typeface="Calibri"/>
                <a:cs typeface="Calibri"/>
                <a:sym typeface="Calibri"/>
              </a:defRPr>
            </a:lvl5pPr>
            <a:lvl6pPr marL="2743200" marR="0" lvl="5" indent="-314325" algn="l" rtl="0">
              <a:spcBef>
                <a:spcPts val="270"/>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spcBef>
                <a:spcPts val="270"/>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spcBef>
                <a:spcPts val="270"/>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spcBef>
                <a:spcPts val="270"/>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165" name="Google Shape;165;p26"/>
          <p:cNvSpPr txBox="1">
            <a:spLocks noGrp="1"/>
          </p:cNvSpPr>
          <p:nvPr>
            <p:ph type="body" idx="2"/>
          </p:nvPr>
        </p:nvSpPr>
        <p:spPr>
          <a:xfrm>
            <a:off x="6197600" y="1412776"/>
            <a:ext cx="5384800" cy="4525963"/>
          </a:xfrm>
          <a:prstGeom prst="rect">
            <a:avLst/>
          </a:prstGeom>
          <a:noFill/>
          <a:ln>
            <a:noFill/>
          </a:ln>
        </p:spPr>
        <p:txBody>
          <a:bodyPr spcFirstLastPara="1" wrap="square" lIns="91425" tIns="45700" rIns="91425" bIns="45700" anchor="t" anchorCtr="0">
            <a:normAutofit/>
          </a:bodyPr>
          <a:lstStyle>
            <a:lvl1pPr marL="457200" marR="0" lvl="0" indent="-228600" algn="l" rtl="0">
              <a:spcBef>
                <a:spcPts val="210"/>
              </a:spcBef>
              <a:spcAft>
                <a:spcPts val="0"/>
              </a:spcAft>
              <a:buClr>
                <a:srgbClr val="7FBA23"/>
              </a:buClr>
              <a:buSzPts val="1050"/>
              <a:buFont typeface="Arial"/>
              <a:buNone/>
              <a:defRPr sz="1050" b="0" i="0" u="none" strike="noStrike" cap="none">
                <a:solidFill>
                  <a:srgbClr val="565656"/>
                </a:solidFill>
                <a:latin typeface="Calibri"/>
                <a:ea typeface="Calibri"/>
                <a:cs typeface="Calibri"/>
                <a:sym typeface="Calibri"/>
              </a:defRPr>
            </a:lvl1pPr>
            <a:lvl2pPr marL="914400" marR="0" lvl="1" indent="-304800" algn="l" rtl="0">
              <a:spcBef>
                <a:spcPts val="240"/>
              </a:spcBef>
              <a:spcAft>
                <a:spcPts val="0"/>
              </a:spcAft>
              <a:buClr>
                <a:srgbClr val="7FBA23"/>
              </a:buClr>
              <a:buSzPts val="1200"/>
              <a:buFont typeface="Arial"/>
              <a:buChar char="•"/>
              <a:defRPr sz="1200" b="0" i="0" u="none" strike="noStrike" cap="none">
                <a:solidFill>
                  <a:srgbClr val="565656"/>
                </a:solidFill>
                <a:latin typeface="Calibri"/>
                <a:ea typeface="Calibri"/>
                <a:cs typeface="Calibri"/>
                <a:sym typeface="Calibri"/>
              </a:defRPr>
            </a:lvl2pPr>
            <a:lvl3pPr marL="1371600" marR="0" lvl="2" indent="-295275" algn="l" rtl="0">
              <a:spcBef>
                <a:spcPts val="210"/>
              </a:spcBef>
              <a:spcAft>
                <a:spcPts val="0"/>
              </a:spcAft>
              <a:buClr>
                <a:srgbClr val="7FBA23"/>
              </a:buClr>
              <a:buSzPts val="1050"/>
              <a:buFont typeface="Arial"/>
              <a:buChar char="•"/>
              <a:defRPr sz="1050" b="0" i="0" u="none" strike="noStrike" cap="none">
                <a:solidFill>
                  <a:srgbClr val="565656"/>
                </a:solidFill>
                <a:latin typeface="Calibri"/>
                <a:ea typeface="Calibri"/>
                <a:cs typeface="Calibri"/>
                <a:sym typeface="Calibri"/>
              </a:defRPr>
            </a:lvl3pPr>
            <a:lvl4pPr marL="1828800" marR="0" lvl="3" indent="-285750" algn="l" rtl="0">
              <a:spcBef>
                <a:spcPts val="180"/>
              </a:spcBef>
              <a:spcAft>
                <a:spcPts val="0"/>
              </a:spcAft>
              <a:buClr>
                <a:srgbClr val="7FBA23"/>
              </a:buClr>
              <a:buSzPts val="900"/>
              <a:buFont typeface="Arial"/>
              <a:buChar char="•"/>
              <a:defRPr sz="900" b="0" i="0" u="none" strike="noStrike" cap="none">
                <a:solidFill>
                  <a:srgbClr val="565656"/>
                </a:solidFill>
                <a:latin typeface="Calibri"/>
                <a:ea typeface="Calibri"/>
                <a:cs typeface="Calibri"/>
                <a:sym typeface="Calibri"/>
              </a:defRPr>
            </a:lvl4pPr>
            <a:lvl5pPr marL="2286000" marR="0" lvl="4" indent="-285750" algn="l" rtl="0">
              <a:spcBef>
                <a:spcPts val="180"/>
              </a:spcBef>
              <a:spcAft>
                <a:spcPts val="0"/>
              </a:spcAft>
              <a:buClr>
                <a:srgbClr val="7FBA23"/>
              </a:buClr>
              <a:buSzPts val="900"/>
              <a:buFont typeface="Arial"/>
              <a:buChar char="•"/>
              <a:defRPr sz="900" b="0" i="0" u="none" strike="noStrike" cap="none">
                <a:solidFill>
                  <a:srgbClr val="565656"/>
                </a:solidFill>
                <a:latin typeface="Calibri"/>
                <a:ea typeface="Calibri"/>
                <a:cs typeface="Calibri"/>
                <a:sym typeface="Calibri"/>
              </a:defRPr>
            </a:lvl5pPr>
            <a:lvl6pPr marL="2743200" marR="0" lvl="5" indent="-314325" algn="l" rtl="0">
              <a:spcBef>
                <a:spcPts val="270"/>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spcBef>
                <a:spcPts val="270"/>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spcBef>
                <a:spcPts val="270"/>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spcBef>
                <a:spcPts val="270"/>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166" name="Google Shape;166;p26"/>
          <p:cNvSpPr txBox="1">
            <a:spLocks noGrp="1"/>
          </p:cNvSpPr>
          <p:nvPr>
            <p:ph type="title"/>
          </p:nvPr>
        </p:nvSpPr>
        <p:spPr>
          <a:xfrm>
            <a:off x="609600" y="692699"/>
            <a:ext cx="10959008" cy="576063"/>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rgbClr val="002D7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7" name="Google Shape;167;p26"/>
          <p:cNvSpPr txBox="1">
            <a:spLocks noGrp="1"/>
          </p:cNvSpPr>
          <p:nvPr>
            <p:ph type="body" idx="3"/>
          </p:nvPr>
        </p:nvSpPr>
        <p:spPr>
          <a:xfrm>
            <a:off x="606718" y="188156"/>
            <a:ext cx="2320932" cy="254868"/>
          </a:xfrm>
          <a:prstGeom prst="rect">
            <a:avLst/>
          </a:prstGeom>
          <a:noFill/>
          <a:ln>
            <a:noFill/>
          </a:ln>
        </p:spPr>
        <p:txBody>
          <a:bodyPr spcFirstLastPara="1" wrap="square" lIns="91425" tIns="45700" rIns="91425" bIns="45700" anchor="t" anchorCtr="0">
            <a:normAutofit/>
          </a:bodyPr>
          <a:lstStyle>
            <a:lvl1pPr marL="457200" marR="0" lvl="0" indent="-228600" algn="l" rtl="0">
              <a:spcBef>
                <a:spcPts val="135"/>
              </a:spcBef>
              <a:spcAft>
                <a:spcPts val="0"/>
              </a:spcAft>
              <a:buClr>
                <a:srgbClr val="7FBA23"/>
              </a:buClr>
              <a:buSzPts val="675"/>
              <a:buFont typeface="Arial"/>
              <a:buNone/>
              <a:defRPr sz="675" b="0" i="0" u="none" strike="noStrike" cap="none">
                <a:solidFill>
                  <a:srgbClr val="7FBA23"/>
                </a:solidFill>
                <a:latin typeface="Calibri"/>
                <a:ea typeface="Calibri"/>
                <a:cs typeface="Calibri"/>
                <a:sym typeface="Calibri"/>
              </a:defRPr>
            </a:lvl1pPr>
            <a:lvl2pPr marL="914400" marR="0" lvl="1" indent="-228600" algn="l" rtl="0">
              <a:spcBef>
                <a:spcPts val="270"/>
              </a:spcBef>
              <a:spcAft>
                <a:spcPts val="0"/>
              </a:spcAft>
              <a:buClr>
                <a:srgbClr val="7FBA23"/>
              </a:buClr>
              <a:buSzPts val="1350"/>
              <a:buFont typeface="Arial"/>
              <a:buNone/>
              <a:defRPr sz="1350" b="0" i="0" u="none" strike="noStrike" cap="none">
                <a:solidFill>
                  <a:srgbClr val="565656"/>
                </a:solidFill>
                <a:latin typeface="Calibri"/>
                <a:ea typeface="Calibri"/>
                <a:cs typeface="Calibri"/>
                <a:sym typeface="Calibri"/>
              </a:defRPr>
            </a:lvl2pPr>
            <a:lvl3pPr marL="1371600" marR="0" lvl="2" indent="-228600" algn="l" rtl="0">
              <a:spcBef>
                <a:spcPts val="270"/>
              </a:spcBef>
              <a:spcAft>
                <a:spcPts val="0"/>
              </a:spcAft>
              <a:buClr>
                <a:srgbClr val="7FBA23"/>
              </a:buClr>
              <a:buSzPts val="1350"/>
              <a:buFont typeface="Arial"/>
              <a:buNone/>
              <a:defRPr sz="1350" b="0" i="0" u="none" strike="noStrike" cap="none">
                <a:solidFill>
                  <a:srgbClr val="565656"/>
                </a:solidFill>
                <a:latin typeface="Calibri"/>
                <a:ea typeface="Calibri"/>
                <a:cs typeface="Calibri"/>
                <a:sym typeface="Calibri"/>
              </a:defRPr>
            </a:lvl3pPr>
            <a:lvl4pPr marL="1828800" marR="0" lvl="3" indent="-228600" algn="l" rtl="0">
              <a:spcBef>
                <a:spcPts val="240"/>
              </a:spcBef>
              <a:spcAft>
                <a:spcPts val="0"/>
              </a:spcAft>
              <a:buClr>
                <a:srgbClr val="7FBA23"/>
              </a:buClr>
              <a:buSzPts val="1200"/>
              <a:buFont typeface="Arial"/>
              <a:buNone/>
              <a:defRPr sz="1200" b="0" i="0" u="none" strike="noStrike" cap="none">
                <a:solidFill>
                  <a:srgbClr val="565656"/>
                </a:solidFill>
                <a:latin typeface="Calibri"/>
                <a:ea typeface="Calibri"/>
                <a:cs typeface="Calibri"/>
                <a:sym typeface="Calibri"/>
              </a:defRPr>
            </a:lvl4pPr>
            <a:lvl5pPr marL="2286000" marR="0" lvl="4" indent="-228600" algn="l" rtl="0">
              <a:spcBef>
                <a:spcPts val="240"/>
              </a:spcBef>
              <a:spcAft>
                <a:spcPts val="0"/>
              </a:spcAft>
              <a:buClr>
                <a:srgbClr val="7FBA23"/>
              </a:buClr>
              <a:buSzPts val="1200"/>
              <a:buFont typeface="Arial"/>
              <a:buNone/>
              <a:defRPr sz="1200" b="0" i="0" u="none" strike="noStrike" cap="none">
                <a:solidFill>
                  <a:srgbClr val="565656"/>
                </a:solidFill>
                <a:latin typeface="Calibri"/>
                <a:ea typeface="Calibri"/>
                <a:cs typeface="Calibri"/>
                <a:sym typeface="Calibri"/>
              </a:defRPr>
            </a:lvl5pPr>
            <a:lvl6pPr marL="2743200" marR="0" lvl="5"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6pPr>
            <a:lvl7pPr marL="3200400" marR="0" lvl="6"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7pPr>
            <a:lvl8pPr marL="3657600" marR="0" lvl="7"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8pPr>
            <a:lvl9pPr marL="4114800" marR="0" lvl="8"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9pPr>
          </a:lstStyle>
          <a:p>
            <a:endParaRPr/>
          </a:p>
        </p:txBody>
      </p:sp>
      <p:sp>
        <p:nvSpPr>
          <p:cNvPr id="168" name="Google Shape;168;p26"/>
          <p:cNvSpPr txBox="1">
            <a:spLocks noGrp="1"/>
          </p:cNvSpPr>
          <p:nvPr>
            <p:ph type="body" idx="4"/>
          </p:nvPr>
        </p:nvSpPr>
        <p:spPr>
          <a:xfrm>
            <a:off x="2829412" y="188156"/>
            <a:ext cx="3746643" cy="254868"/>
          </a:xfrm>
          <a:prstGeom prst="rect">
            <a:avLst/>
          </a:prstGeom>
          <a:noFill/>
          <a:ln>
            <a:noFill/>
          </a:ln>
        </p:spPr>
        <p:txBody>
          <a:bodyPr spcFirstLastPara="1" wrap="square" lIns="91425" tIns="45700" rIns="91425" bIns="45700" anchor="t" anchorCtr="0">
            <a:normAutofit/>
          </a:bodyPr>
          <a:lstStyle>
            <a:lvl1pPr marL="457200" marR="0" lvl="0" indent="-228600" algn="l" rtl="0">
              <a:spcBef>
                <a:spcPts val="135"/>
              </a:spcBef>
              <a:spcAft>
                <a:spcPts val="0"/>
              </a:spcAft>
              <a:buClr>
                <a:srgbClr val="7FBA23"/>
              </a:buClr>
              <a:buSzPts val="675"/>
              <a:buFont typeface="Arial"/>
              <a:buNone/>
              <a:defRPr sz="675" b="0" i="0" u="none" strike="noStrike" cap="none">
                <a:solidFill>
                  <a:srgbClr val="565656"/>
                </a:solidFill>
                <a:latin typeface="Calibri"/>
                <a:ea typeface="Calibri"/>
                <a:cs typeface="Calibri"/>
                <a:sym typeface="Calibri"/>
              </a:defRPr>
            </a:lvl1pPr>
            <a:lvl2pPr marL="914400" marR="0" lvl="1" indent="-228600" algn="l" rtl="0">
              <a:spcBef>
                <a:spcPts val="270"/>
              </a:spcBef>
              <a:spcAft>
                <a:spcPts val="0"/>
              </a:spcAft>
              <a:buClr>
                <a:srgbClr val="7FBA23"/>
              </a:buClr>
              <a:buSzPts val="1350"/>
              <a:buFont typeface="Arial"/>
              <a:buNone/>
              <a:defRPr sz="1350" b="0" i="0" u="none" strike="noStrike" cap="none">
                <a:solidFill>
                  <a:srgbClr val="565656"/>
                </a:solidFill>
                <a:latin typeface="Calibri"/>
                <a:ea typeface="Calibri"/>
                <a:cs typeface="Calibri"/>
                <a:sym typeface="Calibri"/>
              </a:defRPr>
            </a:lvl2pPr>
            <a:lvl3pPr marL="1371600" marR="0" lvl="2" indent="-228600" algn="l" rtl="0">
              <a:spcBef>
                <a:spcPts val="270"/>
              </a:spcBef>
              <a:spcAft>
                <a:spcPts val="0"/>
              </a:spcAft>
              <a:buClr>
                <a:srgbClr val="7FBA23"/>
              </a:buClr>
              <a:buSzPts val="1350"/>
              <a:buFont typeface="Arial"/>
              <a:buNone/>
              <a:defRPr sz="1350" b="0" i="0" u="none" strike="noStrike" cap="none">
                <a:solidFill>
                  <a:srgbClr val="565656"/>
                </a:solidFill>
                <a:latin typeface="Calibri"/>
                <a:ea typeface="Calibri"/>
                <a:cs typeface="Calibri"/>
                <a:sym typeface="Calibri"/>
              </a:defRPr>
            </a:lvl3pPr>
            <a:lvl4pPr marL="1828800" marR="0" lvl="3" indent="-228600" algn="l" rtl="0">
              <a:spcBef>
                <a:spcPts val="240"/>
              </a:spcBef>
              <a:spcAft>
                <a:spcPts val="0"/>
              </a:spcAft>
              <a:buClr>
                <a:srgbClr val="7FBA23"/>
              </a:buClr>
              <a:buSzPts val="1200"/>
              <a:buFont typeface="Arial"/>
              <a:buNone/>
              <a:defRPr sz="1200" b="0" i="0" u="none" strike="noStrike" cap="none">
                <a:solidFill>
                  <a:srgbClr val="565656"/>
                </a:solidFill>
                <a:latin typeface="Calibri"/>
                <a:ea typeface="Calibri"/>
                <a:cs typeface="Calibri"/>
                <a:sym typeface="Calibri"/>
              </a:defRPr>
            </a:lvl4pPr>
            <a:lvl5pPr marL="2286000" marR="0" lvl="4" indent="-228600" algn="l" rtl="0">
              <a:spcBef>
                <a:spcPts val="240"/>
              </a:spcBef>
              <a:spcAft>
                <a:spcPts val="0"/>
              </a:spcAft>
              <a:buClr>
                <a:srgbClr val="7FBA23"/>
              </a:buClr>
              <a:buSzPts val="1200"/>
              <a:buFont typeface="Arial"/>
              <a:buNone/>
              <a:defRPr sz="1200" b="0" i="0" u="none" strike="noStrike" cap="none">
                <a:solidFill>
                  <a:srgbClr val="565656"/>
                </a:solidFill>
                <a:latin typeface="Calibri"/>
                <a:ea typeface="Calibri"/>
                <a:cs typeface="Calibri"/>
                <a:sym typeface="Calibri"/>
              </a:defRPr>
            </a:lvl5pPr>
            <a:lvl6pPr marL="2743200" marR="0" lvl="5"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6pPr>
            <a:lvl7pPr marL="3200400" marR="0" lvl="6"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7pPr>
            <a:lvl8pPr marL="3657600" marR="0" lvl="7"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8pPr>
            <a:lvl9pPr marL="4114800" marR="0" lvl="8"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9pPr>
          </a:lstStyle>
          <a:p>
            <a:endParaRPr/>
          </a:p>
        </p:txBody>
      </p:sp>
      <p:sp>
        <p:nvSpPr>
          <p:cNvPr id="169" name="Google Shape;169;p26"/>
          <p:cNvSpPr txBox="1">
            <a:spLocks noGrp="1"/>
          </p:cNvSpPr>
          <p:nvPr>
            <p:ph type="dt" idx="10"/>
          </p:nvPr>
        </p:nvSpPr>
        <p:spPr>
          <a:xfrm>
            <a:off x="609600" y="6585236"/>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sz="675">
                <a:solidFill>
                  <a:srgbClr val="565656"/>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0" name="Google Shape;170;p26"/>
          <p:cNvSpPr txBox="1">
            <a:spLocks noGrp="1"/>
          </p:cNvSpPr>
          <p:nvPr>
            <p:ph type="ftr" idx="11"/>
          </p:nvPr>
        </p:nvSpPr>
        <p:spPr>
          <a:xfrm>
            <a:off x="4165600" y="6585236"/>
            <a:ext cx="3860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675" b="0" i="0" u="none" strike="noStrike" cap="none">
                <a:solidFill>
                  <a:srgbClr val="565656"/>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71" name="Google Shape;171;p26"/>
          <p:cNvSpPr txBox="1">
            <a:spLocks noGrp="1"/>
          </p:cNvSpPr>
          <p:nvPr>
            <p:ph type="sldNum" idx="12"/>
          </p:nvPr>
        </p:nvSpPr>
        <p:spPr>
          <a:xfrm>
            <a:off x="8737600" y="6585236"/>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675" b="1" i="0" u="none" strike="noStrike" cap="none">
                <a:solidFill>
                  <a:srgbClr val="565656"/>
                </a:solidFill>
                <a:latin typeface="Calibri"/>
                <a:ea typeface="Calibri"/>
                <a:cs typeface="Calibri"/>
                <a:sym typeface="Calibri"/>
              </a:defRPr>
            </a:lvl1pPr>
            <a:lvl2pPr marL="0" lvl="1" indent="0" algn="r">
              <a:spcBef>
                <a:spcPts val="0"/>
              </a:spcBef>
              <a:buNone/>
              <a:defRPr sz="675" b="1" i="0" u="none" strike="noStrike" cap="none">
                <a:solidFill>
                  <a:srgbClr val="565656"/>
                </a:solidFill>
                <a:latin typeface="Calibri"/>
                <a:ea typeface="Calibri"/>
                <a:cs typeface="Calibri"/>
                <a:sym typeface="Calibri"/>
              </a:defRPr>
            </a:lvl2pPr>
            <a:lvl3pPr marL="0" lvl="2" indent="0" algn="r">
              <a:spcBef>
                <a:spcPts val="0"/>
              </a:spcBef>
              <a:buNone/>
              <a:defRPr sz="675" b="1" i="0" u="none" strike="noStrike" cap="none">
                <a:solidFill>
                  <a:srgbClr val="565656"/>
                </a:solidFill>
                <a:latin typeface="Calibri"/>
                <a:ea typeface="Calibri"/>
                <a:cs typeface="Calibri"/>
                <a:sym typeface="Calibri"/>
              </a:defRPr>
            </a:lvl3pPr>
            <a:lvl4pPr marL="0" lvl="3" indent="0" algn="r">
              <a:spcBef>
                <a:spcPts val="0"/>
              </a:spcBef>
              <a:buNone/>
              <a:defRPr sz="675" b="1" i="0" u="none" strike="noStrike" cap="none">
                <a:solidFill>
                  <a:srgbClr val="565656"/>
                </a:solidFill>
                <a:latin typeface="Calibri"/>
                <a:ea typeface="Calibri"/>
                <a:cs typeface="Calibri"/>
                <a:sym typeface="Calibri"/>
              </a:defRPr>
            </a:lvl4pPr>
            <a:lvl5pPr marL="0" lvl="4" indent="0" algn="r">
              <a:spcBef>
                <a:spcPts val="0"/>
              </a:spcBef>
              <a:buNone/>
              <a:defRPr sz="675" b="1" i="0" u="none" strike="noStrike" cap="none">
                <a:solidFill>
                  <a:srgbClr val="565656"/>
                </a:solidFill>
                <a:latin typeface="Calibri"/>
                <a:ea typeface="Calibri"/>
                <a:cs typeface="Calibri"/>
                <a:sym typeface="Calibri"/>
              </a:defRPr>
            </a:lvl5pPr>
            <a:lvl6pPr marL="0" lvl="5" indent="0" algn="r">
              <a:spcBef>
                <a:spcPts val="0"/>
              </a:spcBef>
              <a:buNone/>
              <a:defRPr sz="675" b="1" i="0" u="none" strike="noStrike" cap="none">
                <a:solidFill>
                  <a:srgbClr val="565656"/>
                </a:solidFill>
                <a:latin typeface="Calibri"/>
                <a:ea typeface="Calibri"/>
                <a:cs typeface="Calibri"/>
                <a:sym typeface="Calibri"/>
              </a:defRPr>
            </a:lvl6pPr>
            <a:lvl7pPr marL="0" lvl="6" indent="0" algn="r">
              <a:spcBef>
                <a:spcPts val="0"/>
              </a:spcBef>
              <a:buNone/>
              <a:defRPr sz="675" b="1" i="0" u="none" strike="noStrike" cap="none">
                <a:solidFill>
                  <a:srgbClr val="565656"/>
                </a:solidFill>
                <a:latin typeface="Calibri"/>
                <a:ea typeface="Calibri"/>
                <a:cs typeface="Calibri"/>
                <a:sym typeface="Calibri"/>
              </a:defRPr>
            </a:lvl7pPr>
            <a:lvl8pPr marL="0" lvl="7" indent="0" algn="r">
              <a:spcBef>
                <a:spcPts val="0"/>
              </a:spcBef>
              <a:buNone/>
              <a:defRPr sz="675" b="1" i="0" u="none" strike="noStrike" cap="none">
                <a:solidFill>
                  <a:srgbClr val="565656"/>
                </a:solidFill>
                <a:latin typeface="Calibri"/>
                <a:ea typeface="Calibri"/>
                <a:cs typeface="Calibri"/>
                <a:sym typeface="Calibri"/>
              </a:defRPr>
            </a:lvl8pPr>
            <a:lvl9pPr marL="0" lvl="8" indent="0" algn="r">
              <a:spcBef>
                <a:spcPts val="0"/>
              </a:spcBef>
              <a:buNone/>
              <a:defRPr sz="675" b="1" i="0" u="none" strike="noStrike" cap="none">
                <a:solidFill>
                  <a:srgbClr val="565656"/>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sv-SE"/>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1_Rubrik och innehåll">
  <p:cSld name="1_Rubrik och innehåll">
    <p:spTree>
      <p:nvGrpSpPr>
        <p:cNvPr id="1" name="Shape 23"/>
        <p:cNvGrpSpPr/>
        <p:nvPr/>
      </p:nvGrpSpPr>
      <p:grpSpPr>
        <a:xfrm>
          <a:off x="0" y="0"/>
          <a:ext cx="0" cy="0"/>
          <a:chOff x="0" y="0"/>
          <a:chExt cx="0" cy="0"/>
        </a:xfrm>
      </p:grpSpPr>
      <p:sp>
        <p:nvSpPr>
          <p:cNvPr id="24" name="Google Shape;24;p3"/>
          <p:cNvSpPr/>
          <p:nvPr/>
        </p:nvSpPr>
        <p:spPr>
          <a:xfrm rot="10800000" flipH="1">
            <a:off x="0" y="-1097"/>
            <a:ext cx="12192000" cy="45719"/>
          </a:xfrm>
          <a:prstGeom prst="rect">
            <a:avLst/>
          </a:prstGeom>
          <a:solidFill>
            <a:srgbClr val="002D7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5" name="Google Shape;25;p3"/>
          <p:cNvSpPr txBox="1">
            <a:spLocks noGrp="1"/>
          </p:cNvSpPr>
          <p:nvPr>
            <p:ph type="body" idx="1"/>
          </p:nvPr>
        </p:nvSpPr>
        <p:spPr>
          <a:xfrm>
            <a:off x="573598" y="1978324"/>
            <a:ext cx="11044804" cy="4343843"/>
          </a:xfrm>
          <a:prstGeom prst="rect">
            <a:avLst/>
          </a:prstGeom>
          <a:noFill/>
          <a:ln>
            <a:noFill/>
          </a:ln>
        </p:spPr>
        <p:txBody>
          <a:bodyPr spcFirstLastPara="1" wrap="square" lIns="91425" tIns="45700" rIns="91425" bIns="45700" anchor="t" anchorCtr="0">
            <a:normAutofit/>
          </a:bodyPr>
          <a:lstStyle>
            <a:lvl1pPr marL="457200" marR="0" lvl="0" indent="-355600" algn="l" rtl="0">
              <a:spcBef>
                <a:spcPts val="400"/>
              </a:spcBef>
              <a:spcAft>
                <a:spcPts val="0"/>
              </a:spcAft>
              <a:buClr>
                <a:srgbClr val="009FDF"/>
              </a:buClr>
              <a:buSzPts val="2000"/>
              <a:buFont typeface="Arial"/>
              <a:buChar char="•"/>
              <a:defRPr sz="2000" b="0" i="0" u="none" strike="noStrike" cap="none">
                <a:solidFill>
                  <a:srgbClr val="333333"/>
                </a:solidFill>
                <a:latin typeface="Arial"/>
                <a:ea typeface="Arial"/>
                <a:cs typeface="Arial"/>
                <a:sym typeface="Arial"/>
              </a:defRPr>
            </a:lvl1pPr>
            <a:lvl2pPr marL="914400" marR="0" lvl="1" indent="-355600" algn="l" rtl="0">
              <a:spcBef>
                <a:spcPts val="400"/>
              </a:spcBef>
              <a:spcAft>
                <a:spcPts val="0"/>
              </a:spcAft>
              <a:buClr>
                <a:srgbClr val="009FDF"/>
              </a:buClr>
              <a:buSzPts val="2000"/>
              <a:buFont typeface="Arial"/>
              <a:buChar char="•"/>
              <a:defRPr sz="2000" b="0" i="0" u="none" strike="noStrike" cap="none">
                <a:solidFill>
                  <a:srgbClr val="333333"/>
                </a:solidFill>
                <a:latin typeface="Arial"/>
                <a:ea typeface="Arial"/>
                <a:cs typeface="Arial"/>
                <a:sym typeface="Arial"/>
              </a:defRPr>
            </a:lvl2pPr>
            <a:lvl3pPr marL="1371600" marR="0" lvl="2" indent="-355600" algn="l" rtl="0">
              <a:spcBef>
                <a:spcPts val="400"/>
              </a:spcBef>
              <a:spcAft>
                <a:spcPts val="0"/>
              </a:spcAft>
              <a:buClr>
                <a:srgbClr val="009FDF"/>
              </a:buClr>
              <a:buSzPts val="2000"/>
              <a:buFont typeface="Arial"/>
              <a:buChar char="•"/>
              <a:defRPr sz="2000" b="0" i="0" u="none" strike="noStrike" cap="none">
                <a:solidFill>
                  <a:srgbClr val="333333"/>
                </a:solidFill>
                <a:latin typeface="Arial"/>
                <a:ea typeface="Arial"/>
                <a:cs typeface="Arial"/>
                <a:sym typeface="Arial"/>
              </a:defRPr>
            </a:lvl3pPr>
            <a:lvl4pPr marL="1828800" marR="0" lvl="3" indent="-355600" algn="l" rtl="0">
              <a:spcBef>
                <a:spcPts val="400"/>
              </a:spcBef>
              <a:spcAft>
                <a:spcPts val="0"/>
              </a:spcAft>
              <a:buClr>
                <a:srgbClr val="009FDF"/>
              </a:buClr>
              <a:buSzPts val="2000"/>
              <a:buFont typeface="Arial"/>
              <a:buChar char="•"/>
              <a:defRPr sz="2000" b="0" i="0" u="none" strike="noStrike" cap="none">
                <a:solidFill>
                  <a:srgbClr val="333333"/>
                </a:solidFill>
                <a:latin typeface="Arial"/>
                <a:ea typeface="Arial"/>
                <a:cs typeface="Arial"/>
                <a:sym typeface="Arial"/>
              </a:defRPr>
            </a:lvl4pPr>
            <a:lvl5pPr marL="2286000" marR="0" lvl="4" indent="-355600" algn="l" rtl="0">
              <a:spcBef>
                <a:spcPts val="400"/>
              </a:spcBef>
              <a:spcAft>
                <a:spcPts val="0"/>
              </a:spcAft>
              <a:buClr>
                <a:srgbClr val="009FDF"/>
              </a:buClr>
              <a:buSzPts val="2000"/>
              <a:buFont typeface="Arial"/>
              <a:buChar char="•"/>
              <a:defRPr sz="2000" b="0" i="0" u="none" strike="noStrike" cap="none">
                <a:solidFill>
                  <a:srgbClr val="333333"/>
                </a:solidFill>
                <a:latin typeface="Arial"/>
                <a:ea typeface="Arial"/>
                <a:cs typeface="Arial"/>
                <a:sym typeface="Arial"/>
              </a:defRPr>
            </a:lvl5pPr>
            <a:lvl6pPr marL="2743200" marR="0" lvl="5"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6pPr>
            <a:lvl7pPr marL="3200400" marR="0" lvl="6"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7pPr>
            <a:lvl8pPr marL="3657600" marR="0" lvl="7"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8pPr>
            <a:lvl9pPr marL="4114800" marR="0" lvl="8"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9pPr>
          </a:lstStyle>
          <a:p>
            <a:endParaRPr/>
          </a:p>
        </p:txBody>
      </p:sp>
      <p:sp>
        <p:nvSpPr>
          <p:cNvPr id="26" name="Google Shape;26;p3"/>
          <p:cNvSpPr txBox="1">
            <a:spLocks noGrp="1"/>
          </p:cNvSpPr>
          <p:nvPr>
            <p:ph type="title"/>
          </p:nvPr>
        </p:nvSpPr>
        <p:spPr>
          <a:xfrm>
            <a:off x="573598" y="535833"/>
            <a:ext cx="11044803" cy="905561"/>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002D72"/>
              </a:buClr>
              <a:buSzPts val="8000"/>
              <a:buFont typeface="Calibri"/>
              <a:buNone/>
              <a:defRPr sz="8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2_Rubrik + Text">
  <p:cSld name="2_Rubrik + Text">
    <p:spTree>
      <p:nvGrpSpPr>
        <p:cNvPr id="1" name="Shape 172"/>
        <p:cNvGrpSpPr/>
        <p:nvPr/>
      </p:nvGrpSpPr>
      <p:grpSpPr>
        <a:xfrm>
          <a:off x="0" y="0"/>
          <a:ext cx="0" cy="0"/>
          <a:chOff x="0" y="0"/>
          <a:chExt cx="0" cy="0"/>
        </a:xfrm>
      </p:grpSpPr>
      <p:pic>
        <p:nvPicPr>
          <p:cNvPr id="173" name="Google Shape;173;p27"/>
          <p:cNvPicPr preferRelativeResize="0"/>
          <p:nvPr/>
        </p:nvPicPr>
        <p:blipFill rotWithShape="1">
          <a:blip r:embed="rId2">
            <a:alphaModFix/>
          </a:blip>
          <a:srcRect t="8889" b="4860"/>
          <a:stretch/>
        </p:blipFill>
        <p:spPr>
          <a:xfrm>
            <a:off x="0" y="635002"/>
            <a:ext cx="12192000" cy="5915025"/>
          </a:xfrm>
          <a:prstGeom prst="rect">
            <a:avLst/>
          </a:prstGeom>
          <a:noFill/>
          <a:ln>
            <a:noFill/>
          </a:ln>
        </p:spPr>
      </p:pic>
      <p:sp>
        <p:nvSpPr>
          <p:cNvPr id="174" name="Google Shape;174;p27"/>
          <p:cNvSpPr txBox="1"/>
          <p:nvPr/>
        </p:nvSpPr>
        <p:spPr>
          <a:xfrm>
            <a:off x="1423023" y="4220967"/>
            <a:ext cx="2304752" cy="28892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565656"/>
              </a:buClr>
              <a:buSzPts val="825"/>
              <a:buFont typeface="Calibri"/>
              <a:buNone/>
            </a:pPr>
            <a:endParaRPr sz="825" b="0" i="0" u="none" strike="noStrike" cap="none">
              <a:solidFill>
                <a:srgbClr val="565656"/>
              </a:solidFill>
              <a:latin typeface="Calibri"/>
              <a:ea typeface="Calibri"/>
              <a:cs typeface="Calibri"/>
              <a:sym typeface="Calibri"/>
            </a:endParaRPr>
          </a:p>
        </p:txBody>
      </p:sp>
      <p:sp>
        <p:nvSpPr>
          <p:cNvPr id="175" name="Google Shape;175;p27"/>
          <p:cNvSpPr txBox="1"/>
          <p:nvPr/>
        </p:nvSpPr>
        <p:spPr>
          <a:xfrm>
            <a:off x="3631764" y="4221091"/>
            <a:ext cx="3809941" cy="28892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565656"/>
              </a:buClr>
              <a:buSzPts val="750"/>
              <a:buFont typeface="Calibri"/>
              <a:buNone/>
            </a:pPr>
            <a:endParaRPr sz="750" b="0" i="0" u="none" strike="noStrike" cap="none">
              <a:solidFill>
                <a:srgbClr val="565656"/>
              </a:solidFill>
              <a:latin typeface="Calibri"/>
              <a:ea typeface="Calibri"/>
              <a:cs typeface="Calibri"/>
              <a:sym typeface="Calibri"/>
            </a:endParaRPr>
          </a:p>
        </p:txBody>
      </p:sp>
      <p:sp>
        <p:nvSpPr>
          <p:cNvPr id="176" name="Google Shape;176;p27"/>
          <p:cNvSpPr txBox="1">
            <a:spLocks noGrp="1"/>
          </p:cNvSpPr>
          <p:nvPr>
            <p:ph type="title"/>
          </p:nvPr>
        </p:nvSpPr>
        <p:spPr>
          <a:xfrm>
            <a:off x="1103445" y="2132859"/>
            <a:ext cx="8064896" cy="1362075"/>
          </a:xfrm>
          <a:prstGeom prst="rect">
            <a:avLst/>
          </a:prstGeom>
          <a:noFill/>
          <a:ln>
            <a:noFill/>
          </a:ln>
          <a:effectLst>
            <a:outerShdw blurRad="152400" dist="317500" dir="5400000" sx="90000" sy="-19000" rotWithShape="0">
              <a:srgbClr val="000000">
                <a:alpha val="14901"/>
              </a:srgbClr>
            </a:outerShdw>
          </a:effectLst>
        </p:spPr>
        <p:txBody>
          <a:bodyPr spcFirstLastPara="1" wrap="square" lIns="91425" tIns="45700" rIns="91425" bIns="45700" anchor="b" anchorCtr="0">
            <a:normAutofit/>
          </a:bodyPr>
          <a:lstStyle>
            <a:lvl1pPr lvl="0" algn="l">
              <a:spcBef>
                <a:spcPts val="0"/>
              </a:spcBef>
              <a:spcAft>
                <a:spcPts val="0"/>
              </a:spcAft>
              <a:buClr>
                <a:srgbClr val="002D72"/>
              </a:buClr>
              <a:buSzPts val="3000"/>
              <a:buFont typeface="Calibri"/>
              <a:buNone/>
              <a:defRPr sz="3000" b="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7" name="Google Shape;177;p27"/>
          <p:cNvSpPr txBox="1">
            <a:spLocks noGrp="1"/>
          </p:cNvSpPr>
          <p:nvPr>
            <p:ph type="body" idx="1"/>
          </p:nvPr>
        </p:nvSpPr>
        <p:spPr>
          <a:xfrm>
            <a:off x="1103445" y="3501011"/>
            <a:ext cx="8064896" cy="1500187"/>
          </a:xfrm>
          <a:prstGeom prst="rect">
            <a:avLst/>
          </a:prstGeom>
          <a:noFill/>
          <a:ln>
            <a:noFill/>
          </a:ln>
        </p:spPr>
        <p:txBody>
          <a:bodyPr spcFirstLastPara="1" wrap="square" lIns="90000" tIns="45700" rIns="91425" bIns="45700" anchor="t" anchorCtr="0">
            <a:noAutofit/>
          </a:bodyPr>
          <a:lstStyle>
            <a:lvl1pPr marL="457200" marR="0" lvl="0" indent="-228600" algn="l" rtl="0">
              <a:spcBef>
                <a:spcPts val="300"/>
              </a:spcBef>
              <a:spcAft>
                <a:spcPts val="0"/>
              </a:spcAft>
              <a:buClr>
                <a:srgbClr val="7FBA23"/>
              </a:buClr>
              <a:buSzPts val="1500"/>
              <a:buFont typeface="Arial"/>
              <a:buNone/>
              <a:defRPr sz="1500" b="0" i="0" u="none" strike="noStrike" cap="none">
                <a:solidFill>
                  <a:srgbClr val="888888"/>
                </a:solidFill>
                <a:latin typeface="Calibri"/>
                <a:ea typeface="Calibri"/>
                <a:cs typeface="Calibri"/>
                <a:sym typeface="Calibri"/>
              </a:defRPr>
            </a:lvl1pPr>
            <a:lvl2pPr marL="914400" marR="0" lvl="1" indent="-228600" algn="l" rtl="0">
              <a:spcBef>
                <a:spcPts val="270"/>
              </a:spcBef>
              <a:spcAft>
                <a:spcPts val="0"/>
              </a:spcAft>
              <a:buClr>
                <a:srgbClr val="7FBA23"/>
              </a:buClr>
              <a:buSzPts val="1350"/>
              <a:buFont typeface="Arial"/>
              <a:buNone/>
              <a:defRPr sz="1350" b="0" i="0" u="none" strike="noStrike" cap="none">
                <a:solidFill>
                  <a:srgbClr val="888888"/>
                </a:solidFill>
                <a:latin typeface="Calibri"/>
                <a:ea typeface="Calibri"/>
                <a:cs typeface="Calibri"/>
                <a:sym typeface="Calibri"/>
              </a:defRPr>
            </a:lvl2pPr>
            <a:lvl3pPr marL="1371600" marR="0" lvl="2" indent="-228600" algn="l" rtl="0">
              <a:spcBef>
                <a:spcPts val="240"/>
              </a:spcBef>
              <a:spcAft>
                <a:spcPts val="0"/>
              </a:spcAft>
              <a:buClr>
                <a:srgbClr val="7FBA23"/>
              </a:buClr>
              <a:buSzPts val="1200"/>
              <a:buFont typeface="Arial"/>
              <a:buNone/>
              <a:defRPr sz="1200" b="0" i="0" u="none" strike="noStrike" cap="none">
                <a:solidFill>
                  <a:srgbClr val="888888"/>
                </a:solidFill>
                <a:latin typeface="Calibri"/>
                <a:ea typeface="Calibri"/>
                <a:cs typeface="Calibri"/>
                <a:sym typeface="Calibri"/>
              </a:defRPr>
            </a:lvl3pPr>
            <a:lvl4pPr marL="1828800" marR="0" lvl="3" indent="-228600" algn="l" rtl="0">
              <a:spcBef>
                <a:spcPts val="210"/>
              </a:spcBef>
              <a:spcAft>
                <a:spcPts val="0"/>
              </a:spcAft>
              <a:buClr>
                <a:srgbClr val="7FBA23"/>
              </a:buClr>
              <a:buSzPts val="1050"/>
              <a:buFont typeface="Arial"/>
              <a:buNone/>
              <a:defRPr sz="1050" b="0" i="0" u="none" strike="noStrike" cap="none">
                <a:solidFill>
                  <a:srgbClr val="888888"/>
                </a:solidFill>
                <a:latin typeface="Calibri"/>
                <a:ea typeface="Calibri"/>
                <a:cs typeface="Calibri"/>
                <a:sym typeface="Calibri"/>
              </a:defRPr>
            </a:lvl4pPr>
            <a:lvl5pPr marL="2286000" marR="0" lvl="4" indent="-228600" algn="l" rtl="0">
              <a:spcBef>
                <a:spcPts val="210"/>
              </a:spcBef>
              <a:spcAft>
                <a:spcPts val="0"/>
              </a:spcAft>
              <a:buClr>
                <a:srgbClr val="7FBA23"/>
              </a:buClr>
              <a:buSzPts val="1050"/>
              <a:buFont typeface="Arial"/>
              <a:buNone/>
              <a:defRPr sz="1050" b="0" i="0" u="none" strike="noStrike" cap="none">
                <a:solidFill>
                  <a:srgbClr val="888888"/>
                </a:solidFill>
                <a:latin typeface="Calibri"/>
                <a:ea typeface="Calibri"/>
                <a:cs typeface="Calibri"/>
                <a:sym typeface="Calibri"/>
              </a:defRPr>
            </a:lvl5pPr>
            <a:lvl6pPr marL="2743200" marR="0" lvl="5" indent="-228600" algn="l" rtl="0">
              <a:spcBef>
                <a:spcPts val="210"/>
              </a:spcBef>
              <a:spcAft>
                <a:spcPts val="0"/>
              </a:spcAft>
              <a:buClr>
                <a:srgbClr val="888888"/>
              </a:buClr>
              <a:buSzPts val="1050"/>
              <a:buFont typeface="Arial"/>
              <a:buNone/>
              <a:defRPr sz="1050" b="0" i="0" u="none" strike="noStrike" cap="none">
                <a:solidFill>
                  <a:srgbClr val="888888"/>
                </a:solidFill>
                <a:latin typeface="Calibri"/>
                <a:ea typeface="Calibri"/>
                <a:cs typeface="Calibri"/>
                <a:sym typeface="Calibri"/>
              </a:defRPr>
            </a:lvl6pPr>
            <a:lvl7pPr marL="3200400" marR="0" lvl="6" indent="-228600" algn="l" rtl="0">
              <a:spcBef>
                <a:spcPts val="210"/>
              </a:spcBef>
              <a:spcAft>
                <a:spcPts val="0"/>
              </a:spcAft>
              <a:buClr>
                <a:srgbClr val="888888"/>
              </a:buClr>
              <a:buSzPts val="1050"/>
              <a:buFont typeface="Arial"/>
              <a:buNone/>
              <a:defRPr sz="1050" b="0" i="0" u="none" strike="noStrike" cap="none">
                <a:solidFill>
                  <a:srgbClr val="888888"/>
                </a:solidFill>
                <a:latin typeface="Calibri"/>
                <a:ea typeface="Calibri"/>
                <a:cs typeface="Calibri"/>
                <a:sym typeface="Calibri"/>
              </a:defRPr>
            </a:lvl7pPr>
            <a:lvl8pPr marL="3657600" marR="0" lvl="7" indent="-228600" algn="l" rtl="0">
              <a:spcBef>
                <a:spcPts val="210"/>
              </a:spcBef>
              <a:spcAft>
                <a:spcPts val="0"/>
              </a:spcAft>
              <a:buClr>
                <a:srgbClr val="888888"/>
              </a:buClr>
              <a:buSzPts val="1050"/>
              <a:buFont typeface="Arial"/>
              <a:buNone/>
              <a:defRPr sz="1050" b="0" i="0" u="none" strike="noStrike" cap="none">
                <a:solidFill>
                  <a:srgbClr val="888888"/>
                </a:solidFill>
                <a:latin typeface="Calibri"/>
                <a:ea typeface="Calibri"/>
                <a:cs typeface="Calibri"/>
                <a:sym typeface="Calibri"/>
              </a:defRPr>
            </a:lvl8pPr>
            <a:lvl9pPr marL="4114800" marR="0" lvl="8" indent="-228600" algn="l" rtl="0">
              <a:spcBef>
                <a:spcPts val="210"/>
              </a:spcBef>
              <a:spcAft>
                <a:spcPts val="0"/>
              </a:spcAft>
              <a:buClr>
                <a:srgbClr val="888888"/>
              </a:buClr>
              <a:buSzPts val="1050"/>
              <a:buFont typeface="Arial"/>
              <a:buNone/>
              <a:defRPr sz="1050" b="0" i="0" u="none" strike="noStrike" cap="none">
                <a:solidFill>
                  <a:srgbClr val="888888"/>
                </a:solidFill>
                <a:latin typeface="Calibri"/>
                <a:ea typeface="Calibri"/>
                <a:cs typeface="Calibri"/>
                <a:sym typeface="Calibri"/>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Anpassad layout">
    <p:bg>
      <p:bgPr>
        <a:solidFill>
          <a:srgbClr val="F3F3F3"/>
        </a:solidFill>
        <a:effectLst/>
      </p:bgPr>
    </p:bg>
    <p:spTree>
      <p:nvGrpSpPr>
        <p:cNvPr id="1" name=""/>
        <p:cNvGrpSpPr/>
        <p:nvPr/>
      </p:nvGrpSpPr>
      <p:grpSpPr>
        <a:xfrm>
          <a:off x="0" y="0"/>
          <a:ext cx="0" cy="0"/>
          <a:chOff x="0" y="0"/>
          <a:chExt cx="0" cy="0"/>
        </a:xfrm>
      </p:grpSpPr>
      <p:sp>
        <p:nvSpPr>
          <p:cNvPr id="4" name="Platshållare för text 6">
            <a:extLst>
              <a:ext uri="{FF2B5EF4-FFF2-40B4-BE49-F238E27FC236}">
                <a16:creationId xmlns:a16="http://schemas.microsoft.com/office/drawing/2014/main" id="{8D77A988-7B10-0574-77C2-90C0671C8CF9}"/>
              </a:ext>
            </a:extLst>
          </p:cNvPr>
          <p:cNvSpPr txBox="1">
            <a:spLocks/>
          </p:cNvSpPr>
          <p:nvPr userDrawn="1"/>
        </p:nvSpPr>
        <p:spPr>
          <a:xfrm>
            <a:off x="1749279" y="6384702"/>
            <a:ext cx="3302492" cy="203440"/>
          </a:xfrm>
          <a:prstGeom prst="rect">
            <a:avLst/>
          </a:prstGeom>
        </p:spPr>
        <p:txBody>
          <a:bodyPr anchor="ctr">
            <a:normAutofit/>
          </a:bodyPr>
          <a:lstStyle>
            <a:lvl1pPr marL="0" indent="0" algn="l" defTabSz="914400" rtl="0" eaLnBrk="1" latinLnBrk="0" hangingPunct="1">
              <a:lnSpc>
                <a:spcPct val="90000"/>
              </a:lnSpc>
              <a:spcBef>
                <a:spcPts val="1000"/>
              </a:spcBef>
              <a:buFont typeface="Arial" panose="020B0604020202020204" pitchFamily="34" charset="0"/>
              <a:buNone/>
              <a:defRPr sz="2800" i="1" kern="1200">
                <a:solidFill>
                  <a:srgbClr val="A2AAAC"/>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v-SE" sz="800" i="0" dirty="0">
                <a:solidFill>
                  <a:srgbClr val="919B9D"/>
                </a:solidFill>
                <a:latin typeface="Whitney Light" pitchFamily="50" charset="0"/>
              </a:rPr>
              <a:t>Strikt konfidentiellt. Får ej spridas utan tillstånd från Söderberg &amp; Partners.</a:t>
            </a:r>
          </a:p>
        </p:txBody>
      </p:sp>
      <p:pic>
        <p:nvPicPr>
          <p:cNvPr id="7" name="Bild 6">
            <a:extLst>
              <a:ext uri="{FF2B5EF4-FFF2-40B4-BE49-F238E27FC236}">
                <a16:creationId xmlns:a16="http://schemas.microsoft.com/office/drawing/2014/main" id="{34386AB9-92B0-91CE-DBF3-D4279F4EB63C}"/>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06283" y="6351551"/>
            <a:ext cx="905987" cy="269743"/>
          </a:xfrm>
          <a:prstGeom prst="rect">
            <a:avLst/>
          </a:prstGeom>
        </p:spPr>
      </p:pic>
      <p:cxnSp>
        <p:nvCxnSpPr>
          <p:cNvPr id="9" name="Rak koppling 8">
            <a:extLst>
              <a:ext uri="{FF2B5EF4-FFF2-40B4-BE49-F238E27FC236}">
                <a16:creationId xmlns:a16="http://schemas.microsoft.com/office/drawing/2014/main" id="{328D67FF-FDD8-3766-9269-5F8498160558}"/>
              </a:ext>
            </a:extLst>
          </p:cNvPr>
          <p:cNvCxnSpPr>
            <a:cxnSpLocks/>
          </p:cNvCxnSpPr>
          <p:nvPr userDrawn="1"/>
        </p:nvCxnSpPr>
        <p:spPr>
          <a:xfrm>
            <a:off x="420210" y="6114010"/>
            <a:ext cx="11165224" cy="0"/>
          </a:xfrm>
          <a:prstGeom prst="line">
            <a:avLst/>
          </a:prstGeom>
          <a:ln w="3175">
            <a:solidFill>
              <a:srgbClr val="B0B7B8"/>
            </a:solidFill>
          </a:ln>
        </p:spPr>
        <p:style>
          <a:lnRef idx="1">
            <a:schemeClr val="accent1"/>
          </a:lnRef>
          <a:fillRef idx="0">
            <a:schemeClr val="accent1"/>
          </a:fillRef>
          <a:effectRef idx="0">
            <a:schemeClr val="accent1"/>
          </a:effectRef>
          <a:fontRef idx="minor">
            <a:schemeClr val="tx1"/>
          </a:fontRef>
        </p:style>
      </p:cxnSp>
      <p:sp>
        <p:nvSpPr>
          <p:cNvPr id="11" name="Platshållare för text 10">
            <a:extLst>
              <a:ext uri="{FF2B5EF4-FFF2-40B4-BE49-F238E27FC236}">
                <a16:creationId xmlns:a16="http://schemas.microsoft.com/office/drawing/2014/main" id="{B1C4B2D1-6969-1188-5C73-725A442730BE}"/>
              </a:ext>
            </a:extLst>
          </p:cNvPr>
          <p:cNvSpPr>
            <a:spLocks noGrp="1"/>
          </p:cNvSpPr>
          <p:nvPr>
            <p:ph type="body" sz="quarter" idx="11"/>
          </p:nvPr>
        </p:nvSpPr>
        <p:spPr>
          <a:xfrm>
            <a:off x="606283" y="2006208"/>
            <a:ext cx="10979150" cy="3708400"/>
          </a:xfrm>
          <a:prstGeom prst="rect">
            <a:avLst/>
          </a:prstGeom>
        </p:spPr>
        <p:txBody>
          <a:bodyPr/>
          <a:lstStyle>
            <a:lvl1pPr marL="457200" indent="-457200">
              <a:buClr>
                <a:srgbClr val="333333"/>
              </a:buClr>
              <a:buFont typeface="Whitney Light" pitchFamily="50" charset="0"/>
              <a:buChar char="—"/>
              <a:defRPr sz="1800">
                <a:solidFill>
                  <a:srgbClr val="333333"/>
                </a:solidFill>
                <a:latin typeface="Whitney Light" pitchFamily="50" charset="0"/>
              </a:defRPr>
            </a:lvl1pPr>
            <a:lvl2pPr marL="800100" indent="-342900">
              <a:buClr>
                <a:srgbClr val="333333"/>
              </a:buClr>
              <a:buFont typeface="Whitney Light" pitchFamily="50" charset="0"/>
              <a:buChar char="—"/>
              <a:defRPr sz="1600">
                <a:solidFill>
                  <a:srgbClr val="333333"/>
                </a:solidFill>
                <a:latin typeface="Whitney Light" pitchFamily="50" charset="0"/>
              </a:defRPr>
            </a:lvl2pPr>
            <a:lvl3pPr marL="1257300" indent="-342900">
              <a:buClr>
                <a:srgbClr val="333333"/>
              </a:buClr>
              <a:buFont typeface="Whitney Light" pitchFamily="50" charset="0"/>
              <a:buChar char="—"/>
              <a:defRPr sz="1400">
                <a:solidFill>
                  <a:srgbClr val="333333"/>
                </a:solidFill>
                <a:latin typeface="Whitney Light" pitchFamily="50" charset="0"/>
              </a:defRPr>
            </a:lvl3pPr>
            <a:lvl4pPr marL="1657350" indent="-285750">
              <a:buClr>
                <a:srgbClr val="333333"/>
              </a:buClr>
              <a:buFont typeface="Whitney Light" pitchFamily="50" charset="0"/>
              <a:buChar char="—"/>
              <a:defRPr sz="1200">
                <a:solidFill>
                  <a:srgbClr val="333333"/>
                </a:solidFill>
                <a:latin typeface="Whitney Light" pitchFamily="50" charset="0"/>
              </a:defRPr>
            </a:lvl4pPr>
            <a:lvl5pPr marL="2114550" indent="-285750">
              <a:buClr>
                <a:srgbClr val="333333"/>
              </a:buClr>
              <a:buFont typeface="Whitney Light" pitchFamily="50" charset="0"/>
              <a:buChar char="—"/>
              <a:defRPr sz="1200">
                <a:solidFill>
                  <a:srgbClr val="333333"/>
                </a:solidFill>
                <a:latin typeface="Whitney Light" pitchFamily="50" charset="0"/>
              </a:defRPr>
            </a:lvl5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14" name="Rubrik 13">
            <a:extLst>
              <a:ext uri="{FF2B5EF4-FFF2-40B4-BE49-F238E27FC236}">
                <a16:creationId xmlns:a16="http://schemas.microsoft.com/office/drawing/2014/main" id="{40CF1EEB-6A95-1BCA-AB8A-CF2F17764545}"/>
              </a:ext>
            </a:extLst>
          </p:cNvPr>
          <p:cNvSpPr>
            <a:spLocks noGrp="1"/>
          </p:cNvSpPr>
          <p:nvPr>
            <p:ph type="title"/>
          </p:nvPr>
        </p:nvSpPr>
        <p:spPr>
          <a:xfrm>
            <a:off x="606283" y="511672"/>
            <a:ext cx="10979009" cy="1420645"/>
          </a:xfrm>
        </p:spPr>
        <p:txBody>
          <a:bodyPr anchor="t"/>
          <a:lstStyle>
            <a:lvl1pPr algn="l">
              <a:defRPr>
                <a:solidFill>
                  <a:srgbClr val="333333"/>
                </a:solidFill>
              </a:defRPr>
            </a:lvl1pPr>
          </a:lstStyle>
          <a:p>
            <a:r>
              <a:rPr lang="sv-SE" dirty="0"/>
              <a:t>Klicka här för att ändra mall för rubrikformat</a:t>
            </a:r>
          </a:p>
        </p:txBody>
      </p:sp>
      <p:sp>
        <p:nvSpPr>
          <p:cNvPr id="16" name="Platshållare för text 15">
            <a:extLst>
              <a:ext uri="{FF2B5EF4-FFF2-40B4-BE49-F238E27FC236}">
                <a16:creationId xmlns:a16="http://schemas.microsoft.com/office/drawing/2014/main" id="{B69F1C67-15E9-5074-F6E8-DD478397DA64}"/>
              </a:ext>
            </a:extLst>
          </p:cNvPr>
          <p:cNvSpPr>
            <a:spLocks noGrp="1"/>
          </p:cNvSpPr>
          <p:nvPr>
            <p:ph type="body" sz="quarter" idx="12" hasCustomPrompt="1"/>
          </p:nvPr>
        </p:nvSpPr>
        <p:spPr>
          <a:xfrm>
            <a:off x="606425" y="241300"/>
            <a:ext cx="3784420" cy="270372"/>
          </a:xfrm>
          <a:prstGeom prst="rect">
            <a:avLst/>
          </a:prstGeom>
        </p:spPr>
        <p:txBody>
          <a:bodyPr/>
          <a:lstStyle>
            <a:lvl1pPr marL="0" indent="0">
              <a:buNone/>
              <a:defRPr sz="1400" spc="300">
                <a:solidFill>
                  <a:srgbClr val="333333"/>
                </a:solidFill>
                <a:latin typeface="Whitney Book" pitchFamily="50" charset="0"/>
                <a:cs typeface="Angsana New" panose="02020603050405020304" pitchFamily="18" charset="-34"/>
              </a:defRPr>
            </a:lvl1pPr>
          </a:lstStyle>
          <a:p>
            <a:pPr lvl="0"/>
            <a:r>
              <a:rPr lang="sv-SE" dirty="0"/>
              <a:t>ÖVERRUBRIK</a:t>
            </a:r>
          </a:p>
        </p:txBody>
      </p:sp>
      <p:sp>
        <p:nvSpPr>
          <p:cNvPr id="2" name="Platshållare för bildnummer 1">
            <a:extLst>
              <a:ext uri="{FF2B5EF4-FFF2-40B4-BE49-F238E27FC236}">
                <a16:creationId xmlns:a16="http://schemas.microsoft.com/office/drawing/2014/main" id="{BE7B2333-2AB3-E18D-09AC-D204154A1849}"/>
              </a:ext>
            </a:extLst>
          </p:cNvPr>
          <p:cNvSpPr>
            <a:spLocks noGrp="1"/>
          </p:cNvSpPr>
          <p:nvPr>
            <p:ph type="sldNum" sz="quarter" idx="13"/>
          </p:nvPr>
        </p:nvSpPr>
        <p:spPr/>
        <p:txBody>
          <a:bodyPr/>
          <a:lstStyle/>
          <a:p>
            <a:fld id="{2BE18CB5-8F6B-4BA7-B19A-463AE03BB80C}" type="slidenum">
              <a:rPr lang="sv-SE" smtClean="0"/>
              <a:pPr/>
              <a:t>‹#›</a:t>
            </a:fld>
            <a:endParaRPr lang="sv-SE"/>
          </a:p>
        </p:txBody>
      </p:sp>
    </p:spTree>
    <p:extLst>
      <p:ext uri="{BB962C8B-B14F-4D97-AF65-F5344CB8AC3E}">
        <p14:creationId xmlns:p14="http://schemas.microsoft.com/office/powerpoint/2010/main" val="4055216751"/>
      </p:ext>
    </p:extLst>
  </p:cSld>
  <p:clrMapOvr>
    <a:masterClrMapping/>
  </p:clrMapOvr>
  <p:extLst>
    <p:ext uri="{DCECCB84-F9BA-43D5-87BE-67443E8EF086}">
      <p15:sldGuideLst xmlns:p15="http://schemas.microsoft.com/office/powerpoint/2012/main">
        <p15:guide id="1" orient="horz" pos="2160">
          <p15:clr>
            <a:srgbClr val="FBAE40"/>
          </p15:clr>
        </p15:guide>
        <p15:guide id="2" pos="37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cSld name="Förstasida">
    <p:bg>
      <p:bgPr>
        <a:blipFill dpi="0" rotWithShape="1">
          <a:blip r:embed="rId3">
            <a:lum/>
          </a:blip>
          <a:srcRect/>
          <a:stretch>
            <a:fillRect t="-7000" b="-7000"/>
          </a:stretch>
        </a:blip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9127F1B-F5CE-4F8A-99BF-E355FE02C1A1}"/>
              </a:ext>
            </a:extLst>
          </p:cNvPr>
          <p:cNvSpPr>
            <a:spLocks noGrp="1"/>
          </p:cNvSpPr>
          <p:nvPr>
            <p:ph type="ctrTitle" hasCustomPrompt="1"/>
          </p:nvPr>
        </p:nvSpPr>
        <p:spPr>
          <a:xfrm>
            <a:off x="1524000" y="2503691"/>
            <a:ext cx="9144000" cy="1873756"/>
          </a:xfrm>
          <a:prstGeom prst="rect">
            <a:avLst/>
          </a:prstGeom>
        </p:spPr>
        <p:txBody>
          <a:bodyPr anchor="ctr" anchorCtr="0"/>
          <a:lstStyle>
            <a:lvl1pPr algn="ctr">
              <a:defRPr sz="6000">
                <a:solidFill>
                  <a:schemeClr val="bg1"/>
                </a:solidFill>
              </a:defRPr>
            </a:lvl1pPr>
          </a:lstStyle>
          <a:p>
            <a:r>
              <a:rPr lang="sv-SE"/>
              <a:t>Månadsmöte </a:t>
            </a:r>
            <a:br>
              <a:rPr lang="sv-SE"/>
            </a:br>
            <a:r>
              <a:rPr lang="sv-SE"/>
              <a:t>Investment management</a:t>
            </a:r>
          </a:p>
        </p:txBody>
      </p:sp>
      <p:sp>
        <p:nvSpPr>
          <p:cNvPr id="3" name="Underrubrik 2">
            <a:extLst>
              <a:ext uri="{FF2B5EF4-FFF2-40B4-BE49-F238E27FC236}">
                <a16:creationId xmlns:a16="http://schemas.microsoft.com/office/drawing/2014/main" id="{9CF689AC-19F3-4C94-978B-FB428293F749}"/>
              </a:ext>
            </a:extLst>
          </p:cNvPr>
          <p:cNvSpPr>
            <a:spLocks noGrp="1"/>
          </p:cNvSpPr>
          <p:nvPr>
            <p:ph type="subTitle" idx="1" hasCustomPrompt="1"/>
          </p:nvPr>
        </p:nvSpPr>
        <p:spPr>
          <a:xfrm>
            <a:off x="1524000" y="1948334"/>
            <a:ext cx="9144000" cy="365125"/>
          </a:xfrm>
          <a:prstGeom prst="rect">
            <a:avLst/>
          </a:prstGeom>
        </p:spPr>
        <p:txBody>
          <a:bodyPr/>
          <a:lstStyle>
            <a:lvl1pPr marL="0" indent="0" algn="ctr">
              <a:buNone/>
              <a:defRPr sz="2400">
                <a:solidFill>
                  <a:schemeClr val="bg1"/>
                </a:solidFill>
                <a:latin typeface="Whitney Light"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Månad 2019</a:t>
            </a:r>
          </a:p>
        </p:txBody>
      </p:sp>
      <p:pic>
        <p:nvPicPr>
          <p:cNvPr id="8" name="Bildobjekt 7">
            <a:extLst>
              <a:ext uri="{FF2B5EF4-FFF2-40B4-BE49-F238E27FC236}">
                <a16:creationId xmlns:a16="http://schemas.microsoft.com/office/drawing/2014/main" id="{70600608-C9F8-4CC8-86D0-2AAC3673E39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23803" y="627506"/>
            <a:ext cx="1917126" cy="568997"/>
          </a:xfrm>
          <a:prstGeom prst="rect">
            <a:avLst/>
          </a:prstGeom>
        </p:spPr>
      </p:pic>
    </p:spTree>
    <p:custDataLst>
      <p:tags r:id="rId1"/>
    </p:custDataLst>
    <p:extLst>
      <p:ext uri="{BB962C8B-B14F-4D97-AF65-F5344CB8AC3E}">
        <p14:creationId xmlns:p14="http://schemas.microsoft.com/office/powerpoint/2010/main" val="309476337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Förstasida">
    <p:bg>
      <p:bgPr>
        <a:blipFill dpi="0" rotWithShape="1">
          <a:blip r:embed="rId3">
            <a:lum/>
          </a:blip>
          <a:srcRect/>
          <a:stretch>
            <a:fillRect t="-7000" b="-7000"/>
          </a:stretch>
        </a:blip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9127F1B-F5CE-4F8A-99BF-E355FE02C1A1}"/>
              </a:ext>
            </a:extLst>
          </p:cNvPr>
          <p:cNvSpPr>
            <a:spLocks noGrp="1"/>
          </p:cNvSpPr>
          <p:nvPr>
            <p:ph type="ctrTitle" hasCustomPrompt="1"/>
          </p:nvPr>
        </p:nvSpPr>
        <p:spPr>
          <a:xfrm>
            <a:off x="1524000" y="2503691"/>
            <a:ext cx="9144000" cy="1873756"/>
          </a:xfrm>
          <a:prstGeom prst="rect">
            <a:avLst/>
          </a:prstGeom>
        </p:spPr>
        <p:txBody>
          <a:bodyPr anchor="ctr" anchorCtr="0"/>
          <a:lstStyle>
            <a:lvl1pPr algn="ctr">
              <a:defRPr sz="6000">
                <a:solidFill>
                  <a:schemeClr val="bg1"/>
                </a:solidFill>
              </a:defRPr>
            </a:lvl1pPr>
          </a:lstStyle>
          <a:p>
            <a:r>
              <a:rPr lang="sv-SE"/>
              <a:t>Månadsmöte </a:t>
            </a:r>
            <a:br>
              <a:rPr lang="sv-SE"/>
            </a:br>
            <a:r>
              <a:rPr lang="sv-SE"/>
              <a:t>Investment management</a:t>
            </a:r>
          </a:p>
        </p:txBody>
      </p:sp>
      <p:sp>
        <p:nvSpPr>
          <p:cNvPr id="3" name="Underrubrik 2">
            <a:extLst>
              <a:ext uri="{FF2B5EF4-FFF2-40B4-BE49-F238E27FC236}">
                <a16:creationId xmlns:a16="http://schemas.microsoft.com/office/drawing/2014/main" id="{9CF689AC-19F3-4C94-978B-FB428293F749}"/>
              </a:ext>
            </a:extLst>
          </p:cNvPr>
          <p:cNvSpPr>
            <a:spLocks noGrp="1"/>
          </p:cNvSpPr>
          <p:nvPr>
            <p:ph type="subTitle" idx="1" hasCustomPrompt="1"/>
          </p:nvPr>
        </p:nvSpPr>
        <p:spPr>
          <a:xfrm>
            <a:off x="1524000" y="1948334"/>
            <a:ext cx="9144000" cy="365125"/>
          </a:xfrm>
          <a:prstGeom prst="rect">
            <a:avLst/>
          </a:prstGeom>
        </p:spPr>
        <p:txBody>
          <a:bodyPr/>
          <a:lstStyle>
            <a:lvl1pPr marL="0" indent="0" algn="ctr">
              <a:buNone/>
              <a:defRPr sz="2400">
                <a:solidFill>
                  <a:schemeClr val="bg1"/>
                </a:solidFill>
                <a:latin typeface="Whitney Light"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Månad 2019</a:t>
            </a:r>
          </a:p>
        </p:txBody>
      </p:sp>
      <p:pic>
        <p:nvPicPr>
          <p:cNvPr id="8" name="Bildobjekt 7">
            <a:extLst>
              <a:ext uri="{FF2B5EF4-FFF2-40B4-BE49-F238E27FC236}">
                <a16:creationId xmlns:a16="http://schemas.microsoft.com/office/drawing/2014/main" id="{70600608-C9F8-4CC8-86D0-2AAC3673E39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23803" y="627506"/>
            <a:ext cx="1917126" cy="568997"/>
          </a:xfrm>
          <a:prstGeom prst="rect">
            <a:avLst/>
          </a:prstGeom>
        </p:spPr>
      </p:pic>
    </p:spTree>
    <p:custDataLst>
      <p:tags r:id="rId1"/>
    </p:custDataLst>
    <p:extLst>
      <p:ext uri="{BB962C8B-B14F-4D97-AF65-F5344CB8AC3E}">
        <p14:creationId xmlns:p14="http://schemas.microsoft.com/office/powerpoint/2010/main" val="412885537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Mellansida">
    <p:bg>
      <p:bgPr>
        <a:blipFill dpi="0" rotWithShape="1">
          <a:blip r:embed="rId3">
            <a:lum/>
          </a:blip>
          <a:srcRect/>
          <a:stretch>
            <a:fillRect t="-7000" b="-7000"/>
          </a:stretch>
        </a:blipFill>
        <a:effectLst/>
      </p:bgPr>
    </p:bg>
    <p:spTree>
      <p:nvGrpSpPr>
        <p:cNvPr id="1" name=""/>
        <p:cNvGrpSpPr/>
        <p:nvPr/>
      </p:nvGrpSpPr>
      <p:grpSpPr>
        <a:xfrm>
          <a:off x="0" y="0"/>
          <a:ext cx="0" cy="0"/>
          <a:chOff x="0" y="0"/>
          <a:chExt cx="0" cy="0"/>
        </a:xfrm>
      </p:grpSpPr>
      <p:sp>
        <p:nvSpPr>
          <p:cNvPr id="7" name="Rubrik 1">
            <a:extLst>
              <a:ext uri="{FF2B5EF4-FFF2-40B4-BE49-F238E27FC236}">
                <a16:creationId xmlns:a16="http://schemas.microsoft.com/office/drawing/2014/main" id="{796498B1-4BDD-4244-8AB4-400C60D2F173}"/>
              </a:ext>
            </a:extLst>
          </p:cNvPr>
          <p:cNvSpPr>
            <a:spLocks noGrp="1"/>
          </p:cNvSpPr>
          <p:nvPr>
            <p:ph type="ctrTitle" hasCustomPrompt="1"/>
          </p:nvPr>
        </p:nvSpPr>
        <p:spPr>
          <a:xfrm>
            <a:off x="1524000" y="2416143"/>
            <a:ext cx="9144000" cy="1873756"/>
          </a:xfrm>
          <a:prstGeom prst="rect">
            <a:avLst/>
          </a:prstGeom>
        </p:spPr>
        <p:txBody>
          <a:bodyPr anchor="ctr" anchorCtr="0"/>
          <a:lstStyle>
            <a:lvl1pPr algn="ctr">
              <a:defRPr sz="6000">
                <a:solidFill>
                  <a:schemeClr val="bg1"/>
                </a:solidFill>
              </a:defRPr>
            </a:lvl1pPr>
          </a:lstStyle>
          <a:p>
            <a:r>
              <a:rPr lang="sv-SE"/>
              <a:t>Rubrik mellansida</a:t>
            </a:r>
          </a:p>
        </p:txBody>
      </p:sp>
    </p:spTree>
    <p:custDataLst>
      <p:tags r:id="rId1"/>
    </p:custDataLst>
    <p:extLst>
      <p:ext uri="{BB962C8B-B14F-4D97-AF65-F5344CB8AC3E}">
        <p14:creationId xmlns:p14="http://schemas.microsoft.com/office/powerpoint/2010/main" val="219636963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lutsida">
    <p:bg>
      <p:bgPr>
        <a:blipFill dpi="0" rotWithShape="1">
          <a:blip r:embed="rId3">
            <a:lum/>
          </a:blip>
          <a:srcRect/>
          <a:stretch>
            <a:fillRect t="-7000" b="-7000"/>
          </a:stretch>
        </a:blip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9127F1B-F5CE-4F8A-99BF-E355FE02C1A1}"/>
              </a:ext>
            </a:extLst>
          </p:cNvPr>
          <p:cNvSpPr>
            <a:spLocks noGrp="1"/>
          </p:cNvSpPr>
          <p:nvPr>
            <p:ph type="ctrTitle" hasCustomPrompt="1"/>
          </p:nvPr>
        </p:nvSpPr>
        <p:spPr>
          <a:xfrm>
            <a:off x="1524000" y="2492122"/>
            <a:ext cx="9144000" cy="1873756"/>
          </a:xfrm>
          <a:prstGeom prst="rect">
            <a:avLst/>
          </a:prstGeom>
        </p:spPr>
        <p:txBody>
          <a:bodyPr anchor="ctr" anchorCtr="0">
            <a:normAutofit/>
          </a:bodyPr>
          <a:lstStyle>
            <a:lvl1pPr algn="ctr">
              <a:defRPr sz="4000">
                <a:solidFill>
                  <a:schemeClr val="bg1"/>
                </a:solidFill>
              </a:defRPr>
            </a:lvl1pPr>
          </a:lstStyle>
          <a:p>
            <a:r>
              <a:rPr lang="sv-SE"/>
              <a:t>epost@soderbergpartners.se</a:t>
            </a:r>
          </a:p>
        </p:txBody>
      </p:sp>
      <p:pic>
        <p:nvPicPr>
          <p:cNvPr id="8" name="Bildobjekt 7">
            <a:extLst>
              <a:ext uri="{FF2B5EF4-FFF2-40B4-BE49-F238E27FC236}">
                <a16:creationId xmlns:a16="http://schemas.microsoft.com/office/drawing/2014/main" id="{70600608-C9F8-4CC8-86D0-2AAC3673E39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23803" y="627506"/>
            <a:ext cx="1917126" cy="568997"/>
          </a:xfrm>
          <a:prstGeom prst="rect">
            <a:avLst/>
          </a:prstGeom>
        </p:spPr>
      </p:pic>
    </p:spTree>
    <p:custDataLst>
      <p:tags r:id="rId1"/>
    </p:custDataLst>
    <p:extLst>
      <p:ext uri="{BB962C8B-B14F-4D97-AF65-F5344CB8AC3E}">
        <p14:creationId xmlns:p14="http://schemas.microsoft.com/office/powerpoint/2010/main" val="183658323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Avsnittsrubrik">
    <p:spTree>
      <p:nvGrpSpPr>
        <p:cNvPr id="1" name=""/>
        <p:cNvGrpSpPr/>
        <p:nvPr/>
      </p:nvGrpSpPr>
      <p:grpSpPr>
        <a:xfrm>
          <a:off x="0" y="0"/>
          <a:ext cx="0" cy="0"/>
          <a:chOff x="0" y="0"/>
          <a:chExt cx="0" cy="0"/>
        </a:xfrm>
      </p:grpSpPr>
      <p:sp>
        <p:nvSpPr>
          <p:cNvPr id="11" name="Rektangel 10">
            <a:extLst>
              <a:ext uri="{FF2B5EF4-FFF2-40B4-BE49-F238E27FC236}">
                <a16:creationId xmlns:a16="http://schemas.microsoft.com/office/drawing/2014/main" id="{CA84875A-512D-49AB-8376-B632F18BEE92}"/>
              </a:ext>
            </a:extLst>
          </p:cNvPr>
          <p:cNvSpPr/>
          <p:nvPr userDrawn="1"/>
        </p:nvSpPr>
        <p:spPr>
          <a:xfrm flipV="1">
            <a:off x="0" y="-1098"/>
            <a:ext cx="12192000" cy="72000"/>
          </a:xfrm>
          <a:prstGeom prst="rect">
            <a:avLst/>
          </a:prstGeom>
          <a:solidFill>
            <a:srgbClr val="002D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3" name="Platshållare för text 12">
            <a:extLst>
              <a:ext uri="{FF2B5EF4-FFF2-40B4-BE49-F238E27FC236}">
                <a16:creationId xmlns:a16="http://schemas.microsoft.com/office/drawing/2014/main" id="{0249D4F3-E3A3-4BE5-BA89-E6A063CFD560}"/>
              </a:ext>
            </a:extLst>
          </p:cNvPr>
          <p:cNvSpPr>
            <a:spLocks noGrp="1"/>
          </p:cNvSpPr>
          <p:nvPr>
            <p:ph type="body" sz="quarter" idx="10" hasCustomPrompt="1"/>
          </p:nvPr>
        </p:nvSpPr>
        <p:spPr>
          <a:xfrm>
            <a:off x="566624" y="1942686"/>
            <a:ext cx="6580963" cy="3660446"/>
          </a:xfrm>
          <a:prstGeom prst="rect">
            <a:avLst/>
          </a:prstGeom>
        </p:spPr>
        <p:txBody>
          <a:bodyPr>
            <a:noAutofit/>
          </a:bodyPr>
          <a:lstStyle>
            <a:lvl1pPr marL="0" indent="0">
              <a:buFont typeface="Arial" panose="020B0604020202020204" pitchFamily="34" charset="0"/>
              <a:buNone/>
              <a:defRPr sz="1600">
                <a:latin typeface="Whitney Light" pitchFamily="50" charset="0"/>
              </a:defRPr>
            </a:lvl1pPr>
            <a:lvl2pPr marL="457200" indent="0">
              <a:buNone/>
              <a:defRPr sz="1600">
                <a:latin typeface="Whitney Light" pitchFamily="50" charset="0"/>
              </a:defRPr>
            </a:lvl2pPr>
            <a:lvl3pPr marL="914400" indent="0">
              <a:buNone/>
              <a:defRPr sz="1600">
                <a:latin typeface="Whitney Light" pitchFamily="50" charset="0"/>
              </a:defRPr>
            </a:lvl3pPr>
            <a:lvl4pPr marL="1371600" indent="0">
              <a:buNone/>
              <a:defRPr sz="1600">
                <a:latin typeface="Whitney Light" pitchFamily="50" charset="0"/>
              </a:defRPr>
            </a:lvl4pPr>
            <a:lvl5pPr marL="1828800" indent="0">
              <a:buNone/>
              <a:defRPr sz="1600">
                <a:latin typeface="Whitney Light" pitchFamily="50" charset="0"/>
              </a:defRPr>
            </a:lvl5pPr>
          </a:lstStyle>
          <a:p>
            <a:pPr marL="0" indent="0">
              <a:buFont typeface="Arial" panose="020B0604020202020204" pitchFamily="34" charset="0"/>
              <a:buNone/>
            </a:pPr>
            <a:r>
              <a:rPr lang="sv-SE" sz="1600" err="1">
                <a:latin typeface="Whitney Light" pitchFamily="50" charset="0"/>
              </a:rPr>
              <a:t>Lorem</a:t>
            </a:r>
            <a:r>
              <a:rPr lang="sv-SE" sz="1600">
                <a:latin typeface="Whitney Light" pitchFamily="50" charset="0"/>
              </a:rPr>
              <a:t> </a:t>
            </a:r>
            <a:r>
              <a:rPr lang="sv-SE" sz="1600" err="1">
                <a:latin typeface="Whitney Light" pitchFamily="50" charset="0"/>
              </a:rPr>
              <a:t>ipsum</a:t>
            </a:r>
            <a:r>
              <a:rPr lang="sv-SE" sz="1600">
                <a:latin typeface="Whitney Light" pitchFamily="50" charset="0"/>
              </a:rPr>
              <a:t> </a:t>
            </a:r>
            <a:r>
              <a:rPr lang="sv-SE" sz="1600" err="1">
                <a:latin typeface="Whitney Light" pitchFamily="50" charset="0"/>
              </a:rPr>
              <a:t>dolor</a:t>
            </a:r>
            <a:r>
              <a:rPr lang="sv-SE" sz="1600">
                <a:latin typeface="Whitney Light" pitchFamily="50" charset="0"/>
              </a:rPr>
              <a:t> </a:t>
            </a:r>
            <a:r>
              <a:rPr lang="sv-SE" sz="1600" err="1">
                <a:latin typeface="Whitney Light" pitchFamily="50" charset="0"/>
              </a:rPr>
              <a:t>sit</a:t>
            </a:r>
            <a:r>
              <a:rPr lang="sv-SE" sz="1600">
                <a:latin typeface="Whitney Light" pitchFamily="50" charset="0"/>
              </a:rPr>
              <a:t> </a:t>
            </a:r>
            <a:r>
              <a:rPr lang="sv-SE" sz="1600" err="1">
                <a:latin typeface="Whitney Light" pitchFamily="50" charset="0"/>
              </a:rPr>
              <a:t>amet</a:t>
            </a:r>
            <a:r>
              <a:rPr lang="sv-SE" sz="1600">
                <a:latin typeface="Whitney Light" pitchFamily="50" charset="0"/>
              </a:rPr>
              <a:t>, </a:t>
            </a:r>
            <a:r>
              <a:rPr lang="sv-SE" sz="1600" err="1">
                <a:latin typeface="Whitney Light" pitchFamily="50" charset="0"/>
              </a:rPr>
              <a:t>consectetur</a:t>
            </a:r>
            <a:r>
              <a:rPr lang="sv-SE" sz="1600">
                <a:latin typeface="Whitney Light" pitchFamily="50" charset="0"/>
              </a:rPr>
              <a:t> </a:t>
            </a:r>
            <a:r>
              <a:rPr lang="sv-SE" sz="1600" err="1">
                <a:latin typeface="Whitney Light" pitchFamily="50" charset="0"/>
              </a:rPr>
              <a:t>adipiscing</a:t>
            </a:r>
            <a:r>
              <a:rPr lang="sv-SE" sz="1600">
                <a:latin typeface="Whitney Light" pitchFamily="50" charset="0"/>
              </a:rPr>
              <a:t> elit, sed do </a:t>
            </a:r>
            <a:r>
              <a:rPr lang="sv-SE" sz="1600" err="1">
                <a:latin typeface="Whitney Light" pitchFamily="50" charset="0"/>
              </a:rPr>
              <a:t>eiusmod</a:t>
            </a:r>
            <a:r>
              <a:rPr lang="sv-SE" sz="1600">
                <a:latin typeface="Whitney Light" pitchFamily="50" charset="0"/>
              </a:rPr>
              <a:t> </a:t>
            </a:r>
            <a:r>
              <a:rPr lang="sv-SE" sz="1600" err="1">
                <a:latin typeface="Whitney Light" pitchFamily="50" charset="0"/>
              </a:rPr>
              <a:t>tempor</a:t>
            </a:r>
            <a:r>
              <a:rPr lang="sv-SE" sz="1600">
                <a:latin typeface="Whitney Light" pitchFamily="50" charset="0"/>
              </a:rPr>
              <a:t> </a:t>
            </a:r>
            <a:r>
              <a:rPr lang="sv-SE" sz="1600" err="1">
                <a:latin typeface="Whitney Light" pitchFamily="50" charset="0"/>
              </a:rPr>
              <a:t>incididunt</a:t>
            </a:r>
            <a:r>
              <a:rPr lang="sv-SE" sz="1600">
                <a:latin typeface="Whitney Light" pitchFamily="50" charset="0"/>
              </a:rPr>
              <a:t> ut </a:t>
            </a:r>
            <a:r>
              <a:rPr lang="sv-SE" sz="1600" err="1">
                <a:latin typeface="Whitney Light" pitchFamily="50" charset="0"/>
              </a:rPr>
              <a:t>labore</a:t>
            </a:r>
            <a:r>
              <a:rPr lang="sv-SE" sz="1600">
                <a:latin typeface="Whitney Light" pitchFamily="50" charset="0"/>
              </a:rPr>
              <a:t> et </a:t>
            </a:r>
            <a:r>
              <a:rPr lang="sv-SE" sz="1600" err="1">
                <a:latin typeface="Whitney Light" pitchFamily="50" charset="0"/>
              </a:rPr>
              <a:t>dolore</a:t>
            </a:r>
            <a:r>
              <a:rPr lang="sv-SE" sz="1600">
                <a:latin typeface="Whitney Light" pitchFamily="50" charset="0"/>
              </a:rPr>
              <a:t> </a:t>
            </a:r>
            <a:r>
              <a:rPr lang="sv-SE" sz="1600" err="1">
                <a:latin typeface="Whitney Light" pitchFamily="50" charset="0"/>
              </a:rPr>
              <a:t>magna</a:t>
            </a:r>
            <a:r>
              <a:rPr lang="sv-SE" sz="1600">
                <a:latin typeface="Whitney Light" pitchFamily="50" charset="0"/>
              </a:rPr>
              <a:t> </a:t>
            </a:r>
            <a:r>
              <a:rPr lang="sv-SE" sz="1600" err="1">
                <a:latin typeface="Whitney Light" pitchFamily="50" charset="0"/>
              </a:rPr>
              <a:t>aliqua</a:t>
            </a:r>
            <a:r>
              <a:rPr lang="sv-SE" sz="1600">
                <a:latin typeface="Whitney Light" pitchFamily="50" charset="0"/>
              </a:rPr>
              <a:t>. Ut </a:t>
            </a:r>
            <a:r>
              <a:rPr lang="sv-SE" sz="1600" err="1">
                <a:latin typeface="Whitney Light" pitchFamily="50" charset="0"/>
              </a:rPr>
              <a:t>enim</a:t>
            </a:r>
            <a:r>
              <a:rPr lang="sv-SE" sz="1600">
                <a:latin typeface="Whitney Light" pitchFamily="50" charset="0"/>
              </a:rPr>
              <a:t> ad </a:t>
            </a:r>
            <a:r>
              <a:rPr lang="sv-SE" sz="1600" err="1">
                <a:latin typeface="Whitney Light" pitchFamily="50" charset="0"/>
              </a:rPr>
              <a:t>minim</a:t>
            </a:r>
            <a:r>
              <a:rPr lang="sv-SE" sz="1600">
                <a:latin typeface="Whitney Light" pitchFamily="50" charset="0"/>
              </a:rPr>
              <a:t> </a:t>
            </a:r>
            <a:r>
              <a:rPr lang="sv-SE" sz="1600" err="1">
                <a:latin typeface="Whitney Light" pitchFamily="50" charset="0"/>
              </a:rPr>
              <a:t>veniam</a:t>
            </a:r>
            <a:r>
              <a:rPr lang="sv-SE" sz="1600">
                <a:latin typeface="Whitney Light" pitchFamily="50" charset="0"/>
              </a:rPr>
              <a:t>.</a:t>
            </a:r>
          </a:p>
          <a:p>
            <a:pPr marL="0" indent="0">
              <a:buNone/>
            </a:pPr>
            <a:r>
              <a:rPr lang="sv-SE" sz="1600" err="1">
                <a:latin typeface="Whitney Light" pitchFamily="50" charset="0"/>
              </a:rPr>
              <a:t>Lorem</a:t>
            </a:r>
            <a:r>
              <a:rPr lang="sv-SE" sz="1600">
                <a:latin typeface="Whitney Light" pitchFamily="50" charset="0"/>
              </a:rPr>
              <a:t> </a:t>
            </a:r>
            <a:r>
              <a:rPr lang="sv-SE" sz="1600" err="1">
                <a:latin typeface="Whitney Light" pitchFamily="50" charset="0"/>
              </a:rPr>
              <a:t>ipsum</a:t>
            </a:r>
            <a:r>
              <a:rPr lang="sv-SE" sz="1600">
                <a:latin typeface="Whitney Light" pitchFamily="50" charset="0"/>
              </a:rPr>
              <a:t> </a:t>
            </a:r>
            <a:r>
              <a:rPr lang="sv-SE" sz="1600" err="1">
                <a:latin typeface="Whitney Light" pitchFamily="50" charset="0"/>
              </a:rPr>
              <a:t>dolor</a:t>
            </a:r>
            <a:r>
              <a:rPr lang="sv-SE" sz="1600">
                <a:latin typeface="Whitney Light" pitchFamily="50" charset="0"/>
              </a:rPr>
              <a:t> </a:t>
            </a:r>
            <a:r>
              <a:rPr lang="sv-SE" sz="1600" err="1">
                <a:latin typeface="Whitney Light" pitchFamily="50" charset="0"/>
              </a:rPr>
              <a:t>sit</a:t>
            </a:r>
            <a:r>
              <a:rPr lang="sv-SE" sz="1600">
                <a:latin typeface="Whitney Light" pitchFamily="50" charset="0"/>
              </a:rPr>
              <a:t> </a:t>
            </a:r>
            <a:r>
              <a:rPr lang="sv-SE" sz="1600" err="1">
                <a:latin typeface="Whitney Light" pitchFamily="50" charset="0"/>
              </a:rPr>
              <a:t>amet</a:t>
            </a:r>
            <a:r>
              <a:rPr lang="sv-SE" sz="1600">
                <a:latin typeface="Whitney Light" pitchFamily="50" charset="0"/>
              </a:rPr>
              <a:t>, </a:t>
            </a:r>
            <a:r>
              <a:rPr lang="sv-SE" sz="1600" err="1">
                <a:latin typeface="Whitney Light" pitchFamily="50" charset="0"/>
              </a:rPr>
              <a:t>consectetur</a:t>
            </a:r>
            <a:r>
              <a:rPr lang="sv-SE" sz="1600">
                <a:latin typeface="Whitney Light" pitchFamily="50" charset="0"/>
              </a:rPr>
              <a:t> </a:t>
            </a:r>
            <a:r>
              <a:rPr lang="sv-SE" sz="1600" err="1">
                <a:latin typeface="Whitney Light" pitchFamily="50" charset="0"/>
              </a:rPr>
              <a:t>adipiscing</a:t>
            </a:r>
            <a:r>
              <a:rPr lang="sv-SE" sz="1600">
                <a:latin typeface="Whitney Light" pitchFamily="50" charset="0"/>
              </a:rPr>
              <a:t> elit, sed do </a:t>
            </a:r>
            <a:r>
              <a:rPr lang="sv-SE" sz="1600" err="1">
                <a:latin typeface="Whitney Light" pitchFamily="50" charset="0"/>
              </a:rPr>
              <a:t>eiusmod</a:t>
            </a:r>
            <a:r>
              <a:rPr lang="sv-SE" sz="1600">
                <a:latin typeface="Whitney Light" pitchFamily="50" charset="0"/>
              </a:rPr>
              <a:t> </a:t>
            </a:r>
            <a:r>
              <a:rPr lang="sv-SE" sz="1600" err="1">
                <a:latin typeface="Whitney Light" pitchFamily="50" charset="0"/>
              </a:rPr>
              <a:t>tempor</a:t>
            </a:r>
            <a:r>
              <a:rPr lang="sv-SE" sz="1600">
                <a:latin typeface="Whitney Light" pitchFamily="50" charset="0"/>
              </a:rPr>
              <a:t> </a:t>
            </a:r>
            <a:r>
              <a:rPr lang="sv-SE" sz="1600" err="1">
                <a:latin typeface="Whitney Light" pitchFamily="50" charset="0"/>
              </a:rPr>
              <a:t>incididunt</a:t>
            </a:r>
            <a:r>
              <a:rPr lang="sv-SE" sz="1600">
                <a:latin typeface="Whitney Light" pitchFamily="50" charset="0"/>
              </a:rPr>
              <a:t> ut </a:t>
            </a:r>
            <a:r>
              <a:rPr lang="sv-SE" sz="1600" err="1">
                <a:latin typeface="Whitney Light" pitchFamily="50" charset="0"/>
              </a:rPr>
              <a:t>labore</a:t>
            </a:r>
            <a:r>
              <a:rPr lang="sv-SE" sz="1600">
                <a:latin typeface="Whitney Light" pitchFamily="50" charset="0"/>
              </a:rPr>
              <a:t> et </a:t>
            </a:r>
            <a:r>
              <a:rPr lang="sv-SE" sz="1600" err="1">
                <a:latin typeface="Whitney Light" pitchFamily="50" charset="0"/>
              </a:rPr>
              <a:t>dolore</a:t>
            </a:r>
            <a:r>
              <a:rPr lang="sv-SE" sz="1600">
                <a:latin typeface="Whitney Light" pitchFamily="50" charset="0"/>
              </a:rPr>
              <a:t> </a:t>
            </a:r>
            <a:r>
              <a:rPr lang="sv-SE" sz="1600" err="1">
                <a:latin typeface="Whitney Light" pitchFamily="50" charset="0"/>
              </a:rPr>
              <a:t>magna</a:t>
            </a:r>
            <a:r>
              <a:rPr lang="sv-SE" sz="1600">
                <a:latin typeface="Whitney Light" pitchFamily="50" charset="0"/>
              </a:rPr>
              <a:t> </a:t>
            </a:r>
            <a:r>
              <a:rPr lang="sv-SE" sz="1600" err="1">
                <a:latin typeface="Whitney Light" pitchFamily="50" charset="0"/>
              </a:rPr>
              <a:t>aliqua</a:t>
            </a:r>
            <a:r>
              <a:rPr lang="sv-SE" sz="1600">
                <a:latin typeface="Whitney Light" pitchFamily="50" charset="0"/>
              </a:rPr>
              <a:t>.</a:t>
            </a:r>
          </a:p>
          <a:p>
            <a:pPr marL="0" indent="0">
              <a:buFont typeface="Arial" panose="020B0604020202020204" pitchFamily="34" charset="0"/>
              <a:buNone/>
            </a:pPr>
            <a:endParaRPr lang="sv-SE" sz="1600">
              <a:latin typeface="Whitney Light" pitchFamily="50" charset="0"/>
            </a:endParaRPr>
          </a:p>
          <a:p>
            <a:pPr marL="0" indent="0">
              <a:buFont typeface="Arial" panose="020B0604020202020204" pitchFamily="34" charset="0"/>
              <a:buNone/>
            </a:pPr>
            <a:endParaRPr lang="sv-SE" sz="1600">
              <a:latin typeface="Whitney Light" pitchFamily="50" charset="0"/>
            </a:endParaRPr>
          </a:p>
          <a:p>
            <a:pPr marL="0" indent="0">
              <a:buFont typeface="Arial" panose="020B0604020202020204" pitchFamily="34" charset="0"/>
              <a:buNone/>
            </a:pPr>
            <a:endParaRPr lang="sv-SE" sz="1600">
              <a:latin typeface="Whitney Light" pitchFamily="50" charset="0"/>
            </a:endParaRPr>
          </a:p>
        </p:txBody>
      </p:sp>
      <p:sp>
        <p:nvSpPr>
          <p:cNvPr id="19" name="Rubrik 18">
            <a:extLst>
              <a:ext uri="{FF2B5EF4-FFF2-40B4-BE49-F238E27FC236}">
                <a16:creationId xmlns:a16="http://schemas.microsoft.com/office/drawing/2014/main" id="{6D20C04C-001F-4968-8388-4179E6B47F6C}"/>
              </a:ext>
            </a:extLst>
          </p:cNvPr>
          <p:cNvSpPr>
            <a:spLocks noGrp="1"/>
          </p:cNvSpPr>
          <p:nvPr>
            <p:ph type="title" hasCustomPrompt="1"/>
          </p:nvPr>
        </p:nvSpPr>
        <p:spPr>
          <a:xfrm>
            <a:off x="551384" y="745181"/>
            <a:ext cx="6596203" cy="811352"/>
          </a:xfrm>
          <a:prstGeom prst="rect">
            <a:avLst/>
          </a:prstGeom>
        </p:spPr>
        <p:txBody>
          <a:bodyPr>
            <a:noAutofit/>
          </a:bodyPr>
          <a:lstStyle>
            <a:lvl1pPr algn="l">
              <a:defRPr sz="4000">
                <a:latin typeface="Whitney Black" pitchFamily="50" charset="0"/>
              </a:defRPr>
            </a:lvl1pPr>
          </a:lstStyle>
          <a:p>
            <a:r>
              <a:rPr lang="sv-SE"/>
              <a:t>Rubrik här</a:t>
            </a:r>
          </a:p>
        </p:txBody>
      </p:sp>
      <p:sp>
        <p:nvSpPr>
          <p:cNvPr id="26" name="Platshållare för bild 25">
            <a:extLst>
              <a:ext uri="{FF2B5EF4-FFF2-40B4-BE49-F238E27FC236}">
                <a16:creationId xmlns:a16="http://schemas.microsoft.com/office/drawing/2014/main" id="{C529F764-B997-43CB-B0AD-AD7675FC1568}"/>
              </a:ext>
            </a:extLst>
          </p:cNvPr>
          <p:cNvSpPr>
            <a:spLocks noGrp="1"/>
          </p:cNvSpPr>
          <p:nvPr>
            <p:ph type="pic" sz="quarter" idx="12" hasCustomPrompt="1"/>
          </p:nvPr>
        </p:nvSpPr>
        <p:spPr>
          <a:xfrm>
            <a:off x="7906103" y="1663323"/>
            <a:ext cx="3209923" cy="3209923"/>
          </a:xfrm>
          <a:prstGeom prst="ellipse">
            <a:avLst/>
          </a:prstGeom>
          <a:solidFill>
            <a:schemeClr val="bg2"/>
          </a:solidFill>
          <a:ln>
            <a:noFill/>
          </a:ln>
        </p:spPr>
        <p:txBody>
          <a:bodyPr anchor="ctr"/>
          <a:lstStyle>
            <a:lvl1pPr marL="0" indent="0" algn="ctr">
              <a:buNone/>
              <a:defRPr>
                <a:latin typeface="Whitney Light" pitchFamily="50" charset="0"/>
              </a:defRPr>
            </a:lvl1pPr>
          </a:lstStyle>
          <a:p>
            <a:r>
              <a:rPr lang="sv-SE">
                <a:latin typeface="Whitney Light" pitchFamily="50" charset="0"/>
              </a:rPr>
              <a:t>Bild</a:t>
            </a:r>
            <a:endParaRPr lang="sv-SE"/>
          </a:p>
        </p:txBody>
      </p:sp>
      <p:sp>
        <p:nvSpPr>
          <p:cNvPr id="9" name="Platshållare för text 6">
            <a:extLst>
              <a:ext uri="{FF2B5EF4-FFF2-40B4-BE49-F238E27FC236}">
                <a16:creationId xmlns:a16="http://schemas.microsoft.com/office/drawing/2014/main" id="{9F12989B-9681-4B5B-8599-90B179774481}"/>
              </a:ext>
            </a:extLst>
          </p:cNvPr>
          <p:cNvSpPr txBox="1">
            <a:spLocks/>
          </p:cNvSpPr>
          <p:nvPr userDrawn="1"/>
        </p:nvSpPr>
        <p:spPr>
          <a:xfrm>
            <a:off x="1854209" y="6311744"/>
            <a:ext cx="10050480" cy="206998"/>
          </a:xfrm>
          <a:prstGeom prst="rect">
            <a:avLst/>
          </a:prstGeom>
        </p:spPr>
        <p:txBody>
          <a:bodyPr>
            <a:normAutofit fontScale="32500" lnSpcReduction="20000"/>
          </a:bodyPr>
          <a:lstStyle>
            <a:lvl1pPr marL="0" indent="0" algn="l" defTabSz="914400" rtl="0" eaLnBrk="1" latinLnBrk="0" hangingPunct="1">
              <a:lnSpc>
                <a:spcPct val="90000"/>
              </a:lnSpc>
              <a:spcBef>
                <a:spcPts val="1000"/>
              </a:spcBef>
              <a:buFont typeface="Arial" panose="020B0604020202020204" pitchFamily="34" charset="0"/>
              <a:buNone/>
              <a:defRPr sz="2800" i="1" kern="1200">
                <a:solidFill>
                  <a:srgbClr val="A2AAAC"/>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v-SE"/>
              <a:t>Strikt konfidentiellt. Får ej spridas utan tillstånd från Söderberg &amp; Partners.</a:t>
            </a:r>
          </a:p>
        </p:txBody>
      </p:sp>
      <p:pic>
        <p:nvPicPr>
          <p:cNvPr id="12" name="Bildobjekt 11">
            <a:extLst>
              <a:ext uri="{FF2B5EF4-FFF2-40B4-BE49-F238E27FC236}">
                <a16:creationId xmlns:a16="http://schemas.microsoft.com/office/drawing/2014/main" id="{B468C887-1401-4F5F-9D36-AD350DB1E6D8}"/>
              </a:ext>
            </a:extLst>
          </p:cNvPr>
          <p:cNvPicPr>
            <a:picLocks noChangeAspect="1"/>
          </p:cNvPicPr>
          <p:nvPr userDrawn="1"/>
        </p:nvPicPr>
        <p:blipFill>
          <a:blip r:embed="rId3"/>
          <a:stretch>
            <a:fillRect/>
          </a:stretch>
        </p:blipFill>
        <p:spPr>
          <a:xfrm>
            <a:off x="532493" y="6196049"/>
            <a:ext cx="1376457" cy="588354"/>
          </a:xfrm>
          <a:prstGeom prst="rect">
            <a:avLst/>
          </a:prstGeom>
        </p:spPr>
      </p:pic>
      <p:cxnSp>
        <p:nvCxnSpPr>
          <p:cNvPr id="14" name="Rak 12">
            <a:extLst>
              <a:ext uri="{FF2B5EF4-FFF2-40B4-BE49-F238E27FC236}">
                <a16:creationId xmlns:a16="http://schemas.microsoft.com/office/drawing/2014/main" id="{66A757FD-434C-4310-96B5-08E19438F87C}"/>
              </a:ext>
            </a:extLst>
          </p:cNvPr>
          <p:cNvCxnSpPr>
            <a:cxnSpLocks/>
          </p:cNvCxnSpPr>
          <p:nvPr userDrawn="1"/>
        </p:nvCxnSpPr>
        <p:spPr>
          <a:xfrm>
            <a:off x="609602" y="6184620"/>
            <a:ext cx="10959009" cy="11429"/>
          </a:xfrm>
          <a:prstGeom prst="line">
            <a:avLst/>
          </a:prstGeom>
          <a:ln w="9525">
            <a:solidFill>
              <a:srgbClr val="A2AAAC"/>
            </a:solidFill>
            <a:prstDash val="sysDot"/>
          </a:ln>
        </p:spPr>
        <p:style>
          <a:lnRef idx="1">
            <a:schemeClr val="accent1"/>
          </a:lnRef>
          <a:fillRef idx="0">
            <a:schemeClr val="accent1"/>
          </a:fillRef>
          <a:effectRef idx="0">
            <a:schemeClr val="accent1"/>
          </a:effectRef>
          <a:fontRef idx="minor">
            <a:schemeClr val="tx1"/>
          </a:fontRef>
        </p:style>
      </p:cxnSp>
      <p:sp>
        <p:nvSpPr>
          <p:cNvPr id="15" name="Platshållare för bildnummer 2">
            <a:extLst>
              <a:ext uri="{FF2B5EF4-FFF2-40B4-BE49-F238E27FC236}">
                <a16:creationId xmlns:a16="http://schemas.microsoft.com/office/drawing/2014/main" id="{3864589B-E3E6-4764-968F-F3C92E433EAC}"/>
              </a:ext>
            </a:extLst>
          </p:cNvPr>
          <p:cNvSpPr>
            <a:spLocks noGrp="1"/>
          </p:cNvSpPr>
          <p:nvPr>
            <p:ph type="sldNum" sz="quarter" idx="4294967295"/>
          </p:nvPr>
        </p:nvSpPr>
        <p:spPr>
          <a:xfrm>
            <a:off x="10937015" y="6283104"/>
            <a:ext cx="648419" cy="365125"/>
          </a:xfrm>
          <a:prstGeom prst="rect">
            <a:avLst/>
          </a:prstGeom>
        </p:spPr>
        <p:txBody>
          <a:bodyPr/>
          <a:lstStyle>
            <a:lvl1pPr>
              <a:defRPr sz="1400">
                <a:solidFill>
                  <a:schemeClr val="tx1">
                    <a:lumMod val="65000"/>
                    <a:lumOff val="35000"/>
                  </a:schemeClr>
                </a:solidFill>
              </a:defRPr>
            </a:lvl1pPr>
          </a:lstStyle>
          <a:p>
            <a:fld id="{2BE18CB5-8F6B-4BA7-B19A-463AE03BB80C}" type="slidenum">
              <a:rPr lang="sv-SE" smtClean="0"/>
              <a:pPr/>
              <a:t>‹#›</a:t>
            </a:fld>
            <a:endParaRPr lang="sv-SE"/>
          </a:p>
        </p:txBody>
      </p:sp>
    </p:spTree>
    <p:custDataLst>
      <p:tags r:id="rId1"/>
    </p:custDataLst>
    <p:extLst>
      <p:ext uri="{BB962C8B-B14F-4D97-AF65-F5344CB8AC3E}">
        <p14:creationId xmlns:p14="http://schemas.microsoft.com/office/powerpoint/2010/main" val="296478008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extsida 1">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54BBF306-743A-4804-8179-74597AD6D0F6}"/>
              </a:ext>
            </a:extLst>
          </p:cNvPr>
          <p:cNvSpPr/>
          <p:nvPr userDrawn="1"/>
        </p:nvSpPr>
        <p:spPr>
          <a:xfrm flipV="1">
            <a:off x="0" y="-1098"/>
            <a:ext cx="12192000" cy="72000"/>
          </a:xfrm>
          <a:prstGeom prst="rect">
            <a:avLst/>
          </a:prstGeom>
          <a:solidFill>
            <a:srgbClr val="002D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0" name="Platshållare för text 12">
            <a:extLst>
              <a:ext uri="{FF2B5EF4-FFF2-40B4-BE49-F238E27FC236}">
                <a16:creationId xmlns:a16="http://schemas.microsoft.com/office/drawing/2014/main" id="{B0FC7717-B68E-4930-8DB5-DCC0F41D0006}"/>
              </a:ext>
            </a:extLst>
          </p:cNvPr>
          <p:cNvSpPr>
            <a:spLocks noGrp="1"/>
          </p:cNvSpPr>
          <p:nvPr>
            <p:ph type="body" sz="quarter" idx="10" hasCustomPrompt="1"/>
          </p:nvPr>
        </p:nvSpPr>
        <p:spPr>
          <a:xfrm>
            <a:off x="546676" y="1716454"/>
            <a:ext cx="8634092" cy="4052049"/>
          </a:xfrm>
          <a:prstGeom prst="rect">
            <a:avLst/>
          </a:prstGeom>
        </p:spPr>
        <p:txBody>
          <a:bodyPr>
            <a:noAutofit/>
          </a:bodyPr>
          <a:lstStyle>
            <a:lvl1pPr marL="0" indent="0">
              <a:buFont typeface="Arial" panose="020B0604020202020204" pitchFamily="34" charset="0"/>
              <a:buNone/>
              <a:defRPr sz="1600">
                <a:latin typeface="Whitney Light" pitchFamily="50" charset="0"/>
              </a:defRPr>
            </a:lvl1pPr>
            <a:lvl2pPr marL="457200" indent="0">
              <a:buNone/>
              <a:defRPr sz="1600">
                <a:latin typeface="Whitney Light" pitchFamily="50" charset="0"/>
              </a:defRPr>
            </a:lvl2pPr>
            <a:lvl3pPr marL="914400" indent="0">
              <a:buNone/>
              <a:defRPr sz="1600">
                <a:latin typeface="Whitney Light" pitchFamily="50" charset="0"/>
              </a:defRPr>
            </a:lvl3pPr>
            <a:lvl4pPr marL="1371600" indent="0">
              <a:buNone/>
              <a:defRPr sz="1600">
                <a:latin typeface="Whitney Light" pitchFamily="50" charset="0"/>
              </a:defRPr>
            </a:lvl4pPr>
            <a:lvl5pPr marL="1828800" indent="0">
              <a:buNone/>
              <a:defRPr sz="1600">
                <a:latin typeface="Whitney Light" pitchFamily="50" charset="0"/>
              </a:defRPr>
            </a:lvl5pPr>
          </a:lstStyle>
          <a:p>
            <a:pPr marL="0" indent="0">
              <a:buFont typeface="Arial" panose="020B0604020202020204" pitchFamily="34" charset="0"/>
              <a:buNone/>
            </a:pPr>
            <a:r>
              <a:rPr lang="sv-SE" sz="1600" err="1">
                <a:latin typeface="Whitney Light" pitchFamily="50" charset="0"/>
              </a:rPr>
              <a:t>Lorem</a:t>
            </a:r>
            <a:r>
              <a:rPr lang="sv-SE" sz="1600">
                <a:latin typeface="Whitney Light" pitchFamily="50" charset="0"/>
              </a:rPr>
              <a:t> </a:t>
            </a:r>
            <a:r>
              <a:rPr lang="sv-SE" sz="1600" err="1">
                <a:latin typeface="Whitney Light" pitchFamily="50" charset="0"/>
              </a:rPr>
              <a:t>ipsum</a:t>
            </a:r>
            <a:r>
              <a:rPr lang="sv-SE" sz="1600">
                <a:latin typeface="Whitney Light" pitchFamily="50" charset="0"/>
              </a:rPr>
              <a:t> </a:t>
            </a:r>
            <a:r>
              <a:rPr lang="sv-SE" sz="1600" err="1">
                <a:latin typeface="Whitney Light" pitchFamily="50" charset="0"/>
              </a:rPr>
              <a:t>dolor</a:t>
            </a:r>
            <a:r>
              <a:rPr lang="sv-SE" sz="1600">
                <a:latin typeface="Whitney Light" pitchFamily="50" charset="0"/>
              </a:rPr>
              <a:t> </a:t>
            </a:r>
            <a:r>
              <a:rPr lang="sv-SE" sz="1600" err="1">
                <a:latin typeface="Whitney Light" pitchFamily="50" charset="0"/>
              </a:rPr>
              <a:t>sit</a:t>
            </a:r>
            <a:r>
              <a:rPr lang="sv-SE" sz="1600">
                <a:latin typeface="Whitney Light" pitchFamily="50" charset="0"/>
              </a:rPr>
              <a:t> </a:t>
            </a:r>
            <a:r>
              <a:rPr lang="sv-SE" sz="1600" err="1">
                <a:latin typeface="Whitney Light" pitchFamily="50" charset="0"/>
              </a:rPr>
              <a:t>amet</a:t>
            </a:r>
            <a:r>
              <a:rPr lang="sv-SE" sz="1600">
                <a:latin typeface="Whitney Light" pitchFamily="50" charset="0"/>
              </a:rPr>
              <a:t>, </a:t>
            </a:r>
            <a:r>
              <a:rPr lang="sv-SE" sz="1600" err="1">
                <a:latin typeface="Whitney Light" pitchFamily="50" charset="0"/>
              </a:rPr>
              <a:t>consectetur</a:t>
            </a:r>
            <a:r>
              <a:rPr lang="sv-SE" sz="1600">
                <a:latin typeface="Whitney Light" pitchFamily="50" charset="0"/>
              </a:rPr>
              <a:t> </a:t>
            </a:r>
            <a:r>
              <a:rPr lang="sv-SE" sz="1600" err="1">
                <a:latin typeface="Whitney Light" pitchFamily="50" charset="0"/>
              </a:rPr>
              <a:t>adipiscing</a:t>
            </a:r>
            <a:r>
              <a:rPr lang="sv-SE" sz="1600">
                <a:latin typeface="Whitney Light" pitchFamily="50" charset="0"/>
              </a:rPr>
              <a:t> elit, sed do </a:t>
            </a:r>
            <a:r>
              <a:rPr lang="sv-SE" sz="1600" err="1">
                <a:latin typeface="Whitney Light" pitchFamily="50" charset="0"/>
              </a:rPr>
              <a:t>eiusmod</a:t>
            </a:r>
            <a:r>
              <a:rPr lang="sv-SE" sz="1600">
                <a:latin typeface="Whitney Light" pitchFamily="50" charset="0"/>
              </a:rPr>
              <a:t> </a:t>
            </a:r>
            <a:r>
              <a:rPr lang="sv-SE" sz="1600" err="1">
                <a:latin typeface="Whitney Light" pitchFamily="50" charset="0"/>
              </a:rPr>
              <a:t>tempor</a:t>
            </a:r>
            <a:r>
              <a:rPr lang="sv-SE" sz="1600">
                <a:latin typeface="Whitney Light" pitchFamily="50" charset="0"/>
              </a:rPr>
              <a:t> </a:t>
            </a:r>
            <a:r>
              <a:rPr lang="sv-SE" sz="1600" err="1">
                <a:latin typeface="Whitney Light" pitchFamily="50" charset="0"/>
              </a:rPr>
              <a:t>incididunt</a:t>
            </a:r>
            <a:r>
              <a:rPr lang="sv-SE" sz="1600">
                <a:latin typeface="Whitney Light" pitchFamily="50" charset="0"/>
              </a:rPr>
              <a:t> ut </a:t>
            </a:r>
            <a:r>
              <a:rPr lang="sv-SE" sz="1600" err="1">
                <a:latin typeface="Whitney Light" pitchFamily="50" charset="0"/>
              </a:rPr>
              <a:t>labore</a:t>
            </a:r>
            <a:r>
              <a:rPr lang="sv-SE" sz="1600">
                <a:latin typeface="Whitney Light" pitchFamily="50" charset="0"/>
              </a:rPr>
              <a:t> et </a:t>
            </a:r>
            <a:r>
              <a:rPr lang="sv-SE" sz="1600" err="1">
                <a:latin typeface="Whitney Light" pitchFamily="50" charset="0"/>
              </a:rPr>
              <a:t>dolore</a:t>
            </a:r>
            <a:r>
              <a:rPr lang="sv-SE" sz="1600">
                <a:latin typeface="Whitney Light" pitchFamily="50" charset="0"/>
              </a:rPr>
              <a:t> </a:t>
            </a:r>
            <a:r>
              <a:rPr lang="sv-SE" sz="1600" err="1">
                <a:latin typeface="Whitney Light" pitchFamily="50" charset="0"/>
              </a:rPr>
              <a:t>magna</a:t>
            </a:r>
            <a:r>
              <a:rPr lang="sv-SE" sz="1600">
                <a:latin typeface="Whitney Light" pitchFamily="50" charset="0"/>
              </a:rPr>
              <a:t> </a:t>
            </a:r>
            <a:r>
              <a:rPr lang="sv-SE" sz="1600" err="1">
                <a:latin typeface="Whitney Light" pitchFamily="50" charset="0"/>
              </a:rPr>
              <a:t>aliqua</a:t>
            </a:r>
            <a:r>
              <a:rPr lang="sv-SE" sz="1600">
                <a:latin typeface="Whitney Light" pitchFamily="50" charset="0"/>
              </a:rPr>
              <a:t>. Ut </a:t>
            </a:r>
            <a:r>
              <a:rPr lang="sv-SE" sz="1600" err="1">
                <a:latin typeface="Whitney Light" pitchFamily="50" charset="0"/>
              </a:rPr>
              <a:t>enim</a:t>
            </a:r>
            <a:r>
              <a:rPr lang="sv-SE" sz="1600">
                <a:latin typeface="Whitney Light" pitchFamily="50" charset="0"/>
              </a:rPr>
              <a:t> ad </a:t>
            </a:r>
            <a:r>
              <a:rPr lang="sv-SE" sz="1600" err="1">
                <a:latin typeface="Whitney Light" pitchFamily="50" charset="0"/>
              </a:rPr>
              <a:t>minim</a:t>
            </a:r>
            <a:r>
              <a:rPr lang="sv-SE" sz="1600">
                <a:latin typeface="Whitney Light" pitchFamily="50" charset="0"/>
              </a:rPr>
              <a:t> </a:t>
            </a:r>
            <a:r>
              <a:rPr lang="sv-SE" sz="1600" err="1">
                <a:latin typeface="Whitney Light" pitchFamily="50" charset="0"/>
              </a:rPr>
              <a:t>veniam</a:t>
            </a:r>
            <a:r>
              <a:rPr lang="sv-SE" sz="1600">
                <a:latin typeface="Whitney Light" pitchFamily="50" charset="0"/>
              </a:rPr>
              <a:t>.</a:t>
            </a:r>
          </a:p>
          <a:p>
            <a:pPr marL="0" indent="0">
              <a:buNone/>
            </a:pPr>
            <a:r>
              <a:rPr lang="sv-SE" sz="1600" err="1">
                <a:latin typeface="Whitney Light" pitchFamily="50" charset="0"/>
              </a:rPr>
              <a:t>Lorem</a:t>
            </a:r>
            <a:r>
              <a:rPr lang="sv-SE" sz="1600">
                <a:latin typeface="Whitney Light" pitchFamily="50" charset="0"/>
              </a:rPr>
              <a:t> </a:t>
            </a:r>
            <a:r>
              <a:rPr lang="sv-SE" sz="1600" err="1">
                <a:latin typeface="Whitney Light" pitchFamily="50" charset="0"/>
              </a:rPr>
              <a:t>ipsum</a:t>
            </a:r>
            <a:r>
              <a:rPr lang="sv-SE" sz="1600">
                <a:latin typeface="Whitney Light" pitchFamily="50" charset="0"/>
              </a:rPr>
              <a:t> </a:t>
            </a:r>
            <a:r>
              <a:rPr lang="sv-SE" sz="1600" err="1">
                <a:latin typeface="Whitney Light" pitchFamily="50" charset="0"/>
              </a:rPr>
              <a:t>dolor</a:t>
            </a:r>
            <a:r>
              <a:rPr lang="sv-SE" sz="1600">
                <a:latin typeface="Whitney Light" pitchFamily="50" charset="0"/>
              </a:rPr>
              <a:t> </a:t>
            </a:r>
            <a:r>
              <a:rPr lang="sv-SE" sz="1600" err="1">
                <a:latin typeface="Whitney Light" pitchFamily="50" charset="0"/>
              </a:rPr>
              <a:t>sit</a:t>
            </a:r>
            <a:r>
              <a:rPr lang="sv-SE" sz="1600">
                <a:latin typeface="Whitney Light" pitchFamily="50" charset="0"/>
              </a:rPr>
              <a:t> </a:t>
            </a:r>
            <a:r>
              <a:rPr lang="sv-SE" sz="1600" err="1">
                <a:latin typeface="Whitney Light" pitchFamily="50" charset="0"/>
              </a:rPr>
              <a:t>amet</a:t>
            </a:r>
            <a:r>
              <a:rPr lang="sv-SE" sz="1600">
                <a:latin typeface="Whitney Light" pitchFamily="50" charset="0"/>
              </a:rPr>
              <a:t>, </a:t>
            </a:r>
            <a:r>
              <a:rPr lang="sv-SE" sz="1600" err="1">
                <a:latin typeface="Whitney Light" pitchFamily="50" charset="0"/>
              </a:rPr>
              <a:t>consectetur</a:t>
            </a:r>
            <a:r>
              <a:rPr lang="sv-SE" sz="1600">
                <a:latin typeface="Whitney Light" pitchFamily="50" charset="0"/>
              </a:rPr>
              <a:t> </a:t>
            </a:r>
            <a:r>
              <a:rPr lang="sv-SE" sz="1600" err="1">
                <a:latin typeface="Whitney Light" pitchFamily="50" charset="0"/>
              </a:rPr>
              <a:t>adipiscing</a:t>
            </a:r>
            <a:r>
              <a:rPr lang="sv-SE" sz="1600">
                <a:latin typeface="Whitney Light" pitchFamily="50" charset="0"/>
              </a:rPr>
              <a:t> elit, sed do </a:t>
            </a:r>
            <a:r>
              <a:rPr lang="sv-SE" sz="1600" err="1">
                <a:latin typeface="Whitney Light" pitchFamily="50" charset="0"/>
              </a:rPr>
              <a:t>eiusmod</a:t>
            </a:r>
            <a:r>
              <a:rPr lang="sv-SE" sz="1600">
                <a:latin typeface="Whitney Light" pitchFamily="50" charset="0"/>
              </a:rPr>
              <a:t> </a:t>
            </a:r>
            <a:r>
              <a:rPr lang="sv-SE" sz="1600" err="1">
                <a:latin typeface="Whitney Light" pitchFamily="50" charset="0"/>
              </a:rPr>
              <a:t>tempor</a:t>
            </a:r>
            <a:r>
              <a:rPr lang="sv-SE" sz="1600">
                <a:latin typeface="Whitney Light" pitchFamily="50" charset="0"/>
              </a:rPr>
              <a:t> </a:t>
            </a:r>
            <a:r>
              <a:rPr lang="sv-SE" sz="1600" err="1">
                <a:latin typeface="Whitney Light" pitchFamily="50" charset="0"/>
              </a:rPr>
              <a:t>incididunt</a:t>
            </a:r>
            <a:r>
              <a:rPr lang="sv-SE" sz="1600">
                <a:latin typeface="Whitney Light" pitchFamily="50" charset="0"/>
              </a:rPr>
              <a:t> ut </a:t>
            </a:r>
            <a:r>
              <a:rPr lang="sv-SE" sz="1600" err="1">
                <a:latin typeface="Whitney Light" pitchFamily="50" charset="0"/>
              </a:rPr>
              <a:t>labore</a:t>
            </a:r>
            <a:r>
              <a:rPr lang="sv-SE" sz="1600">
                <a:latin typeface="Whitney Light" pitchFamily="50" charset="0"/>
              </a:rPr>
              <a:t> et </a:t>
            </a:r>
            <a:r>
              <a:rPr lang="sv-SE" sz="1600" err="1">
                <a:latin typeface="Whitney Light" pitchFamily="50" charset="0"/>
              </a:rPr>
              <a:t>dolore</a:t>
            </a:r>
            <a:r>
              <a:rPr lang="sv-SE" sz="1600">
                <a:latin typeface="Whitney Light" pitchFamily="50" charset="0"/>
              </a:rPr>
              <a:t> </a:t>
            </a:r>
            <a:r>
              <a:rPr lang="sv-SE" sz="1600" err="1">
                <a:latin typeface="Whitney Light" pitchFamily="50" charset="0"/>
              </a:rPr>
              <a:t>magna</a:t>
            </a:r>
            <a:r>
              <a:rPr lang="sv-SE" sz="1600">
                <a:latin typeface="Whitney Light" pitchFamily="50" charset="0"/>
              </a:rPr>
              <a:t> </a:t>
            </a:r>
            <a:r>
              <a:rPr lang="sv-SE" sz="1600" err="1">
                <a:latin typeface="Whitney Light" pitchFamily="50" charset="0"/>
              </a:rPr>
              <a:t>aliqua</a:t>
            </a:r>
            <a:r>
              <a:rPr lang="sv-SE" sz="1600">
                <a:latin typeface="Whitney Light" pitchFamily="50" charset="0"/>
              </a:rPr>
              <a:t>.</a:t>
            </a:r>
          </a:p>
          <a:p>
            <a:pPr marL="0" indent="0">
              <a:buFont typeface="Arial" panose="020B0604020202020204" pitchFamily="34" charset="0"/>
              <a:buNone/>
            </a:pPr>
            <a:endParaRPr lang="sv-SE" sz="1600">
              <a:latin typeface="Whitney Light" pitchFamily="50" charset="0"/>
            </a:endParaRPr>
          </a:p>
          <a:p>
            <a:pPr marL="0" indent="0">
              <a:buFont typeface="Arial" panose="020B0604020202020204" pitchFamily="34" charset="0"/>
              <a:buNone/>
            </a:pPr>
            <a:endParaRPr lang="sv-SE" sz="1600">
              <a:latin typeface="Whitney Light" pitchFamily="50" charset="0"/>
            </a:endParaRPr>
          </a:p>
          <a:p>
            <a:pPr marL="0" indent="0">
              <a:buFont typeface="Arial" panose="020B0604020202020204" pitchFamily="34" charset="0"/>
              <a:buNone/>
            </a:pPr>
            <a:endParaRPr lang="sv-SE" sz="1600">
              <a:latin typeface="Whitney Light" pitchFamily="50" charset="0"/>
            </a:endParaRPr>
          </a:p>
        </p:txBody>
      </p:sp>
      <p:sp>
        <p:nvSpPr>
          <p:cNvPr id="11" name="Rubrik 18">
            <a:extLst>
              <a:ext uri="{FF2B5EF4-FFF2-40B4-BE49-F238E27FC236}">
                <a16:creationId xmlns:a16="http://schemas.microsoft.com/office/drawing/2014/main" id="{9A4133FF-4E1E-40BC-9C0A-B245DC0B40EA}"/>
              </a:ext>
            </a:extLst>
          </p:cNvPr>
          <p:cNvSpPr>
            <a:spLocks noGrp="1"/>
          </p:cNvSpPr>
          <p:nvPr>
            <p:ph type="title" hasCustomPrompt="1"/>
          </p:nvPr>
        </p:nvSpPr>
        <p:spPr>
          <a:xfrm>
            <a:off x="551384" y="745181"/>
            <a:ext cx="8634092" cy="811352"/>
          </a:xfrm>
          <a:prstGeom prst="rect">
            <a:avLst/>
          </a:prstGeom>
        </p:spPr>
        <p:txBody>
          <a:bodyPr>
            <a:noAutofit/>
          </a:bodyPr>
          <a:lstStyle>
            <a:lvl1pPr algn="l">
              <a:defRPr sz="4000">
                <a:latin typeface="Whitney Black" pitchFamily="50" charset="0"/>
              </a:defRPr>
            </a:lvl1pPr>
          </a:lstStyle>
          <a:p>
            <a:r>
              <a:rPr lang="sv-SE"/>
              <a:t>Rubrik här</a:t>
            </a:r>
          </a:p>
        </p:txBody>
      </p:sp>
      <p:pic>
        <p:nvPicPr>
          <p:cNvPr id="14" name="Bildobjekt 13">
            <a:extLst>
              <a:ext uri="{FF2B5EF4-FFF2-40B4-BE49-F238E27FC236}">
                <a16:creationId xmlns:a16="http://schemas.microsoft.com/office/drawing/2014/main" id="{4D8CFFB0-99B9-440E-80F7-762F3DDDB94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3812" r="36947"/>
          <a:stretch/>
        </p:blipFill>
        <p:spPr>
          <a:xfrm>
            <a:off x="9180769" y="70902"/>
            <a:ext cx="3011232" cy="3507744"/>
          </a:xfrm>
          <a:prstGeom prst="rect">
            <a:avLst/>
          </a:prstGeom>
        </p:spPr>
      </p:pic>
      <p:sp>
        <p:nvSpPr>
          <p:cNvPr id="15" name="Platshållare för text 6">
            <a:extLst>
              <a:ext uri="{FF2B5EF4-FFF2-40B4-BE49-F238E27FC236}">
                <a16:creationId xmlns:a16="http://schemas.microsoft.com/office/drawing/2014/main" id="{614C0604-A8C9-4608-9258-21D6E8C115B8}"/>
              </a:ext>
            </a:extLst>
          </p:cNvPr>
          <p:cNvSpPr txBox="1">
            <a:spLocks/>
          </p:cNvSpPr>
          <p:nvPr userDrawn="1"/>
        </p:nvSpPr>
        <p:spPr>
          <a:xfrm>
            <a:off x="1854209" y="6311744"/>
            <a:ext cx="10050480" cy="206998"/>
          </a:xfrm>
          <a:prstGeom prst="rect">
            <a:avLst/>
          </a:prstGeom>
        </p:spPr>
        <p:txBody>
          <a:bodyPr>
            <a:normAutofit fontScale="32500" lnSpcReduction="20000"/>
          </a:bodyPr>
          <a:lstStyle>
            <a:lvl1pPr marL="0" indent="0" algn="l" defTabSz="914400" rtl="0" eaLnBrk="1" latinLnBrk="0" hangingPunct="1">
              <a:lnSpc>
                <a:spcPct val="90000"/>
              </a:lnSpc>
              <a:spcBef>
                <a:spcPts val="1000"/>
              </a:spcBef>
              <a:buFont typeface="Arial" panose="020B0604020202020204" pitchFamily="34" charset="0"/>
              <a:buNone/>
              <a:defRPr sz="2800" i="1" kern="1200">
                <a:solidFill>
                  <a:srgbClr val="A2AAAC"/>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v-SE"/>
              <a:t>Strikt konfidentiellt. Får ej spridas utan tillstånd från Söderberg &amp; Partners.</a:t>
            </a:r>
          </a:p>
        </p:txBody>
      </p:sp>
      <p:pic>
        <p:nvPicPr>
          <p:cNvPr id="16" name="Bildobjekt 15">
            <a:extLst>
              <a:ext uri="{FF2B5EF4-FFF2-40B4-BE49-F238E27FC236}">
                <a16:creationId xmlns:a16="http://schemas.microsoft.com/office/drawing/2014/main" id="{8A4919AB-A902-423A-BF60-92FE845807DE}"/>
              </a:ext>
            </a:extLst>
          </p:cNvPr>
          <p:cNvPicPr>
            <a:picLocks noChangeAspect="1"/>
          </p:cNvPicPr>
          <p:nvPr userDrawn="1"/>
        </p:nvPicPr>
        <p:blipFill>
          <a:blip r:embed="rId4"/>
          <a:stretch>
            <a:fillRect/>
          </a:stretch>
        </p:blipFill>
        <p:spPr>
          <a:xfrm>
            <a:off x="532493" y="6196049"/>
            <a:ext cx="1376457" cy="588354"/>
          </a:xfrm>
          <a:prstGeom prst="rect">
            <a:avLst/>
          </a:prstGeom>
        </p:spPr>
      </p:pic>
      <p:cxnSp>
        <p:nvCxnSpPr>
          <p:cNvPr id="17" name="Rak 12">
            <a:extLst>
              <a:ext uri="{FF2B5EF4-FFF2-40B4-BE49-F238E27FC236}">
                <a16:creationId xmlns:a16="http://schemas.microsoft.com/office/drawing/2014/main" id="{38708D7B-CDB7-46B8-95C8-5A05723D8AF6}"/>
              </a:ext>
            </a:extLst>
          </p:cNvPr>
          <p:cNvCxnSpPr>
            <a:cxnSpLocks/>
          </p:cNvCxnSpPr>
          <p:nvPr userDrawn="1"/>
        </p:nvCxnSpPr>
        <p:spPr>
          <a:xfrm>
            <a:off x="609602" y="6184620"/>
            <a:ext cx="10959009" cy="11429"/>
          </a:xfrm>
          <a:prstGeom prst="line">
            <a:avLst/>
          </a:prstGeom>
          <a:ln w="9525">
            <a:solidFill>
              <a:srgbClr val="A2AAAC"/>
            </a:solidFill>
            <a:prstDash val="sysDot"/>
          </a:ln>
        </p:spPr>
        <p:style>
          <a:lnRef idx="1">
            <a:schemeClr val="accent1"/>
          </a:lnRef>
          <a:fillRef idx="0">
            <a:schemeClr val="accent1"/>
          </a:fillRef>
          <a:effectRef idx="0">
            <a:schemeClr val="accent1"/>
          </a:effectRef>
          <a:fontRef idx="minor">
            <a:schemeClr val="tx1"/>
          </a:fontRef>
        </p:style>
      </p:cxnSp>
      <p:sp>
        <p:nvSpPr>
          <p:cNvPr id="18" name="Platshållare för bildnummer 2">
            <a:extLst>
              <a:ext uri="{FF2B5EF4-FFF2-40B4-BE49-F238E27FC236}">
                <a16:creationId xmlns:a16="http://schemas.microsoft.com/office/drawing/2014/main" id="{6CD14652-12C1-43F4-A117-07A535476487}"/>
              </a:ext>
            </a:extLst>
          </p:cNvPr>
          <p:cNvSpPr>
            <a:spLocks noGrp="1"/>
          </p:cNvSpPr>
          <p:nvPr>
            <p:ph type="sldNum" sz="quarter" idx="4294967295"/>
          </p:nvPr>
        </p:nvSpPr>
        <p:spPr>
          <a:xfrm>
            <a:off x="10937015" y="6283104"/>
            <a:ext cx="648419" cy="365125"/>
          </a:xfrm>
          <a:prstGeom prst="rect">
            <a:avLst/>
          </a:prstGeom>
        </p:spPr>
        <p:txBody>
          <a:bodyPr/>
          <a:lstStyle>
            <a:lvl1pPr>
              <a:defRPr sz="1400">
                <a:solidFill>
                  <a:schemeClr val="tx1">
                    <a:lumMod val="65000"/>
                    <a:lumOff val="35000"/>
                  </a:schemeClr>
                </a:solidFill>
              </a:defRPr>
            </a:lvl1pPr>
          </a:lstStyle>
          <a:p>
            <a:fld id="{2BE18CB5-8F6B-4BA7-B19A-463AE03BB80C}" type="slidenum">
              <a:rPr lang="sv-SE" smtClean="0"/>
              <a:pPr/>
              <a:t>‹#›</a:t>
            </a:fld>
            <a:endParaRPr lang="sv-SE"/>
          </a:p>
        </p:txBody>
      </p:sp>
    </p:spTree>
    <p:custDataLst>
      <p:tags r:id="rId1"/>
    </p:custDataLst>
    <p:extLst>
      <p:ext uri="{BB962C8B-B14F-4D97-AF65-F5344CB8AC3E}">
        <p14:creationId xmlns:p14="http://schemas.microsoft.com/office/powerpoint/2010/main" val="372479762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extsida 2">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54BBF306-743A-4804-8179-74597AD6D0F6}"/>
              </a:ext>
            </a:extLst>
          </p:cNvPr>
          <p:cNvSpPr/>
          <p:nvPr userDrawn="1"/>
        </p:nvSpPr>
        <p:spPr>
          <a:xfrm flipV="1">
            <a:off x="0" y="-1098"/>
            <a:ext cx="12192000" cy="72000"/>
          </a:xfrm>
          <a:prstGeom prst="rect">
            <a:avLst/>
          </a:prstGeom>
          <a:solidFill>
            <a:srgbClr val="002D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0" name="Platshållare för text 12">
            <a:extLst>
              <a:ext uri="{FF2B5EF4-FFF2-40B4-BE49-F238E27FC236}">
                <a16:creationId xmlns:a16="http://schemas.microsoft.com/office/drawing/2014/main" id="{B0FC7717-B68E-4930-8DB5-DCC0F41D0006}"/>
              </a:ext>
            </a:extLst>
          </p:cNvPr>
          <p:cNvSpPr>
            <a:spLocks noGrp="1"/>
          </p:cNvSpPr>
          <p:nvPr>
            <p:ph type="body" sz="quarter" idx="10" hasCustomPrompt="1"/>
          </p:nvPr>
        </p:nvSpPr>
        <p:spPr>
          <a:xfrm>
            <a:off x="551383" y="1716454"/>
            <a:ext cx="9555655" cy="3332043"/>
          </a:xfrm>
          <a:prstGeom prst="rect">
            <a:avLst/>
          </a:prstGeom>
        </p:spPr>
        <p:txBody>
          <a:bodyPr>
            <a:noAutofit/>
          </a:bodyPr>
          <a:lstStyle>
            <a:lvl1pPr marL="0" indent="0">
              <a:buFont typeface="Arial" panose="020B0604020202020204" pitchFamily="34" charset="0"/>
              <a:buNone/>
              <a:defRPr sz="1600">
                <a:latin typeface="Whitney Light" pitchFamily="50" charset="0"/>
              </a:defRPr>
            </a:lvl1pPr>
            <a:lvl2pPr marL="457200" indent="0">
              <a:buNone/>
              <a:defRPr sz="1600">
                <a:latin typeface="Whitney Light" pitchFamily="50" charset="0"/>
              </a:defRPr>
            </a:lvl2pPr>
            <a:lvl3pPr marL="914400" indent="0">
              <a:buNone/>
              <a:defRPr sz="1600">
                <a:latin typeface="Whitney Light" pitchFamily="50" charset="0"/>
              </a:defRPr>
            </a:lvl3pPr>
            <a:lvl4pPr marL="1371600" indent="0">
              <a:buNone/>
              <a:defRPr sz="1600">
                <a:latin typeface="Whitney Light" pitchFamily="50" charset="0"/>
              </a:defRPr>
            </a:lvl4pPr>
            <a:lvl5pPr marL="1828800" indent="0">
              <a:buNone/>
              <a:defRPr sz="1600">
                <a:latin typeface="Whitney Light" pitchFamily="50" charset="0"/>
              </a:defRPr>
            </a:lvl5pPr>
          </a:lstStyle>
          <a:p>
            <a:pPr marL="0" indent="0">
              <a:buFont typeface="Arial" panose="020B0604020202020204" pitchFamily="34" charset="0"/>
              <a:buNone/>
            </a:pPr>
            <a:r>
              <a:rPr lang="sv-SE" sz="1600" err="1">
                <a:latin typeface="Whitney Light" pitchFamily="50" charset="0"/>
              </a:rPr>
              <a:t>Lorem</a:t>
            </a:r>
            <a:r>
              <a:rPr lang="sv-SE" sz="1600">
                <a:latin typeface="Whitney Light" pitchFamily="50" charset="0"/>
              </a:rPr>
              <a:t> </a:t>
            </a:r>
            <a:r>
              <a:rPr lang="sv-SE" sz="1600" err="1">
                <a:latin typeface="Whitney Light" pitchFamily="50" charset="0"/>
              </a:rPr>
              <a:t>ipsum</a:t>
            </a:r>
            <a:r>
              <a:rPr lang="sv-SE" sz="1600">
                <a:latin typeface="Whitney Light" pitchFamily="50" charset="0"/>
              </a:rPr>
              <a:t> </a:t>
            </a:r>
            <a:r>
              <a:rPr lang="sv-SE" sz="1600" err="1">
                <a:latin typeface="Whitney Light" pitchFamily="50" charset="0"/>
              </a:rPr>
              <a:t>dolor</a:t>
            </a:r>
            <a:r>
              <a:rPr lang="sv-SE" sz="1600">
                <a:latin typeface="Whitney Light" pitchFamily="50" charset="0"/>
              </a:rPr>
              <a:t> </a:t>
            </a:r>
            <a:r>
              <a:rPr lang="sv-SE" sz="1600" err="1">
                <a:latin typeface="Whitney Light" pitchFamily="50" charset="0"/>
              </a:rPr>
              <a:t>sit</a:t>
            </a:r>
            <a:r>
              <a:rPr lang="sv-SE" sz="1600">
                <a:latin typeface="Whitney Light" pitchFamily="50" charset="0"/>
              </a:rPr>
              <a:t> </a:t>
            </a:r>
            <a:r>
              <a:rPr lang="sv-SE" sz="1600" err="1">
                <a:latin typeface="Whitney Light" pitchFamily="50" charset="0"/>
              </a:rPr>
              <a:t>amet</a:t>
            </a:r>
            <a:r>
              <a:rPr lang="sv-SE" sz="1600">
                <a:latin typeface="Whitney Light" pitchFamily="50" charset="0"/>
              </a:rPr>
              <a:t>, </a:t>
            </a:r>
            <a:r>
              <a:rPr lang="sv-SE" sz="1600" err="1">
                <a:latin typeface="Whitney Light" pitchFamily="50" charset="0"/>
              </a:rPr>
              <a:t>consectetur</a:t>
            </a:r>
            <a:r>
              <a:rPr lang="sv-SE" sz="1600">
                <a:latin typeface="Whitney Light" pitchFamily="50" charset="0"/>
              </a:rPr>
              <a:t> </a:t>
            </a:r>
            <a:r>
              <a:rPr lang="sv-SE" sz="1600" err="1">
                <a:latin typeface="Whitney Light" pitchFamily="50" charset="0"/>
              </a:rPr>
              <a:t>adipiscing</a:t>
            </a:r>
            <a:r>
              <a:rPr lang="sv-SE" sz="1600">
                <a:latin typeface="Whitney Light" pitchFamily="50" charset="0"/>
              </a:rPr>
              <a:t> elit, sed do </a:t>
            </a:r>
            <a:r>
              <a:rPr lang="sv-SE" sz="1600" err="1">
                <a:latin typeface="Whitney Light" pitchFamily="50" charset="0"/>
              </a:rPr>
              <a:t>eiusmod</a:t>
            </a:r>
            <a:r>
              <a:rPr lang="sv-SE" sz="1600">
                <a:latin typeface="Whitney Light" pitchFamily="50" charset="0"/>
              </a:rPr>
              <a:t> </a:t>
            </a:r>
            <a:r>
              <a:rPr lang="sv-SE" sz="1600" err="1">
                <a:latin typeface="Whitney Light" pitchFamily="50" charset="0"/>
              </a:rPr>
              <a:t>tempor</a:t>
            </a:r>
            <a:r>
              <a:rPr lang="sv-SE" sz="1600">
                <a:latin typeface="Whitney Light" pitchFamily="50" charset="0"/>
              </a:rPr>
              <a:t> </a:t>
            </a:r>
            <a:r>
              <a:rPr lang="sv-SE" sz="1600" err="1">
                <a:latin typeface="Whitney Light" pitchFamily="50" charset="0"/>
              </a:rPr>
              <a:t>incididunt</a:t>
            </a:r>
            <a:r>
              <a:rPr lang="sv-SE" sz="1600">
                <a:latin typeface="Whitney Light" pitchFamily="50" charset="0"/>
              </a:rPr>
              <a:t> ut </a:t>
            </a:r>
            <a:r>
              <a:rPr lang="sv-SE" sz="1600" err="1">
                <a:latin typeface="Whitney Light" pitchFamily="50" charset="0"/>
              </a:rPr>
              <a:t>labore</a:t>
            </a:r>
            <a:r>
              <a:rPr lang="sv-SE" sz="1600">
                <a:latin typeface="Whitney Light" pitchFamily="50" charset="0"/>
              </a:rPr>
              <a:t> et </a:t>
            </a:r>
            <a:r>
              <a:rPr lang="sv-SE" sz="1600" err="1">
                <a:latin typeface="Whitney Light" pitchFamily="50" charset="0"/>
              </a:rPr>
              <a:t>dolore</a:t>
            </a:r>
            <a:r>
              <a:rPr lang="sv-SE" sz="1600">
                <a:latin typeface="Whitney Light" pitchFamily="50" charset="0"/>
              </a:rPr>
              <a:t> </a:t>
            </a:r>
            <a:r>
              <a:rPr lang="sv-SE" sz="1600" err="1">
                <a:latin typeface="Whitney Light" pitchFamily="50" charset="0"/>
              </a:rPr>
              <a:t>magna</a:t>
            </a:r>
            <a:r>
              <a:rPr lang="sv-SE" sz="1600">
                <a:latin typeface="Whitney Light" pitchFamily="50" charset="0"/>
              </a:rPr>
              <a:t> </a:t>
            </a:r>
            <a:r>
              <a:rPr lang="sv-SE" sz="1600" err="1">
                <a:latin typeface="Whitney Light" pitchFamily="50" charset="0"/>
              </a:rPr>
              <a:t>aliqua</a:t>
            </a:r>
            <a:r>
              <a:rPr lang="sv-SE" sz="1600">
                <a:latin typeface="Whitney Light" pitchFamily="50" charset="0"/>
              </a:rPr>
              <a:t>. Ut </a:t>
            </a:r>
            <a:r>
              <a:rPr lang="sv-SE" sz="1600" err="1">
                <a:latin typeface="Whitney Light" pitchFamily="50" charset="0"/>
              </a:rPr>
              <a:t>enim</a:t>
            </a:r>
            <a:r>
              <a:rPr lang="sv-SE" sz="1600">
                <a:latin typeface="Whitney Light" pitchFamily="50" charset="0"/>
              </a:rPr>
              <a:t> ad </a:t>
            </a:r>
            <a:r>
              <a:rPr lang="sv-SE" sz="1600" err="1">
                <a:latin typeface="Whitney Light" pitchFamily="50" charset="0"/>
              </a:rPr>
              <a:t>minim</a:t>
            </a:r>
            <a:r>
              <a:rPr lang="sv-SE" sz="1600">
                <a:latin typeface="Whitney Light" pitchFamily="50" charset="0"/>
              </a:rPr>
              <a:t> </a:t>
            </a:r>
            <a:r>
              <a:rPr lang="sv-SE" sz="1600" err="1">
                <a:latin typeface="Whitney Light" pitchFamily="50" charset="0"/>
              </a:rPr>
              <a:t>veniam</a:t>
            </a:r>
            <a:r>
              <a:rPr lang="sv-SE" sz="1600">
                <a:latin typeface="Whitney Light" pitchFamily="50" charset="0"/>
              </a:rPr>
              <a:t>.</a:t>
            </a:r>
          </a:p>
          <a:p>
            <a:pPr marL="0" indent="0">
              <a:buNone/>
            </a:pPr>
            <a:r>
              <a:rPr lang="sv-SE" sz="1600" err="1">
                <a:latin typeface="Whitney Light" pitchFamily="50" charset="0"/>
              </a:rPr>
              <a:t>Lorem</a:t>
            </a:r>
            <a:r>
              <a:rPr lang="sv-SE" sz="1600">
                <a:latin typeface="Whitney Light" pitchFamily="50" charset="0"/>
              </a:rPr>
              <a:t> </a:t>
            </a:r>
            <a:r>
              <a:rPr lang="sv-SE" sz="1600" err="1">
                <a:latin typeface="Whitney Light" pitchFamily="50" charset="0"/>
              </a:rPr>
              <a:t>ipsum</a:t>
            </a:r>
            <a:r>
              <a:rPr lang="sv-SE" sz="1600">
                <a:latin typeface="Whitney Light" pitchFamily="50" charset="0"/>
              </a:rPr>
              <a:t> </a:t>
            </a:r>
            <a:r>
              <a:rPr lang="sv-SE" sz="1600" err="1">
                <a:latin typeface="Whitney Light" pitchFamily="50" charset="0"/>
              </a:rPr>
              <a:t>dolor</a:t>
            </a:r>
            <a:r>
              <a:rPr lang="sv-SE" sz="1600">
                <a:latin typeface="Whitney Light" pitchFamily="50" charset="0"/>
              </a:rPr>
              <a:t> </a:t>
            </a:r>
            <a:r>
              <a:rPr lang="sv-SE" sz="1600" err="1">
                <a:latin typeface="Whitney Light" pitchFamily="50" charset="0"/>
              </a:rPr>
              <a:t>sit</a:t>
            </a:r>
            <a:r>
              <a:rPr lang="sv-SE" sz="1600">
                <a:latin typeface="Whitney Light" pitchFamily="50" charset="0"/>
              </a:rPr>
              <a:t> </a:t>
            </a:r>
            <a:r>
              <a:rPr lang="sv-SE" sz="1600" err="1">
                <a:latin typeface="Whitney Light" pitchFamily="50" charset="0"/>
              </a:rPr>
              <a:t>amet</a:t>
            </a:r>
            <a:r>
              <a:rPr lang="sv-SE" sz="1600">
                <a:latin typeface="Whitney Light" pitchFamily="50" charset="0"/>
              </a:rPr>
              <a:t>, </a:t>
            </a:r>
            <a:r>
              <a:rPr lang="sv-SE" sz="1600" err="1">
                <a:latin typeface="Whitney Light" pitchFamily="50" charset="0"/>
              </a:rPr>
              <a:t>consectetur</a:t>
            </a:r>
            <a:r>
              <a:rPr lang="sv-SE" sz="1600">
                <a:latin typeface="Whitney Light" pitchFamily="50" charset="0"/>
              </a:rPr>
              <a:t> </a:t>
            </a:r>
            <a:r>
              <a:rPr lang="sv-SE" sz="1600" err="1">
                <a:latin typeface="Whitney Light" pitchFamily="50" charset="0"/>
              </a:rPr>
              <a:t>adipiscing</a:t>
            </a:r>
            <a:r>
              <a:rPr lang="sv-SE" sz="1600">
                <a:latin typeface="Whitney Light" pitchFamily="50" charset="0"/>
              </a:rPr>
              <a:t> elit, sed do </a:t>
            </a:r>
            <a:r>
              <a:rPr lang="sv-SE" sz="1600" err="1">
                <a:latin typeface="Whitney Light" pitchFamily="50" charset="0"/>
              </a:rPr>
              <a:t>eiusmod</a:t>
            </a:r>
            <a:r>
              <a:rPr lang="sv-SE" sz="1600">
                <a:latin typeface="Whitney Light" pitchFamily="50" charset="0"/>
              </a:rPr>
              <a:t> </a:t>
            </a:r>
            <a:r>
              <a:rPr lang="sv-SE" sz="1600" err="1">
                <a:latin typeface="Whitney Light" pitchFamily="50" charset="0"/>
              </a:rPr>
              <a:t>tempor</a:t>
            </a:r>
            <a:r>
              <a:rPr lang="sv-SE" sz="1600">
                <a:latin typeface="Whitney Light" pitchFamily="50" charset="0"/>
              </a:rPr>
              <a:t> </a:t>
            </a:r>
            <a:r>
              <a:rPr lang="sv-SE" sz="1600" err="1">
                <a:latin typeface="Whitney Light" pitchFamily="50" charset="0"/>
              </a:rPr>
              <a:t>incididunt</a:t>
            </a:r>
            <a:r>
              <a:rPr lang="sv-SE" sz="1600">
                <a:latin typeface="Whitney Light" pitchFamily="50" charset="0"/>
              </a:rPr>
              <a:t> ut </a:t>
            </a:r>
            <a:r>
              <a:rPr lang="sv-SE" sz="1600" err="1">
                <a:latin typeface="Whitney Light" pitchFamily="50" charset="0"/>
              </a:rPr>
              <a:t>labore</a:t>
            </a:r>
            <a:r>
              <a:rPr lang="sv-SE" sz="1600">
                <a:latin typeface="Whitney Light" pitchFamily="50" charset="0"/>
              </a:rPr>
              <a:t> et </a:t>
            </a:r>
            <a:r>
              <a:rPr lang="sv-SE" sz="1600" err="1">
                <a:latin typeface="Whitney Light" pitchFamily="50" charset="0"/>
              </a:rPr>
              <a:t>dolore</a:t>
            </a:r>
            <a:r>
              <a:rPr lang="sv-SE" sz="1600">
                <a:latin typeface="Whitney Light" pitchFamily="50" charset="0"/>
              </a:rPr>
              <a:t> </a:t>
            </a:r>
            <a:r>
              <a:rPr lang="sv-SE" sz="1600" err="1">
                <a:latin typeface="Whitney Light" pitchFamily="50" charset="0"/>
              </a:rPr>
              <a:t>magna</a:t>
            </a:r>
            <a:r>
              <a:rPr lang="sv-SE" sz="1600">
                <a:latin typeface="Whitney Light" pitchFamily="50" charset="0"/>
              </a:rPr>
              <a:t> </a:t>
            </a:r>
            <a:r>
              <a:rPr lang="sv-SE" sz="1600" err="1">
                <a:latin typeface="Whitney Light" pitchFamily="50" charset="0"/>
              </a:rPr>
              <a:t>aliqua</a:t>
            </a:r>
            <a:r>
              <a:rPr lang="sv-SE" sz="1600">
                <a:latin typeface="Whitney Light" pitchFamily="50" charset="0"/>
              </a:rPr>
              <a:t>.</a:t>
            </a:r>
          </a:p>
          <a:p>
            <a:pPr marL="0" indent="0">
              <a:buFont typeface="Arial" panose="020B0604020202020204" pitchFamily="34" charset="0"/>
              <a:buNone/>
            </a:pPr>
            <a:endParaRPr lang="sv-SE" sz="1600">
              <a:latin typeface="Whitney Light" pitchFamily="50" charset="0"/>
            </a:endParaRPr>
          </a:p>
          <a:p>
            <a:pPr marL="0" indent="0">
              <a:buFont typeface="Arial" panose="020B0604020202020204" pitchFamily="34" charset="0"/>
              <a:buNone/>
            </a:pPr>
            <a:endParaRPr lang="sv-SE" sz="1600">
              <a:latin typeface="Whitney Light" pitchFamily="50" charset="0"/>
            </a:endParaRPr>
          </a:p>
          <a:p>
            <a:pPr marL="0" indent="0">
              <a:buFont typeface="Arial" panose="020B0604020202020204" pitchFamily="34" charset="0"/>
              <a:buNone/>
            </a:pPr>
            <a:endParaRPr lang="sv-SE" sz="1600">
              <a:latin typeface="Whitney Light" pitchFamily="50" charset="0"/>
            </a:endParaRPr>
          </a:p>
        </p:txBody>
      </p:sp>
      <p:sp>
        <p:nvSpPr>
          <p:cNvPr id="11" name="Rubrik 18">
            <a:extLst>
              <a:ext uri="{FF2B5EF4-FFF2-40B4-BE49-F238E27FC236}">
                <a16:creationId xmlns:a16="http://schemas.microsoft.com/office/drawing/2014/main" id="{9A4133FF-4E1E-40BC-9C0A-B245DC0B40EA}"/>
              </a:ext>
            </a:extLst>
          </p:cNvPr>
          <p:cNvSpPr>
            <a:spLocks noGrp="1"/>
          </p:cNvSpPr>
          <p:nvPr>
            <p:ph type="title" hasCustomPrompt="1"/>
          </p:nvPr>
        </p:nvSpPr>
        <p:spPr>
          <a:xfrm>
            <a:off x="551383" y="745181"/>
            <a:ext cx="9540415" cy="811352"/>
          </a:xfrm>
          <a:prstGeom prst="rect">
            <a:avLst/>
          </a:prstGeom>
        </p:spPr>
        <p:txBody>
          <a:bodyPr>
            <a:noAutofit/>
          </a:bodyPr>
          <a:lstStyle>
            <a:lvl1pPr algn="l">
              <a:defRPr sz="4000">
                <a:latin typeface="Whitney Black" pitchFamily="50" charset="0"/>
              </a:defRPr>
            </a:lvl1pPr>
          </a:lstStyle>
          <a:p>
            <a:r>
              <a:rPr lang="sv-SE"/>
              <a:t>Rubrik här</a:t>
            </a:r>
          </a:p>
        </p:txBody>
      </p:sp>
      <p:pic>
        <p:nvPicPr>
          <p:cNvPr id="13" name="Bildobjekt 12">
            <a:extLst>
              <a:ext uri="{FF2B5EF4-FFF2-40B4-BE49-F238E27FC236}">
                <a16:creationId xmlns:a16="http://schemas.microsoft.com/office/drawing/2014/main" id="{39FF6B96-20B2-43ED-A825-5BDCD9491A46}"/>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38095" r="38753"/>
          <a:stretch/>
        </p:blipFill>
        <p:spPr>
          <a:xfrm rot="5400000">
            <a:off x="9442964" y="4108966"/>
            <a:ext cx="2953766" cy="2544307"/>
          </a:xfrm>
          <a:prstGeom prst="rect">
            <a:avLst/>
          </a:prstGeom>
        </p:spPr>
      </p:pic>
      <p:sp>
        <p:nvSpPr>
          <p:cNvPr id="15" name="Platshållare för text 6">
            <a:extLst>
              <a:ext uri="{FF2B5EF4-FFF2-40B4-BE49-F238E27FC236}">
                <a16:creationId xmlns:a16="http://schemas.microsoft.com/office/drawing/2014/main" id="{358F9F44-DA59-439C-92A0-28F07DEB8D43}"/>
              </a:ext>
            </a:extLst>
          </p:cNvPr>
          <p:cNvSpPr txBox="1">
            <a:spLocks/>
          </p:cNvSpPr>
          <p:nvPr userDrawn="1"/>
        </p:nvSpPr>
        <p:spPr>
          <a:xfrm>
            <a:off x="1854209" y="6311744"/>
            <a:ext cx="10050480" cy="206998"/>
          </a:xfrm>
          <a:prstGeom prst="rect">
            <a:avLst/>
          </a:prstGeom>
        </p:spPr>
        <p:txBody>
          <a:bodyPr>
            <a:normAutofit fontScale="32500" lnSpcReduction="20000"/>
          </a:bodyPr>
          <a:lstStyle>
            <a:lvl1pPr marL="0" indent="0" algn="l" defTabSz="914400" rtl="0" eaLnBrk="1" latinLnBrk="0" hangingPunct="1">
              <a:lnSpc>
                <a:spcPct val="90000"/>
              </a:lnSpc>
              <a:spcBef>
                <a:spcPts val="1000"/>
              </a:spcBef>
              <a:buFont typeface="Arial" panose="020B0604020202020204" pitchFamily="34" charset="0"/>
              <a:buNone/>
              <a:defRPr sz="2800" i="1" kern="1200">
                <a:solidFill>
                  <a:srgbClr val="A2AAAC"/>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v-SE"/>
              <a:t>Strikt konfidentiellt. Får ej spridas utan tillstånd från Söderberg &amp; Partners.</a:t>
            </a:r>
          </a:p>
        </p:txBody>
      </p:sp>
      <p:pic>
        <p:nvPicPr>
          <p:cNvPr id="16" name="Bildobjekt 15">
            <a:extLst>
              <a:ext uri="{FF2B5EF4-FFF2-40B4-BE49-F238E27FC236}">
                <a16:creationId xmlns:a16="http://schemas.microsoft.com/office/drawing/2014/main" id="{C5217918-0DFD-43D3-950F-4A1780BE7C4B}"/>
              </a:ext>
            </a:extLst>
          </p:cNvPr>
          <p:cNvPicPr>
            <a:picLocks noChangeAspect="1"/>
          </p:cNvPicPr>
          <p:nvPr userDrawn="1"/>
        </p:nvPicPr>
        <p:blipFill>
          <a:blip r:embed="rId4"/>
          <a:stretch>
            <a:fillRect/>
          </a:stretch>
        </p:blipFill>
        <p:spPr>
          <a:xfrm>
            <a:off x="532493" y="6196049"/>
            <a:ext cx="1376457" cy="588354"/>
          </a:xfrm>
          <a:prstGeom prst="rect">
            <a:avLst/>
          </a:prstGeom>
        </p:spPr>
      </p:pic>
      <p:cxnSp>
        <p:nvCxnSpPr>
          <p:cNvPr id="17" name="Rak 12">
            <a:extLst>
              <a:ext uri="{FF2B5EF4-FFF2-40B4-BE49-F238E27FC236}">
                <a16:creationId xmlns:a16="http://schemas.microsoft.com/office/drawing/2014/main" id="{3F3F7C50-4DC7-4125-80BA-2E825FFF22AE}"/>
              </a:ext>
            </a:extLst>
          </p:cNvPr>
          <p:cNvCxnSpPr>
            <a:cxnSpLocks/>
          </p:cNvCxnSpPr>
          <p:nvPr userDrawn="1"/>
        </p:nvCxnSpPr>
        <p:spPr>
          <a:xfrm>
            <a:off x="609602" y="6184620"/>
            <a:ext cx="8955739" cy="11429"/>
          </a:xfrm>
          <a:prstGeom prst="line">
            <a:avLst/>
          </a:prstGeom>
          <a:ln w="9525">
            <a:solidFill>
              <a:srgbClr val="A2AAAC"/>
            </a:solidFill>
            <a:prstDash val="sysDot"/>
          </a:ln>
        </p:spPr>
        <p:style>
          <a:lnRef idx="1">
            <a:schemeClr val="accent1"/>
          </a:lnRef>
          <a:fillRef idx="0">
            <a:schemeClr val="accent1"/>
          </a:fillRef>
          <a:effectRef idx="0">
            <a:schemeClr val="accent1"/>
          </a:effectRef>
          <a:fontRef idx="minor">
            <a:schemeClr val="tx1"/>
          </a:fontRef>
        </p:style>
      </p:cxnSp>
      <p:sp>
        <p:nvSpPr>
          <p:cNvPr id="18" name="Platshållare för bildnummer 2">
            <a:extLst>
              <a:ext uri="{FF2B5EF4-FFF2-40B4-BE49-F238E27FC236}">
                <a16:creationId xmlns:a16="http://schemas.microsoft.com/office/drawing/2014/main" id="{C51DB9A5-C72F-499E-8259-AB795D90AA43}"/>
              </a:ext>
            </a:extLst>
          </p:cNvPr>
          <p:cNvSpPr>
            <a:spLocks noGrp="1"/>
          </p:cNvSpPr>
          <p:nvPr>
            <p:ph type="sldNum" sz="quarter" idx="4294967295"/>
          </p:nvPr>
        </p:nvSpPr>
        <p:spPr>
          <a:xfrm>
            <a:off x="10356841" y="6307663"/>
            <a:ext cx="648419" cy="365125"/>
          </a:xfrm>
          <a:prstGeom prst="rect">
            <a:avLst/>
          </a:prstGeom>
        </p:spPr>
        <p:txBody>
          <a:bodyPr/>
          <a:lstStyle>
            <a:lvl1pPr>
              <a:defRPr sz="1400">
                <a:solidFill>
                  <a:schemeClr val="tx1">
                    <a:lumMod val="65000"/>
                    <a:lumOff val="35000"/>
                  </a:schemeClr>
                </a:solidFill>
              </a:defRPr>
            </a:lvl1pPr>
          </a:lstStyle>
          <a:p>
            <a:fld id="{2BE18CB5-8F6B-4BA7-B19A-463AE03BB80C}" type="slidenum">
              <a:rPr lang="sv-SE" smtClean="0"/>
              <a:pPr/>
              <a:t>‹#›</a:t>
            </a:fld>
            <a:endParaRPr lang="sv-SE"/>
          </a:p>
        </p:txBody>
      </p:sp>
    </p:spTree>
    <p:custDataLst>
      <p:tags r:id="rId1"/>
    </p:custDataLst>
    <p:extLst>
      <p:ext uri="{BB962C8B-B14F-4D97-AF65-F5344CB8AC3E}">
        <p14:creationId xmlns:p14="http://schemas.microsoft.com/office/powerpoint/2010/main" val="328059533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extsida 3">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54BBF306-743A-4804-8179-74597AD6D0F6}"/>
              </a:ext>
            </a:extLst>
          </p:cNvPr>
          <p:cNvSpPr/>
          <p:nvPr userDrawn="1"/>
        </p:nvSpPr>
        <p:spPr>
          <a:xfrm flipV="1">
            <a:off x="0" y="-1098"/>
            <a:ext cx="12192000" cy="72000"/>
          </a:xfrm>
          <a:prstGeom prst="rect">
            <a:avLst/>
          </a:prstGeom>
          <a:solidFill>
            <a:srgbClr val="002D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0" name="Platshållare för text 12">
            <a:extLst>
              <a:ext uri="{FF2B5EF4-FFF2-40B4-BE49-F238E27FC236}">
                <a16:creationId xmlns:a16="http://schemas.microsoft.com/office/drawing/2014/main" id="{B0FC7717-B68E-4930-8DB5-DCC0F41D0006}"/>
              </a:ext>
            </a:extLst>
          </p:cNvPr>
          <p:cNvSpPr>
            <a:spLocks noGrp="1"/>
          </p:cNvSpPr>
          <p:nvPr>
            <p:ph type="body" sz="quarter" idx="10" hasCustomPrompt="1"/>
          </p:nvPr>
        </p:nvSpPr>
        <p:spPr>
          <a:xfrm>
            <a:off x="551383" y="1716454"/>
            <a:ext cx="8623875" cy="3332043"/>
          </a:xfrm>
          <a:prstGeom prst="rect">
            <a:avLst/>
          </a:prstGeom>
        </p:spPr>
        <p:txBody>
          <a:bodyPr>
            <a:noAutofit/>
          </a:bodyPr>
          <a:lstStyle>
            <a:lvl1pPr marL="0" indent="0">
              <a:buFont typeface="Arial" panose="020B0604020202020204" pitchFamily="34" charset="0"/>
              <a:buNone/>
              <a:defRPr sz="1600">
                <a:latin typeface="Whitney Light" pitchFamily="50" charset="0"/>
              </a:defRPr>
            </a:lvl1pPr>
            <a:lvl2pPr marL="457200" indent="0">
              <a:buNone/>
              <a:defRPr sz="1600">
                <a:latin typeface="Whitney Light" pitchFamily="50" charset="0"/>
              </a:defRPr>
            </a:lvl2pPr>
            <a:lvl3pPr marL="914400" indent="0">
              <a:buNone/>
              <a:defRPr sz="1600">
                <a:latin typeface="Whitney Light" pitchFamily="50" charset="0"/>
              </a:defRPr>
            </a:lvl3pPr>
            <a:lvl4pPr marL="1371600" indent="0">
              <a:buNone/>
              <a:defRPr sz="1600">
                <a:latin typeface="Whitney Light" pitchFamily="50" charset="0"/>
              </a:defRPr>
            </a:lvl4pPr>
            <a:lvl5pPr marL="1828800" indent="0">
              <a:buNone/>
              <a:defRPr sz="1600">
                <a:latin typeface="Whitney Light" pitchFamily="50" charset="0"/>
              </a:defRPr>
            </a:lvl5pPr>
          </a:lstStyle>
          <a:p>
            <a:pPr marL="0" indent="0">
              <a:buFont typeface="Arial" panose="020B0604020202020204" pitchFamily="34" charset="0"/>
              <a:buNone/>
            </a:pPr>
            <a:r>
              <a:rPr lang="sv-SE" sz="1600" err="1">
                <a:latin typeface="Whitney Light" pitchFamily="50" charset="0"/>
              </a:rPr>
              <a:t>Lorem</a:t>
            </a:r>
            <a:r>
              <a:rPr lang="sv-SE" sz="1600">
                <a:latin typeface="Whitney Light" pitchFamily="50" charset="0"/>
              </a:rPr>
              <a:t> </a:t>
            </a:r>
            <a:r>
              <a:rPr lang="sv-SE" sz="1600" err="1">
                <a:latin typeface="Whitney Light" pitchFamily="50" charset="0"/>
              </a:rPr>
              <a:t>ipsum</a:t>
            </a:r>
            <a:r>
              <a:rPr lang="sv-SE" sz="1600">
                <a:latin typeface="Whitney Light" pitchFamily="50" charset="0"/>
              </a:rPr>
              <a:t> </a:t>
            </a:r>
            <a:r>
              <a:rPr lang="sv-SE" sz="1600" err="1">
                <a:latin typeface="Whitney Light" pitchFamily="50" charset="0"/>
              </a:rPr>
              <a:t>dolor</a:t>
            </a:r>
            <a:r>
              <a:rPr lang="sv-SE" sz="1600">
                <a:latin typeface="Whitney Light" pitchFamily="50" charset="0"/>
              </a:rPr>
              <a:t> </a:t>
            </a:r>
            <a:r>
              <a:rPr lang="sv-SE" sz="1600" err="1">
                <a:latin typeface="Whitney Light" pitchFamily="50" charset="0"/>
              </a:rPr>
              <a:t>sit</a:t>
            </a:r>
            <a:r>
              <a:rPr lang="sv-SE" sz="1600">
                <a:latin typeface="Whitney Light" pitchFamily="50" charset="0"/>
              </a:rPr>
              <a:t> </a:t>
            </a:r>
            <a:r>
              <a:rPr lang="sv-SE" sz="1600" err="1">
                <a:latin typeface="Whitney Light" pitchFamily="50" charset="0"/>
              </a:rPr>
              <a:t>amet</a:t>
            </a:r>
            <a:r>
              <a:rPr lang="sv-SE" sz="1600">
                <a:latin typeface="Whitney Light" pitchFamily="50" charset="0"/>
              </a:rPr>
              <a:t>, </a:t>
            </a:r>
            <a:r>
              <a:rPr lang="sv-SE" sz="1600" err="1">
                <a:latin typeface="Whitney Light" pitchFamily="50" charset="0"/>
              </a:rPr>
              <a:t>consectetur</a:t>
            </a:r>
            <a:r>
              <a:rPr lang="sv-SE" sz="1600">
                <a:latin typeface="Whitney Light" pitchFamily="50" charset="0"/>
              </a:rPr>
              <a:t> </a:t>
            </a:r>
            <a:r>
              <a:rPr lang="sv-SE" sz="1600" err="1">
                <a:latin typeface="Whitney Light" pitchFamily="50" charset="0"/>
              </a:rPr>
              <a:t>adipiscing</a:t>
            </a:r>
            <a:r>
              <a:rPr lang="sv-SE" sz="1600">
                <a:latin typeface="Whitney Light" pitchFamily="50" charset="0"/>
              </a:rPr>
              <a:t> elit, sed do </a:t>
            </a:r>
            <a:r>
              <a:rPr lang="sv-SE" sz="1600" err="1">
                <a:latin typeface="Whitney Light" pitchFamily="50" charset="0"/>
              </a:rPr>
              <a:t>eiusmod</a:t>
            </a:r>
            <a:r>
              <a:rPr lang="sv-SE" sz="1600">
                <a:latin typeface="Whitney Light" pitchFamily="50" charset="0"/>
              </a:rPr>
              <a:t> </a:t>
            </a:r>
            <a:r>
              <a:rPr lang="sv-SE" sz="1600" err="1">
                <a:latin typeface="Whitney Light" pitchFamily="50" charset="0"/>
              </a:rPr>
              <a:t>tempor</a:t>
            </a:r>
            <a:r>
              <a:rPr lang="sv-SE" sz="1600">
                <a:latin typeface="Whitney Light" pitchFamily="50" charset="0"/>
              </a:rPr>
              <a:t> </a:t>
            </a:r>
            <a:r>
              <a:rPr lang="sv-SE" sz="1600" err="1">
                <a:latin typeface="Whitney Light" pitchFamily="50" charset="0"/>
              </a:rPr>
              <a:t>incididunt</a:t>
            </a:r>
            <a:r>
              <a:rPr lang="sv-SE" sz="1600">
                <a:latin typeface="Whitney Light" pitchFamily="50" charset="0"/>
              </a:rPr>
              <a:t> ut </a:t>
            </a:r>
            <a:r>
              <a:rPr lang="sv-SE" sz="1600" err="1">
                <a:latin typeface="Whitney Light" pitchFamily="50" charset="0"/>
              </a:rPr>
              <a:t>labore</a:t>
            </a:r>
            <a:r>
              <a:rPr lang="sv-SE" sz="1600">
                <a:latin typeface="Whitney Light" pitchFamily="50" charset="0"/>
              </a:rPr>
              <a:t> et </a:t>
            </a:r>
            <a:r>
              <a:rPr lang="sv-SE" sz="1600" err="1">
                <a:latin typeface="Whitney Light" pitchFamily="50" charset="0"/>
              </a:rPr>
              <a:t>dolore</a:t>
            </a:r>
            <a:r>
              <a:rPr lang="sv-SE" sz="1600">
                <a:latin typeface="Whitney Light" pitchFamily="50" charset="0"/>
              </a:rPr>
              <a:t> </a:t>
            </a:r>
            <a:r>
              <a:rPr lang="sv-SE" sz="1600" err="1">
                <a:latin typeface="Whitney Light" pitchFamily="50" charset="0"/>
              </a:rPr>
              <a:t>magna</a:t>
            </a:r>
            <a:r>
              <a:rPr lang="sv-SE" sz="1600">
                <a:latin typeface="Whitney Light" pitchFamily="50" charset="0"/>
              </a:rPr>
              <a:t> </a:t>
            </a:r>
            <a:r>
              <a:rPr lang="sv-SE" sz="1600" err="1">
                <a:latin typeface="Whitney Light" pitchFamily="50" charset="0"/>
              </a:rPr>
              <a:t>aliqua</a:t>
            </a:r>
            <a:r>
              <a:rPr lang="sv-SE" sz="1600">
                <a:latin typeface="Whitney Light" pitchFamily="50" charset="0"/>
              </a:rPr>
              <a:t>. Ut </a:t>
            </a:r>
            <a:r>
              <a:rPr lang="sv-SE" sz="1600" err="1">
                <a:latin typeface="Whitney Light" pitchFamily="50" charset="0"/>
              </a:rPr>
              <a:t>enim</a:t>
            </a:r>
            <a:r>
              <a:rPr lang="sv-SE" sz="1600">
                <a:latin typeface="Whitney Light" pitchFamily="50" charset="0"/>
              </a:rPr>
              <a:t> ad </a:t>
            </a:r>
            <a:r>
              <a:rPr lang="sv-SE" sz="1600" err="1">
                <a:latin typeface="Whitney Light" pitchFamily="50" charset="0"/>
              </a:rPr>
              <a:t>minim</a:t>
            </a:r>
            <a:r>
              <a:rPr lang="sv-SE" sz="1600">
                <a:latin typeface="Whitney Light" pitchFamily="50" charset="0"/>
              </a:rPr>
              <a:t> </a:t>
            </a:r>
            <a:r>
              <a:rPr lang="sv-SE" sz="1600" err="1">
                <a:latin typeface="Whitney Light" pitchFamily="50" charset="0"/>
              </a:rPr>
              <a:t>veniam</a:t>
            </a:r>
            <a:r>
              <a:rPr lang="sv-SE" sz="1600">
                <a:latin typeface="Whitney Light" pitchFamily="50" charset="0"/>
              </a:rPr>
              <a:t>.</a:t>
            </a:r>
          </a:p>
          <a:p>
            <a:pPr marL="0" indent="0">
              <a:buNone/>
            </a:pPr>
            <a:r>
              <a:rPr lang="sv-SE" sz="1600" err="1">
                <a:latin typeface="Whitney Light" pitchFamily="50" charset="0"/>
              </a:rPr>
              <a:t>Lorem</a:t>
            </a:r>
            <a:r>
              <a:rPr lang="sv-SE" sz="1600">
                <a:latin typeface="Whitney Light" pitchFamily="50" charset="0"/>
              </a:rPr>
              <a:t> </a:t>
            </a:r>
            <a:r>
              <a:rPr lang="sv-SE" sz="1600" err="1">
                <a:latin typeface="Whitney Light" pitchFamily="50" charset="0"/>
              </a:rPr>
              <a:t>ipsum</a:t>
            </a:r>
            <a:r>
              <a:rPr lang="sv-SE" sz="1600">
                <a:latin typeface="Whitney Light" pitchFamily="50" charset="0"/>
              </a:rPr>
              <a:t> </a:t>
            </a:r>
            <a:r>
              <a:rPr lang="sv-SE" sz="1600" err="1">
                <a:latin typeface="Whitney Light" pitchFamily="50" charset="0"/>
              </a:rPr>
              <a:t>dolor</a:t>
            </a:r>
            <a:r>
              <a:rPr lang="sv-SE" sz="1600">
                <a:latin typeface="Whitney Light" pitchFamily="50" charset="0"/>
              </a:rPr>
              <a:t> </a:t>
            </a:r>
            <a:r>
              <a:rPr lang="sv-SE" sz="1600" err="1">
                <a:latin typeface="Whitney Light" pitchFamily="50" charset="0"/>
              </a:rPr>
              <a:t>sit</a:t>
            </a:r>
            <a:r>
              <a:rPr lang="sv-SE" sz="1600">
                <a:latin typeface="Whitney Light" pitchFamily="50" charset="0"/>
              </a:rPr>
              <a:t> </a:t>
            </a:r>
            <a:r>
              <a:rPr lang="sv-SE" sz="1600" err="1">
                <a:latin typeface="Whitney Light" pitchFamily="50" charset="0"/>
              </a:rPr>
              <a:t>amet</a:t>
            </a:r>
            <a:r>
              <a:rPr lang="sv-SE" sz="1600">
                <a:latin typeface="Whitney Light" pitchFamily="50" charset="0"/>
              </a:rPr>
              <a:t>, </a:t>
            </a:r>
            <a:r>
              <a:rPr lang="sv-SE" sz="1600" err="1">
                <a:latin typeface="Whitney Light" pitchFamily="50" charset="0"/>
              </a:rPr>
              <a:t>consectetur</a:t>
            </a:r>
            <a:r>
              <a:rPr lang="sv-SE" sz="1600">
                <a:latin typeface="Whitney Light" pitchFamily="50" charset="0"/>
              </a:rPr>
              <a:t> </a:t>
            </a:r>
            <a:r>
              <a:rPr lang="sv-SE" sz="1600" err="1">
                <a:latin typeface="Whitney Light" pitchFamily="50" charset="0"/>
              </a:rPr>
              <a:t>adipiscing</a:t>
            </a:r>
            <a:r>
              <a:rPr lang="sv-SE" sz="1600">
                <a:latin typeface="Whitney Light" pitchFamily="50" charset="0"/>
              </a:rPr>
              <a:t> elit, sed do </a:t>
            </a:r>
            <a:r>
              <a:rPr lang="sv-SE" sz="1600" err="1">
                <a:latin typeface="Whitney Light" pitchFamily="50" charset="0"/>
              </a:rPr>
              <a:t>eiusmod</a:t>
            </a:r>
            <a:r>
              <a:rPr lang="sv-SE" sz="1600">
                <a:latin typeface="Whitney Light" pitchFamily="50" charset="0"/>
              </a:rPr>
              <a:t> </a:t>
            </a:r>
            <a:r>
              <a:rPr lang="sv-SE" sz="1600" err="1">
                <a:latin typeface="Whitney Light" pitchFamily="50" charset="0"/>
              </a:rPr>
              <a:t>tempor</a:t>
            </a:r>
            <a:r>
              <a:rPr lang="sv-SE" sz="1600">
                <a:latin typeface="Whitney Light" pitchFamily="50" charset="0"/>
              </a:rPr>
              <a:t> </a:t>
            </a:r>
            <a:r>
              <a:rPr lang="sv-SE" sz="1600" err="1">
                <a:latin typeface="Whitney Light" pitchFamily="50" charset="0"/>
              </a:rPr>
              <a:t>incididunt</a:t>
            </a:r>
            <a:r>
              <a:rPr lang="sv-SE" sz="1600">
                <a:latin typeface="Whitney Light" pitchFamily="50" charset="0"/>
              </a:rPr>
              <a:t> ut </a:t>
            </a:r>
            <a:r>
              <a:rPr lang="sv-SE" sz="1600" err="1">
                <a:latin typeface="Whitney Light" pitchFamily="50" charset="0"/>
              </a:rPr>
              <a:t>labore</a:t>
            </a:r>
            <a:r>
              <a:rPr lang="sv-SE" sz="1600">
                <a:latin typeface="Whitney Light" pitchFamily="50" charset="0"/>
              </a:rPr>
              <a:t> et </a:t>
            </a:r>
            <a:r>
              <a:rPr lang="sv-SE" sz="1600" err="1">
                <a:latin typeface="Whitney Light" pitchFamily="50" charset="0"/>
              </a:rPr>
              <a:t>dolore</a:t>
            </a:r>
            <a:r>
              <a:rPr lang="sv-SE" sz="1600">
                <a:latin typeface="Whitney Light" pitchFamily="50" charset="0"/>
              </a:rPr>
              <a:t> </a:t>
            </a:r>
            <a:r>
              <a:rPr lang="sv-SE" sz="1600" err="1">
                <a:latin typeface="Whitney Light" pitchFamily="50" charset="0"/>
              </a:rPr>
              <a:t>magna</a:t>
            </a:r>
            <a:r>
              <a:rPr lang="sv-SE" sz="1600">
                <a:latin typeface="Whitney Light" pitchFamily="50" charset="0"/>
              </a:rPr>
              <a:t> </a:t>
            </a:r>
            <a:r>
              <a:rPr lang="sv-SE" sz="1600" err="1">
                <a:latin typeface="Whitney Light" pitchFamily="50" charset="0"/>
              </a:rPr>
              <a:t>aliqua</a:t>
            </a:r>
            <a:r>
              <a:rPr lang="sv-SE" sz="1600">
                <a:latin typeface="Whitney Light" pitchFamily="50" charset="0"/>
              </a:rPr>
              <a:t>.</a:t>
            </a:r>
          </a:p>
          <a:p>
            <a:pPr marL="0" indent="0">
              <a:buFont typeface="Arial" panose="020B0604020202020204" pitchFamily="34" charset="0"/>
              <a:buNone/>
            </a:pPr>
            <a:endParaRPr lang="sv-SE" sz="1600">
              <a:latin typeface="Whitney Light" pitchFamily="50" charset="0"/>
            </a:endParaRPr>
          </a:p>
          <a:p>
            <a:pPr marL="0" indent="0">
              <a:buFont typeface="Arial" panose="020B0604020202020204" pitchFamily="34" charset="0"/>
              <a:buNone/>
            </a:pPr>
            <a:endParaRPr lang="sv-SE" sz="1600">
              <a:latin typeface="Whitney Light" pitchFamily="50" charset="0"/>
            </a:endParaRPr>
          </a:p>
          <a:p>
            <a:pPr marL="0" indent="0">
              <a:buFont typeface="Arial" panose="020B0604020202020204" pitchFamily="34" charset="0"/>
              <a:buNone/>
            </a:pPr>
            <a:endParaRPr lang="sv-SE" sz="1600">
              <a:latin typeface="Whitney Light" pitchFamily="50" charset="0"/>
            </a:endParaRPr>
          </a:p>
        </p:txBody>
      </p:sp>
      <p:sp>
        <p:nvSpPr>
          <p:cNvPr id="11" name="Rubrik 18">
            <a:extLst>
              <a:ext uri="{FF2B5EF4-FFF2-40B4-BE49-F238E27FC236}">
                <a16:creationId xmlns:a16="http://schemas.microsoft.com/office/drawing/2014/main" id="{9A4133FF-4E1E-40BC-9C0A-B245DC0B40EA}"/>
              </a:ext>
            </a:extLst>
          </p:cNvPr>
          <p:cNvSpPr>
            <a:spLocks noGrp="1"/>
          </p:cNvSpPr>
          <p:nvPr>
            <p:ph type="title" hasCustomPrompt="1"/>
          </p:nvPr>
        </p:nvSpPr>
        <p:spPr>
          <a:xfrm>
            <a:off x="551383" y="745181"/>
            <a:ext cx="9540415" cy="811352"/>
          </a:xfrm>
          <a:prstGeom prst="rect">
            <a:avLst/>
          </a:prstGeom>
        </p:spPr>
        <p:txBody>
          <a:bodyPr>
            <a:noAutofit/>
          </a:bodyPr>
          <a:lstStyle>
            <a:lvl1pPr algn="l">
              <a:defRPr sz="4000">
                <a:latin typeface="Whitney Black" pitchFamily="50" charset="0"/>
              </a:defRPr>
            </a:lvl1pPr>
          </a:lstStyle>
          <a:p>
            <a:r>
              <a:rPr lang="sv-SE"/>
              <a:t>Rubrik här</a:t>
            </a:r>
          </a:p>
        </p:txBody>
      </p:sp>
      <p:pic>
        <p:nvPicPr>
          <p:cNvPr id="14" name="Bildobjekt 13">
            <a:extLst>
              <a:ext uri="{FF2B5EF4-FFF2-40B4-BE49-F238E27FC236}">
                <a16:creationId xmlns:a16="http://schemas.microsoft.com/office/drawing/2014/main" id="{D154CE26-0A6C-43DE-AE88-DEAB8313D413}"/>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38329" b="13193"/>
          <a:stretch/>
        </p:blipFill>
        <p:spPr>
          <a:xfrm>
            <a:off x="9311447" y="3402629"/>
            <a:ext cx="2880554" cy="3455372"/>
          </a:xfrm>
          <a:prstGeom prst="rect">
            <a:avLst/>
          </a:prstGeom>
        </p:spPr>
      </p:pic>
      <p:sp>
        <p:nvSpPr>
          <p:cNvPr id="15" name="Platshållare för text 6">
            <a:extLst>
              <a:ext uri="{FF2B5EF4-FFF2-40B4-BE49-F238E27FC236}">
                <a16:creationId xmlns:a16="http://schemas.microsoft.com/office/drawing/2014/main" id="{8EE2465E-4C41-4092-8BFA-E9EB09216A1B}"/>
              </a:ext>
            </a:extLst>
          </p:cNvPr>
          <p:cNvSpPr txBox="1">
            <a:spLocks/>
          </p:cNvSpPr>
          <p:nvPr userDrawn="1"/>
        </p:nvSpPr>
        <p:spPr>
          <a:xfrm>
            <a:off x="1854209" y="6311744"/>
            <a:ext cx="10050480" cy="206998"/>
          </a:xfrm>
          <a:prstGeom prst="rect">
            <a:avLst/>
          </a:prstGeom>
        </p:spPr>
        <p:txBody>
          <a:bodyPr>
            <a:normAutofit fontScale="32500" lnSpcReduction="20000"/>
          </a:bodyPr>
          <a:lstStyle>
            <a:lvl1pPr marL="0" indent="0" algn="l" defTabSz="914400" rtl="0" eaLnBrk="1" latinLnBrk="0" hangingPunct="1">
              <a:lnSpc>
                <a:spcPct val="90000"/>
              </a:lnSpc>
              <a:spcBef>
                <a:spcPts val="1000"/>
              </a:spcBef>
              <a:buFont typeface="Arial" panose="020B0604020202020204" pitchFamily="34" charset="0"/>
              <a:buNone/>
              <a:defRPr sz="2800" i="1" kern="1200">
                <a:solidFill>
                  <a:srgbClr val="A2AAAC"/>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v-SE"/>
              <a:t>Strikt konfidentiellt. Får ej spridas utan tillstånd från Söderberg &amp; Partners.</a:t>
            </a:r>
          </a:p>
        </p:txBody>
      </p:sp>
      <p:pic>
        <p:nvPicPr>
          <p:cNvPr id="16" name="Bildobjekt 15">
            <a:extLst>
              <a:ext uri="{FF2B5EF4-FFF2-40B4-BE49-F238E27FC236}">
                <a16:creationId xmlns:a16="http://schemas.microsoft.com/office/drawing/2014/main" id="{982225A4-A0E4-4C1D-B2A8-BC5217C62374}"/>
              </a:ext>
            </a:extLst>
          </p:cNvPr>
          <p:cNvPicPr>
            <a:picLocks noChangeAspect="1"/>
          </p:cNvPicPr>
          <p:nvPr userDrawn="1"/>
        </p:nvPicPr>
        <p:blipFill>
          <a:blip r:embed="rId4"/>
          <a:stretch>
            <a:fillRect/>
          </a:stretch>
        </p:blipFill>
        <p:spPr>
          <a:xfrm>
            <a:off x="532493" y="6196049"/>
            <a:ext cx="1376457" cy="588354"/>
          </a:xfrm>
          <a:prstGeom prst="rect">
            <a:avLst/>
          </a:prstGeom>
        </p:spPr>
      </p:pic>
      <p:cxnSp>
        <p:nvCxnSpPr>
          <p:cNvPr id="17" name="Rak 12">
            <a:extLst>
              <a:ext uri="{FF2B5EF4-FFF2-40B4-BE49-F238E27FC236}">
                <a16:creationId xmlns:a16="http://schemas.microsoft.com/office/drawing/2014/main" id="{9AEDF276-6A3D-4BD7-B265-58AC0176618D}"/>
              </a:ext>
            </a:extLst>
          </p:cNvPr>
          <p:cNvCxnSpPr>
            <a:cxnSpLocks/>
          </p:cNvCxnSpPr>
          <p:nvPr userDrawn="1"/>
        </p:nvCxnSpPr>
        <p:spPr>
          <a:xfrm>
            <a:off x="609602" y="6184620"/>
            <a:ext cx="9063316" cy="11429"/>
          </a:xfrm>
          <a:prstGeom prst="line">
            <a:avLst/>
          </a:prstGeom>
          <a:ln w="9525">
            <a:solidFill>
              <a:srgbClr val="A2AAAC"/>
            </a:solidFill>
            <a:prstDash val="sysDot"/>
          </a:ln>
        </p:spPr>
        <p:style>
          <a:lnRef idx="1">
            <a:schemeClr val="accent1"/>
          </a:lnRef>
          <a:fillRef idx="0">
            <a:schemeClr val="accent1"/>
          </a:fillRef>
          <a:effectRef idx="0">
            <a:schemeClr val="accent1"/>
          </a:effectRef>
          <a:fontRef idx="minor">
            <a:schemeClr val="tx1"/>
          </a:fontRef>
        </p:style>
      </p:cxnSp>
      <p:sp>
        <p:nvSpPr>
          <p:cNvPr id="18" name="Platshållare för bildnummer 2">
            <a:extLst>
              <a:ext uri="{FF2B5EF4-FFF2-40B4-BE49-F238E27FC236}">
                <a16:creationId xmlns:a16="http://schemas.microsoft.com/office/drawing/2014/main" id="{DA7A0E22-73B3-4A6F-92DD-F1AE6123F796}"/>
              </a:ext>
            </a:extLst>
          </p:cNvPr>
          <p:cNvSpPr>
            <a:spLocks noGrp="1"/>
          </p:cNvSpPr>
          <p:nvPr>
            <p:ph type="sldNum" sz="quarter" idx="4294967295"/>
          </p:nvPr>
        </p:nvSpPr>
        <p:spPr>
          <a:xfrm>
            <a:off x="10427514" y="6307663"/>
            <a:ext cx="648419" cy="365125"/>
          </a:xfrm>
          <a:prstGeom prst="rect">
            <a:avLst/>
          </a:prstGeom>
        </p:spPr>
        <p:txBody>
          <a:bodyPr/>
          <a:lstStyle>
            <a:lvl1pPr>
              <a:defRPr sz="1400">
                <a:solidFill>
                  <a:schemeClr val="tx1">
                    <a:lumMod val="65000"/>
                    <a:lumOff val="35000"/>
                  </a:schemeClr>
                </a:solidFill>
              </a:defRPr>
            </a:lvl1pPr>
          </a:lstStyle>
          <a:p>
            <a:fld id="{2BE18CB5-8F6B-4BA7-B19A-463AE03BB80C}" type="slidenum">
              <a:rPr lang="sv-SE" smtClean="0"/>
              <a:pPr/>
              <a:t>‹#›</a:t>
            </a:fld>
            <a:endParaRPr lang="sv-SE"/>
          </a:p>
        </p:txBody>
      </p:sp>
    </p:spTree>
    <p:custDataLst>
      <p:tags r:id="rId1"/>
    </p:custDataLst>
    <p:extLst>
      <p:ext uri="{BB962C8B-B14F-4D97-AF65-F5344CB8AC3E}">
        <p14:creationId xmlns:p14="http://schemas.microsoft.com/office/powerpoint/2010/main" val="137729222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Rubrik + Text + Bild1">
  <p:cSld name="Rubrik + Text + Bild1">
    <p:spTree>
      <p:nvGrpSpPr>
        <p:cNvPr id="1" name="Shape 58"/>
        <p:cNvGrpSpPr/>
        <p:nvPr/>
      </p:nvGrpSpPr>
      <p:grpSpPr>
        <a:xfrm>
          <a:off x="0" y="0"/>
          <a:ext cx="0" cy="0"/>
          <a:chOff x="0" y="0"/>
          <a:chExt cx="0" cy="0"/>
        </a:xfrm>
      </p:grpSpPr>
      <p:pic>
        <p:nvPicPr>
          <p:cNvPr id="59" name="Google Shape;59;p10"/>
          <p:cNvPicPr preferRelativeResize="0"/>
          <p:nvPr/>
        </p:nvPicPr>
        <p:blipFill rotWithShape="1">
          <a:blip r:embed="rId2">
            <a:alphaModFix/>
          </a:blip>
          <a:srcRect/>
          <a:stretch/>
        </p:blipFill>
        <p:spPr>
          <a:xfrm>
            <a:off x="7920207" y="4005068"/>
            <a:ext cx="4079775" cy="2163301"/>
          </a:xfrm>
          <a:prstGeom prst="rect">
            <a:avLst/>
          </a:prstGeom>
          <a:noFill/>
          <a:ln>
            <a:noFill/>
          </a:ln>
        </p:spPr>
      </p:pic>
      <p:sp>
        <p:nvSpPr>
          <p:cNvPr id="60" name="Google Shape;60;p10"/>
          <p:cNvSpPr txBox="1">
            <a:spLocks noGrp="1"/>
          </p:cNvSpPr>
          <p:nvPr>
            <p:ph type="dt" idx="10"/>
          </p:nvPr>
        </p:nvSpPr>
        <p:spPr>
          <a:xfrm>
            <a:off x="10224460" y="6490229"/>
            <a:ext cx="781877" cy="228283"/>
          </a:xfrm>
          <a:prstGeom prst="rect">
            <a:avLst/>
          </a:prstGeom>
          <a:noFill/>
          <a:ln>
            <a:noFill/>
          </a:ln>
        </p:spPr>
        <p:txBody>
          <a:bodyPr spcFirstLastPara="1" wrap="square" lIns="0" tIns="45700" rIns="0"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 name="Google Shape;61;p10"/>
          <p:cNvSpPr txBox="1">
            <a:spLocks noGrp="1"/>
          </p:cNvSpPr>
          <p:nvPr>
            <p:ph type="sldNum" idx="12"/>
          </p:nvPr>
        </p:nvSpPr>
        <p:spPr>
          <a:xfrm>
            <a:off x="11088556" y="6490229"/>
            <a:ext cx="489168" cy="228283"/>
          </a:xfrm>
          <a:prstGeom prst="rect">
            <a:avLst/>
          </a:prstGeom>
          <a:noFill/>
          <a:ln>
            <a:noFill/>
          </a:ln>
        </p:spPr>
        <p:txBody>
          <a:bodyPr spcFirstLastPara="1" wrap="square" lIns="0" tIns="45700" rIns="0"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sv-SE"/>
              <a:t>‹#›</a:t>
            </a:fld>
            <a:endParaRPr/>
          </a:p>
        </p:txBody>
      </p:sp>
      <p:sp>
        <p:nvSpPr>
          <p:cNvPr id="62" name="Google Shape;62;p10"/>
          <p:cNvSpPr txBox="1">
            <a:spLocks noGrp="1"/>
          </p:cNvSpPr>
          <p:nvPr>
            <p:ph type="title"/>
          </p:nvPr>
        </p:nvSpPr>
        <p:spPr>
          <a:xfrm>
            <a:off x="609600" y="332657"/>
            <a:ext cx="10959008" cy="576064"/>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rgbClr val="002D7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10"/>
          <p:cNvSpPr txBox="1">
            <a:spLocks noGrp="1"/>
          </p:cNvSpPr>
          <p:nvPr>
            <p:ph type="body" idx="1"/>
          </p:nvPr>
        </p:nvSpPr>
        <p:spPr>
          <a:xfrm>
            <a:off x="623392" y="1124869"/>
            <a:ext cx="10945216" cy="4968428"/>
          </a:xfrm>
          <a:prstGeom prst="rect">
            <a:avLst/>
          </a:prstGeom>
          <a:noFill/>
          <a:ln>
            <a:noFill/>
          </a:ln>
        </p:spPr>
        <p:txBody>
          <a:bodyPr spcFirstLastPara="1" wrap="square" lIns="90000" tIns="45700" rIns="91425" bIns="45700" anchor="t" anchorCtr="0">
            <a:noAutofit/>
          </a:bodyPr>
          <a:lstStyle>
            <a:lvl1pPr marL="457200" marR="0" lvl="0" indent="-295275" algn="l" rtl="0">
              <a:spcBef>
                <a:spcPts val="210"/>
              </a:spcBef>
              <a:spcAft>
                <a:spcPts val="0"/>
              </a:spcAft>
              <a:buClr>
                <a:srgbClr val="7FBA23"/>
              </a:buClr>
              <a:buSzPts val="1050"/>
              <a:buFont typeface="Arial"/>
              <a:buChar char="•"/>
              <a:defRPr sz="1050" b="0" i="0" u="none" strike="noStrike" cap="none">
                <a:solidFill>
                  <a:srgbClr val="565656"/>
                </a:solidFill>
                <a:latin typeface="Calibri"/>
                <a:ea typeface="Calibri"/>
                <a:cs typeface="Calibri"/>
                <a:sym typeface="Calibri"/>
              </a:defRPr>
            </a:lvl1pPr>
            <a:lvl2pPr marL="914400" marR="0" lvl="1" indent="-285750" algn="l" rtl="0">
              <a:spcBef>
                <a:spcPts val="180"/>
              </a:spcBef>
              <a:spcAft>
                <a:spcPts val="0"/>
              </a:spcAft>
              <a:buClr>
                <a:srgbClr val="7FBA23"/>
              </a:buClr>
              <a:buSzPts val="900"/>
              <a:buFont typeface="Arial"/>
              <a:buChar char="•"/>
              <a:defRPr sz="900" b="0" i="0" u="none" strike="noStrike" cap="none">
                <a:solidFill>
                  <a:srgbClr val="565656"/>
                </a:solidFill>
                <a:latin typeface="Calibri"/>
                <a:ea typeface="Calibri"/>
                <a:cs typeface="Calibri"/>
                <a:sym typeface="Calibri"/>
              </a:defRPr>
            </a:lvl2pPr>
            <a:lvl3pPr marL="1371600" marR="0" lvl="2" indent="-285750" algn="l" rtl="0">
              <a:spcBef>
                <a:spcPts val="180"/>
              </a:spcBef>
              <a:spcAft>
                <a:spcPts val="0"/>
              </a:spcAft>
              <a:buClr>
                <a:srgbClr val="7FBA23"/>
              </a:buClr>
              <a:buSzPts val="900"/>
              <a:buFont typeface="Arial"/>
              <a:buChar char="•"/>
              <a:defRPr sz="900" b="0" i="0" u="none" strike="noStrike" cap="none">
                <a:solidFill>
                  <a:srgbClr val="565656"/>
                </a:solidFill>
                <a:latin typeface="Calibri"/>
                <a:ea typeface="Calibri"/>
                <a:cs typeface="Calibri"/>
                <a:sym typeface="Calibri"/>
              </a:defRPr>
            </a:lvl3pPr>
            <a:lvl4pPr marL="1828800" marR="0" lvl="3" indent="-280987" algn="l" rtl="0">
              <a:spcBef>
                <a:spcPts val="165"/>
              </a:spcBef>
              <a:spcAft>
                <a:spcPts val="0"/>
              </a:spcAft>
              <a:buClr>
                <a:srgbClr val="7FBA23"/>
              </a:buClr>
              <a:buSzPts val="825"/>
              <a:buFont typeface="Arial"/>
              <a:buChar char="•"/>
              <a:defRPr sz="825" b="0" i="0" u="none" strike="noStrike" cap="none">
                <a:solidFill>
                  <a:srgbClr val="565656"/>
                </a:solidFill>
                <a:latin typeface="Calibri"/>
                <a:ea typeface="Calibri"/>
                <a:cs typeface="Calibri"/>
                <a:sym typeface="Calibri"/>
              </a:defRPr>
            </a:lvl4pPr>
            <a:lvl5pPr marL="2286000" marR="0" lvl="4" indent="-280987" algn="l" rtl="0">
              <a:spcBef>
                <a:spcPts val="165"/>
              </a:spcBef>
              <a:spcAft>
                <a:spcPts val="0"/>
              </a:spcAft>
              <a:buClr>
                <a:srgbClr val="7FBA23"/>
              </a:buClr>
              <a:buSzPts val="825"/>
              <a:buFont typeface="Arial"/>
              <a:buChar char="•"/>
              <a:defRPr sz="825" b="0" i="0" u="none" strike="noStrike" cap="none">
                <a:solidFill>
                  <a:srgbClr val="565656"/>
                </a:solidFill>
                <a:latin typeface="Calibri"/>
                <a:ea typeface="Calibri"/>
                <a:cs typeface="Calibri"/>
                <a:sym typeface="Calibri"/>
              </a:defRPr>
            </a:lvl5pPr>
            <a:lvl6pPr marL="2743200" marR="0" lvl="5"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6pPr>
            <a:lvl7pPr marL="3200400" marR="0" lvl="6"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7pPr>
            <a:lvl8pPr marL="3657600" marR="0" lvl="7"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8pPr>
            <a:lvl9pPr marL="4114800" marR="0" lvl="8"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extsida utan bild">
    <p:spTree>
      <p:nvGrpSpPr>
        <p:cNvPr id="1" name=""/>
        <p:cNvGrpSpPr/>
        <p:nvPr/>
      </p:nvGrpSpPr>
      <p:grpSpPr>
        <a:xfrm>
          <a:off x="0" y="0"/>
          <a:ext cx="0" cy="0"/>
          <a:chOff x="0" y="0"/>
          <a:chExt cx="0" cy="0"/>
        </a:xfrm>
      </p:grpSpPr>
      <p:sp>
        <p:nvSpPr>
          <p:cNvPr id="12" name="Rubrik 18">
            <a:extLst>
              <a:ext uri="{FF2B5EF4-FFF2-40B4-BE49-F238E27FC236}">
                <a16:creationId xmlns:a16="http://schemas.microsoft.com/office/drawing/2014/main" id="{71C3B769-A340-475B-ADF3-37920988D02A}"/>
              </a:ext>
            </a:extLst>
          </p:cNvPr>
          <p:cNvSpPr>
            <a:spLocks noGrp="1"/>
          </p:cNvSpPr>
          <p:nvPr>
            <p:ph type="title" hasCustomPrompt="1"/>
          </p:nvPr>
        </p:nvSpPr>
        <p:spPr>
          <a:xfrm>
            <a:off x="551384" y="745181"/>
            <a:ext cx="10955287" cy="811352"/>
          </a:xfrm>
          <a:prstGeom prst="rect">
            <a:avLst/>
          </a:prstGeom>
        </p:spPr>
        <p:txBody>
          <a:bodyPr>
            <a:noAutofit/>
          </a:bodyPr>
          <a:lstStyle>
            <a:lvl1pPr algn="l">
              <a:defRPr sz="4000">
                <a:latin typeface="Whitney Black" pitchFamily="50" charset="0"/>
              </a:defRPr>
            </a:lvl1pPr>
          </a:lstStyle>
          <a:p>
            <a:r>
              <a:rPr lang="sv-SE"/>
              <a:t>Rubrik här</a:t>
            </a:r>
          </a:p>
        </p:txBody>
      </p:sp>
      <p:sp>
        <p:nvSpPr>
          <p:cNvPr id="14" name="Rektangel 13">
            <a:extLst>
              <a:ext uri="{FF2B5EF4-FFF2-40B4-BE49-F238E27FC236}">
                <a16:creationId xmlns:a16="http://schemas.microsoft.com/office/drawing/2014/main" id="{0FF0F560-9540-42C3-8BF1-F2C883D2BB41}"/>
              </a:ext>
            </a:extLst>
          </p:cNvPr>
          <p:cNvSpPr/>
          <p:nvPr userDrawn="1"/>
        </p:nvSpPr>
        <p:spPr>
          <a:xfrm flipV="1">
            <a:off x="0" y="-1098"/>
            <a:ext cx="12192000" cy="72000"/>
          </a:xfrm>
          <a:prstGeom prst="rect">
            <a:avLst/>
          </a:prstGeom>
          <a:solidFill>
            <a:srgbClr val="002D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6" name="Platshållare för text 15">
            <a:extLst>
              <a:ext uri="{FF2B5EF4-FFF2-40B4-BE49-F238E27FC236}">
                <a16:creationId xmlns:a16="http://schemas.microsoft.com/office/drawing/2014/main" id="{325ED202-C9FF-4CD7-AAA5-CE763EC919C6}"/>
              </a:ext>
            </a:extLst>
          </p:cNvPr>
          <p:cNvSpPr>
            <a:spLocks noGrp="1"/>
          </p:cNvSpPr>
          <p:nvPr>
            <p:ph type="body" sz="quarter" idx="12" hasCustomPrompt="1"/>
          </p:nvPr>
        </p:nvSpPr>
        <p:spPr>
          <a:xfrm>
            <a:off x="550913" y="1716454"/>
            <a:ext cx="10955287" cy="4217621"/>
          </a:xfrm>
          <a:prstGeom prst="rect">
            <a:avLst/>
          </a:prstGeom>
        </p:spPr>
        <p:txBody>
          <a:bodyPr/>
          <a:lstStyle>
            <a:lvl1pPr marL="0" indent="0">
              <a:buNone/>
              <a:defRPr sz="1600">
                <a:latin typeface="Whitney Light" pitchFamily="50" charset="0"/>
              </a:defRPr>
            </a:lvl1pPr>
            <a:lvl2pPr>
              <a:defRPr sz="1600">
                <a:latin typeface="Whitney Light" pitchFamily="50" charset="0"/>
              </a:defRPr>
            </a:lvl2pPr>
            <a:lvl3pPr>
              <a:defRPr sz="1600">
                <a:latin typeface="Whitney Light" pitchFamily="50" charset="0"/>
              </a:defRPr>
            </a:lvl3pPr>
            <a:lvl4pPr>
              <a:defRPr sz="1600">
                <a:latin typeface="Whitney Light" pitchFamily="50" charset="0"/>
              </a:defRPr>
            </a:lvl4pPr>
            <a:lvl5pPr>
              <a:defRPr sz="1600">
                <a:latin typeface="Whitney Light" pitchFamily="50" charset="0"/>
              </a:defRPr>
            </a:lvl5pPr>
          </a:lstStyle>
          <a:p>
            <a:pPr lvl="0"/>
            <a:r>
              <a:rPr lang="sv-SE" err="1"/>
              <a:t>Lorem</a:t>
            </a:r>
            <a:r>
              <a:rPr lang="sv-SE"/>
              <a:t> </a:t>
            </a:r>
            <a:r>
              <a:rPr lang="sv-SE" err="1"/>
              <a:t>ipsum</a:t>
            </a:r>
            <a:r>
              <a:rPr lang="sv-SE"/>
              <a:t> </a:t>
            </a:r>
            <a:r>
              <a:rPr lang="sv-SE" err="1"/>
              <a:t>dolor</a:t>
            </a:r>
            <a:r>
              <a:rPr lang="sv-SE"/>
              <a:t> </a:t>
            </a:r>
            <a:r>
              <a:rPr lang="sv-SE" err="1"/>
              <a:t>sit</a:t>
            </a:r>
            <a:r>
              <a:rPr lang="sv-SE"/>
              <a:t> </a:t>
            </a:r>
            <a:r>
              <a:rPr lang="sv-SE" err="1"/>
              <a:t>amet</a:t>
            </a:r>
            <a:endParaRPr lang="sv-SE"/>
          </a:p>
        </p:txBody>
      </p:sp>
      <p:sp>
        <p:nvSpPr>
          <p:cNvPr id="8" name="Platshållare för text 6">
            <a:extLst>
              <a:ext uri="{FF2B5EF4-FFF2-40B4-BE49-F238E27FC236}">
                <a16:creationId xmlns:a16="http://schemas.microsoft.com/office/drawing/2014/main" id="{631E5D19-7181-49B2-9DD1-80E2235C5E56}"/>
              </a:ext>
            </a:extLst>
          </p:cNvPr>
          <p:cNvSpPr txBox="1">
            <a:spLocks/>
          </p:cNvSpPr>
          <p:nvPr userDrawn="1"/>
        </p:nvSpPr>
        <p:spPr>
          <a:xfrm>
            <a:off x="1854209" y="6311744"/>
            <a:ext cx="10050480" cy="206998"/>
          </a:xfrm>
          <a:prstGeom prst="rect">
            <a:avLst/>
          </a:prstGeom>
        </p:spPr>
        <p:txBody>
          <a:bodyPr>
            <a:normAutofit fontScale="32500" lnSpcReduction="20000"/>
          </a:bodyPr>
          <a:lstStyle>
            <a:lvl1pPr marL="0" indent="0" algn="l" defTabSz="914400" rtl="0" eaLnBrk="1" latinLnBrk="0" hangingPunct="1">
              <a:lnSpc>
                <a:spcPct val="90000"/>
              </a:lnSpc>
              <a:spcBef>
                <a:spcPts val="1000"/>
              </a:spcBef>
              <a:buFont typeface="Arial" panose="020B0604020202020204" pitchFamily="34" charset="0"/>
              <a:buNone/>
              <a:defRPr sz="2800" i="1" kern="1200">
                <a:solidFill>
                  <a:srgbClr val="A2AAAC"/>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v-SE"/>
              <a:t>Strikt konfidentiellt. Får ej spridas utan tillstånd från Söderberg &amp; Partners.</a:t>
            </a:r>
          </a:p>
        </p:txBody>
      </p:sp>
      <p:pic>
        <p:nvPicPr>
          <p:cNvPr id="9" name="Bildobjekt 8">
            <a:extLst>
              <a:ext uri="{FF2B5EF4-FFF2-40B4-BE49-F238E27FC236}">
                <a16:creationId xmlns:a16="http://schemas.microsoft.com/office/drawing/2014/main" id="{F7554E5A-8470-424C-BF2B-0B5927DF88DD}"/>
              </a:ext>
            </a:extLst>
          </p:cNvPr>
          <p:cNvPicPr>
            <a:picLocks noChangeAspect="1"/>
          </p:cNvPicPr>
          <p:nvPr userDrawn="1"/>
        </p:nvPicPr>
        <p:blipFill>
          <a:blip r:embed="rId3"/>
          <a:stretch>
            <a:fillRect/>
          </a:stretch>
        </p:blipFill>
        <p:spPr>
          <a:xfrm>
            <a:off x="532493" y="6196049"/>
            <a:ext cx="1376457" cy="588354"/>
          </a:xfrm>
          <a:prstGeom prst="rect">
            <a:avLst/>
          </a:prstGeom>
        </p:spPr>
      </p:pic>
      <p:cxnSp>
        <p:nvCxnSpPr>
          <p:cNvPr id="11" name="Rak 12">
            <a:extLst>
              <a:ext uri="{FF2B5EF4-FFF2-40B4-BE49-F238E27FC236}">
                <a16:creationId xmlns:a16="http://schemas.microsoft.com/office/drawing/2014/main" id="{589811AB-382C-40FB-8506-DF66646E619D}"/>
              </a:ext>
            </a:extLst>
          </p:cNvPr>
          <p:cNvCxnSpPr>
            <a:cxnSpLocks/>
          </p:cNvCxnSpPr>
          <p:nvPr userDrawn="1"/>
        </p:nvCxnSpPr>
        <p:spPr>
          <a:xfrm>
            <a:off x="609602" y="6184620"/>
            <a:ext cx="10959009" cy="11429"/>
          </a:xfrm>
          <a:prstGeom prst="line">
            <a:avLst/>
          </a:prstGeom>
          <a:ln w="9525">
            <a:solidFill>
              <a:srgbClr val="A2AAAC"/>
            </a:solidFill>
            <a:prstDash val="sysDot"/>
          </a:ln>
        </p:spPr>
        <p:style>
          <a:lnRef idx="1">
            <a:schemeClr val="accent1"/>
          </a:lnRef>
          <a:fillRef idx="0">
            <a:schemeClr val="accent1"/>
          </a:fillRef>
          <a:effectRef idx="0">
            <a:schemeClr val="accent1"/>
          </a:effectRef>
          <a:fontRef idx="minor">
            <a:schemeClr val="tx1"/>
          </a:fontRef>
        </p:style>
      </p:cxnSp>
      <p:sp>
        <p:nvSpPr>
          <p:cNvPr id="15" name="Platshållare för bildnummer 2">
            <a:extLst>
              <a:ext uri="{FF2B5EF4-FFF2-40B4-BE49-F238E27FC236}">
                <a16:creationId xmlns:a16="http://schemas.microsoft.com/office/drawing/2014/main" id="{9067EDAE-5B86-4C8E-BE29-F2ECF7E7DEE4}"/>
              </a:ext>
            </a:extLst>
          </p:cNvPr>
          <p:cNvSpPr>
            <a:spLocks noGrp="1"/>
          </p:cNvSpPr>
          <p:nvPr>
            <p:ph type="sldNum" sz="quarter" idx="4294967295"/>
          </p:nvPr>
        </p:nvSpPr>
        <p:spPr>
          <a:xfrm>
            <a:off x="10937015" y="6283104"/>
            <a:ext cx="648419" cy="365125"/>
          </a:xfrm>
          <a:prstGeom prst="rect">
            <a:avLst/>
          </a:prstGeom>
        </p:spPr>
        <p:txBody>
          <a:bodyPr/>
          <a:lstStyle>
            <a:lvl1pPr>
              <a:defRPr sz="1400">
                <a:solidFill>
                  <a:schemeClr val="tx1">
                    <a:lumMod val="65000"/>
                    <a:lumOff val="35000"/>
                  </a:schemeClr>
                </a:solidFill>
              </a:defRPr>
            </a:lvl1pPr>
          </a:lstStyle>
          <a:p>
            <a:fld id="{2BE18CB5-8F6B-4BA7-B19A-463AE03BB80C}" type="slidenum">
              <a:rPr lang="sv-SE" smtClean="0"/>
              <a:pPr/>
              <a:t>‹#›</a:t>
            </a:fld>
            <a:endParaRPr lang="sv-SE"/>
          </a:p>
        </p:txBody>
      </p:sp>
    </p:spTree>
    <p:custDataLst>
      <p:tags r:id="rId1"/>
    </p:custDataLst>
    <p:extLst>
      <p:ext uri="{BB962C8B-B14F-4D97-AF65-F5344CB8AC3E}">
        <p14:creationId xmlns:p14="http://schemas.microsoft.com/office/powerpoint/2010/main" val="190013044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Diagramsida hel">
    <p:spTree>
      <p:nvGrpSpPr>
        <p:cNvPr id="1" name=""/>
        <p:cNvGrpSpPr/>
        <p:nvPr/>
      </p:nvGrpSpPr>
      <p:grpSpPr>
        <a:xfrm>
          <a:off x="0" y="0"/>
          <a:ext cx="0" cy="0"/>
          <a:chOff x="0" y="0"/>
          <a:chExt cx="0" cy="0"/>
        </a:xfrm>
      </p:grpSpPr>
      <p:sp>
        <p:nvSpPr>
          <p:cNvPr id="8" name="Rubrik 18">
            <a:extLst>
              <a:ext uri="{FF2B5EF4-FFF2-40B4-BE49-F238E27FC236}">
                <a16:creationId xmlns:a16="http://schemas.microsoft.com/office/drawing/2014/main" id="{8E380621-9873-4320-8A18-FA194BB90D1E}"/>
              </a:ext>
            </a:extLst>
          </p:cNvPr>
          <p:cNvSpPr>
            <a:spLocks noGrp="1"/>
          </p:cNvSpPr>
          <p:nvPr>
            <p:ph type="title" hasCustomPrompt="1"/>
          </p:nvPr>
        </p:nvSpPr>
        <p:spPr>
          <a:xfrm>
            <a:off x="551384" y="745181"/>
            <a:ext cx="10644779" cy="811352"/>
          </a:xfrm>
          <a:prstGeom prst="rect">
            <a:avLst/>
          </a:prstGeom>
        </p:spPr>
        <p:txBody>
          <a:bodyPr>
            <a:noAutofit/>
          </a:bodyPr>
          <a:lstStyle>
            <a:lvl1pPr algn="l">
              <a:defRPr sz="4000">
                <a:latin typeface="Whitney Black" pitchFamily="50" charset="0"/>
              </a:defRPr>
            </a:lvl1pPr>
          </a:lstStyle>
          <a:p>
            <a:r>
              <a:rPr lang="sv-SE"/>
              <a:t>Rubrik här</a:t>
            </a:r>
          </a:p>
        </p:txBody>
      </p:sp>
      <p:sp>
        <p:nvSpPr>
          <p:cNvPr id="10" name="Rektangel 9">
            <a:extLst>
              <a:ext uri="{FF2B5EF4-FFF2-40B4-BE49-F238E27FC236}">
                <a16:creationId xmlns:a16="http://schemas.microsoft.com/office/drawing/2014/main" id="{FE81642A-7577-42A0-9300-0F3340D227F1}"/>
              </a:ext>
            </a:extLst>
          </p:cNvPr>
          <p:cNvSpPr/>
          <p:nvPr userDrawn="1"/>
        </p:nvSpPr>
        <p:spPr>
          <a:xfrm flipV="1">
            <a:off x="0" y="-1098"/>
            <a:ext cx="12192000" cy="72000"/>
          </a:xfrm>
          <a:prstGeom prst="rect">
            <a:avLst/>
          </a:prstGeom>
          <a:solidFill>
            <a:srgbClr val="002D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2" name="Platshållare för bild 11">
            <a:extLst>
              <a:ext uri="{FF2B5EF4-FFF2-40B4-BE49-F238E27FC236}">
                <a16:creationId xmlns:a16="http://schemas.microsoft.com/office/drawing/2014/main" id="{F628FE05-1AA1-44D1-8079-BB6E896F20C1}"/>
              </a:ext>
            </a:extLst>
          </p:cNvPr>
          <p:cNvSpPr>
            <a:spLocks noGrp="1"/>
          </p:cNvSpPr>
          <p:nvPr>
            <p:ph type="pic" sz="quarter" idx="12" hasCustomPrompt="1"/>
          </p:nvPr>
        </p:nvSpPr>
        <p:spPr>
          <a:xfrm>
            <a:off x="550863" y="1673225"/>
            <a:ext cx="10645775" cy="4332288"/>
          </a:xfrm>
          <a:prstGeom prst="rect">
            <a:avLst/>
          </a:prstGeom>
        </p:spPr>
        <p:txBody>
          <a:bodyPr anchor="ctr"/>
          <a:lstStyle>
            <a:lvl1pPr marL="0" indent="0" algn="ctr">
              <a:buNone/>
              <a:defRPr/>
            </a:lvl1pPr>
          </a:lstStyle>
          <a:p>
            <a:r>
              <a:rPr lang="sv-SE"/>
              <a:t>Diagrambild</a:t>
            </a:r>
          </a:p>
        </p:txBody>
      </p:sp>
      <p:sp>
        <p:nvSpPr>
          <p:cNvPr id="11" name="Platshållare för text 6">
            <a:extLst>
              <a:ext uri="{FF2B5EF4-FFF2-40B4-BE49-F238E27FC236}">
                <a16:creationId xmlns:a16="http://schemas.microsoft.com/office/drawing/2014/main" id="{519DFDA2-8FFB-4556-BBCD-7EF3802E2027}"/>
              </a:ext>
            </a:extLst>
          </p:cNvPr>
          <p:cNvSpPr txBox="1">
            <a:spLocks/>
          </p:cNvSpPr>
          <p:nvPr userDrawn="1"/>
        </p:nvSpPr>
        <p:spPr>
          <a:xfrm>
            <a:off x="1854209" y="6311744"/>
            <a:ext cx="10050480" cy="206998"/>
          </a:xfrm>
          <a:prstGeom prst="rect">
            <a:avLst/>
          </a:prstGeom>
        </p:spPr>
        <p:txBody>
          <a:bodyPr>
            <a:normAutofit fontScale="32500" lnSpcReduction="20000"/>
          </a:bodyPr>
          <a:lstStyle>
            <a:lvl1pPr marL="0" indent="0" algn="l" defTabSz="914400" rtl="0" eaLnBrk="1" latinLnBrk="0" hangingPunct="1">
              <a:lnSpc>
                <a:spcPct val="90000"/>
              </a:lnSpc>
              <a:spcBef>
                <a:spcPts val="1000"/>
              </a:spcBef>
              <a:buFont typeface="Arial" panose="020B0604020202020204" pitchFamily="34" charset="0"/>
              <a:buNone/>
              <a:defRPr sz="2800" i="1" kern="1200">
                <a:solidFill>
                  <a:srgbClr val="A2AAAC"/>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v-SE"/>
              <a:t>Strikt konfidentiellt. Får ej spridas utan tillstånd från Söderberg &amp; Partners.</a:t>
            </a:r>
          </a:p>
        </p:txBody>
      </p:sp>
      <p:pic>
        <p:nvPicPr>
          <p:cNvPr id="13" name="Bildobjekt 12">
            <a:extLst>
              <a:ext uri="{FF2B5EF4-FFF2-40B4-BE49-F238E27FC236}">
                <a16:creationId xmlns:a16="http://schemas.microsoft.com/office/drawing/2014/main" id="{23D75951-8B7F-4560-A6F1-458A755970F6}"/>
              </a:ext>
            </a:extLst>
          </p:cNvPr>
          <p:cNvPicPr>
            <a:picLocks noChangeAspect="1"/>
          </p:cNvPicPr>
          <p:nvPr userDrawn="1"/>
        </p:nvPicPr>
        <p:blipFill>
          <a:blip r:embed="rId3"/>
          <a:stretch>
            <a:fillRect/>
          </a:stretch>
        </p:blipFill>
        <p:spPr>
          <a:xfrm>
            <a:off x="532493" y="6196049"/>
            <a:ext cx="1376457" cy="588354"/>
          </a:xfrm>
          <a:prstGeom prst="rect">
            <a:avLst/>
          </a:prstGeom>
        </p:spPr>
      </p:pic>
      <p:cxnSp>
        <p:nvCxnSpPr>
          <p:cNvPr id="14" name="Rak 12">
            <a:extLst>
              <a:ext uri="{FF2B5EF4-FFF2-40B4-BE49-F238E27FC236}">
                <a16:creationId xmlns:a16="http://schemas.microsoft.com/office/drawing/2014/main" id="{8A2F72C6-43CF-46AE-9355-824356B9BB26}"/>
              </a:ext>
            </a:extLst>
          </p:cNvPr>
          <p:cNvCxnSpPr>
            <a:cxnSpLocks/>
          </p:cNvCxnSpPr>
          <p:nvPr userDrawn="1"/>
        </p:nvCxnSpPr>
        <p:spPr>
          <a:xfrm>
            <a:off x="609602" y="6184620"/>
            <a:ext cx="10959009" cy="11429"/>
          </a:xfrm>
          <a:prstGeom prst="line">
            <a:avLst/>
          </a:prstGeom>
          <a:ln w="9525">
            <a:solidFill>
              <a:srgbClr val="A2AAAC"/>
            </a:solidFill>
            <a:prstDash val="sysDot"/>
          </a:ln>
        </p:spPr>
        <p:style>
          <a:lnRef idx="1">
            <a:schemeClr val="accent1"/>
          </a:lnRef>
          <a:fillRef idx="0">
            <a:schemeClr val="accent1"/>
          </a:fillRef>
          <a:effectRef idx="0">
            <a:schemeClr val="accent1"/>
          </a:effectRef>
          <a:fontRef idx="minor">
            <a:schemeClr val="tx1"/>
          </a:fontRef>
        </p:style>
      </p:cxnSp>
      <p:sp>
        <p:nvSpPr>
          <p:cNvPr id="15" name="Platshållare för bildnummer 2">
            <a:extLst>
              <a:ext uri="{FF2B5EF4-FFF2-40B4-BE49-F238E27FC236}">
                <a16:creationId xmlns:a16="http://schemas.microsoft.com/office/drawing/2014/main" id="{2EE3CEF8-269B-499D-A635-5D0F2856CDCC}"/>
              </a:ext>
            </a:extLst>
          </p:cNvPr>
          <p:cNvSpPr>
            <a:spLocks noGrp="1"/>
          </p:cNvSpPr>
          <p:nvPr>
            <p:ph type="sldNum" sz="quarter" idx="4294967295"/>
          </p:nvPr>
        </p:nvSpPr>
        <p:spPr>
          <a:xfrm>
            <a:off x="10937015" y="6283104"/>
            <a:ext cx="648419" cy="365125"/>
          </a:xfrm>
          <a:prstGeom prst="rect">
            <a:avLst/>
          </a:prstGeom>
        </p:spPr>
        <p:txBody>
          <a:bodyPr/>
          <a:lstStyle>
            <a:lvl1pPr>
              <a:defRPr sz="1400">
                <a:solidFill>
                  <a:schemeClr val="tx1">
                    <a:lumMod val="65000"/>
                    <a:lumOff val="35000"/>
                  </a:schemeClr>
                </a:solidFill>
              </a:defRPr>
            </a:lvl1pPr>
          </a:lstStyle>
          <a:p>
            <a:fld id="{2BE18CB5-8F6B-4BA7-B19A-463AE03BB80C}" type="slidenum">
              <a:rPr lang="sv-SE" smtClean="0"/>
              <a:pPr/>
              <a:t>‹#›</a:t>
            </a:fld>
            <a:endParaRPr lang="sv-SE"/>
          </a:p>
        </p:txBody>
      </p:sp>
    </p:spTree>
    <p:custDataLst>
      <p:tags r:id="rId1"/>
    </p:custDataLst>
    <p:extLst>
      <p:ext uri="{BB962C8B-B14F-4D97-AF65-F5344CB8AC3E}">
        <p14:creationId xmlns:p14="http://schemas.microsoft.com/office/powerpoint/2010/main" val="335870517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Diagramsida två st med text">
    <p:spTree>
      <p:nvGrpSpPr>
        <p:cNvPr id="1" name=""/>
        <p:cNvGrpSpPr/>
        <p:nvPr/>
      </p:nvGrpSpPr>
      <p:grpSpPr>
        <a:xfrm>
          <a:off x="0" y="0"/>
          <a:ext cx="0" cy="0"/>
          <a:chOff x="0" y="0"/>
          <a:chExt cx="0" cy="0"/>
        </a:xfrm>
      </p:grpSpPr>
      <p:sp>
        <p:nvSpPr>
          <p:cNvPr id="8" name="Rubrik 18">
            <a:extLst>
              <a:ext uri="{FF2B5EF4-FFF2-40B4-BE49-F238E27FC236}">
                <a16:creationId xmlns:a16="http://schemas.microsoft.com/office/drawing/2014/main" id="{8E380621-9873-4320-8A18-FA194BB90D1E}"/>
              </a:ext>
            </a:extLst>
          </p:cNvPr>
          <p:cNvSpPr>
            <a:spLocks noGrp="1"/>
          </p:cNvSpPr>
          <p:nvPr>
            <p:ph type="title" hasCustomPrompt="1"/>
          </p:nvPr>
        </p:nvSpPr>
        <p:spPr>
          <a:xfrm>
            <a:off x="551384" y="745181"/>
            <a:ext cx="10644779" cy="811352"/>
          </a:xfrm>
          <a:prstGeom prst="rect">
            <a:avLst/>
          </a:prstGeom>
        </p:spPr>
        <p:txBody>
          <a:bodyPr>
            <a:noAutofit/>
          </a:bodyPr>
          <a:lstStyle>
            <a:lvl1pPr algn="l">
              <a:defRPr sz="4000">
                <a:latin typeface="Whitney Black" pitchFamily="50" charset="0"/>
              </a:defRPr>
            </a:lvl1pPr>
          </a:lstStyle>
          <a:p>
            <a:r>
              <a:rPr lang="sv-SE"/>
              <a:t>Rubrik här</a:t>
            </a:r>
          </a:p>
        </p:txBody>
      </p:sp>
      <p:sp>
        <p:nvSpPr>
          <p:cNvPr id="10" name="Rektangel 9">
            <a:extLst>
              <a:ext uri="{FF2B5EF4-FFF2-40B4-BE49-F238E27FC236}">
                <a16:creationId xmlns:a16="http://schemas.microsoft.com/office/drawing/2014/main" id="{FE81642A-7577-42A0-9300-0F3340D227F1}"/>
              </a:ext>
            </a:extLst>
          </p:cNvPr>
          <p:cNvSpPr/>
          <p:nvPr userDrawn="1"/>
        </p:nvSpPr>
        <p:spPr>
          <a:xfrm flipV="1">
            <a:off x="0" y="-1098"/>
            <a:ext cx="12192000" cy="72000"/>
          </a:xfrm>
          <a:prstGeom prst="rect">
            <a:avLst/>
          </a:prstGeom>
          <a:solidFill>
            <a:srgbClr val="002D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2" name="Platshållare för bild 11">
            <a:extLst>
              <a:ext uri="{FF2B5EF4-FFF2-40B4-BE49-F238E27FC236}">
                <a16:creationId xmlns:a16="http://schemas.microsoft.com/office/drawing/2014/main" id="{F628FE05-1AA1-44D1-8079-BB6E896F20C1}"/>
              </a:ext>
            </a:extLst>
          </p:cNvPr>
          <p:cNvSpPr>
            <a:spLocks noGrp="1"/>
          </p:cNvSpPr>
          <p:nvPr>
            <p:ph type="pic" sz="quarter" idx="12" hasCustomPrompt="1"/>
          </p:nvPr>
        </p:nvSpPr>
        <p:spPr>
          <a:xfrm>
            <a:off x="550863" y="1673226"/>
            <a:ext cx="5241600" cy="3210178"/>
          </a:xfrm>
          <a:prstGeom prst="rect">
            <a:avLst/>
          </a:prstGeom>
        </p:spPr>
        <p:txBody>
          <a:bodyPr anchor="ctr"/>
          <a:lstStyle>
            <a:lvl1pPr marL="0" indent="0" algn="ctr">
              <a:buNone/>
              <a:defRPr/>
            </a:lvl1pPr>
          </a:lstStyle>
          <a:p>
            <a:r>
              <a:rPr lang="sv-SE"/>
              <a:t>Diagrambild</a:t>
            </a:r>
          </a:p>
        </p:txBody>
      </p:sp>
      <p:sp>
        <p:nvSpPr>
          <p:cNvPr id="3" name="Platshållare för text 2">
            <a:extLst>
              <a:ext uri="{FF2B5EF4-FFF2-40B4-BE49-F238E27FC236}">
                <a16:creationId xmlns:a16="http://schemas.microsoft.com/office/drawing/2014/main" id="{BB558608-4998-4149-A879-137D671AB405}"/>
              </a:ext>
            </a:extLst>
          </p:cNvPr>
          <p:cNvSpPr>
            <a:spLocks noGrp="1"/>
          </p:cNvSpPr>
          <p:nvPr>
            <p:ph type="body" sz="quarter" idx="13" hasCustomPrompt="1"/>
          </p:nvPr>
        </p:nvSpPr>
        <p:spPr>
          <a:xfrm>
            <a:off x="550864" y="5043206"/>
            <a:ext cx="5241600" cy="962307"/>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latin typeface="Whitney Light" pitchFamily="50" charset="0"/>
              </a:defRPr>
            </a:lvl1pPr>
            <a:lvl2pPr>
              <a:defRPr sz="1600">
                <a:latin typeface="Whitney Light" pitchFamily="50" charset="0"/>
              </a:defRPr>
            </a:lvl2pPr>
            <a:lvl3pPr>
              <a:defRPr sz="1600">
                <a:latin typeface="Whitney Light" pitchFamily="50" charset="0"/>
              </a:defRPr>
            </a:lvl3pPr>
            <a:lvl4pPr>
              <a:defRPr sz="1600">
                <a:latin typeface="Whitney Light" pitchFamily="50" charset="0"/>
              </a:defRPr>
            </a:lvl4pPr>
            <a:lvl5pPr>
              <a:defRPr sz="1600">
                <a:latin typeface="Whitney Light" pitchFamily="50" charset="0"/>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sv-SE" err="1"/>
              <a:t>Lorem</a:t>
            </a:r>
            <a:r>
              <a:rPr lang="sv-SE"/>
              <a:t> </a:t>
            </a:r>
            <a:r>
              <a:rPr lang="sv-SE" err="1"/>
              <a:t>ipsum</a:t>
            </a:r>
            <a:r>
              <a:rPr lang="sv-SE"/>
              <a:t> </a:t>
            </a:r>
            <a:r>
              <a:rPr lang="sv-SE" err="1"/>
              <a:t>dolor</a:t>
            </a:r>
            <a:r>
              <a:rPr lang="sv-SE"/>
              <a:t> </a:t>
            </a:r>
            <a:r>
              <a:rPr lang="sv-SE" err="1"/>
              <a:t>sit</a:t>
            </a:r>
            <a:r>
              <a:rPr lang="sv-SE"/>
              <a:t> </a:t>
            </a:r>
            <a:r>
              <a:rPr lang="sv-SE" err="1"/>
              <a:t>amet</a:t>
            </a:r>
            <a:r>
              <a:rPr lang="sv-SE"/>
              <a:t> </a:t>
            </a:r>
            <a:r>
              <a:rPr lang="sv-SE" err="1"/>
              <a:t>Lorem</a:t>
            </a:r>
            <a:r>
              <a:rPr lang="sv-SE"/>
              <a:t> </a:t>
            </a:r>
            <a:r>
              <a:rPr lang="sv-SE" err="1"/>
              <a:t>ipsum</a:t>
            </a:r>
            <a:r>
              <a:rPr lang="sv-SE"/>
              <a:t> </a:t>
            </a:r>
            <a:r>
              <a:rPr lang="sv-SE" err="1"/>
              <a:t>dolor</a:t>
            </a:r>
            <a:r>
              <a:rPr lang="sv-SE"/>
              <a:t> </a:t>
            </a:r>
            <a:r>
              <a:rPr lang="sv-SE" err="1"/>
              <a:t>sit</a:t>
            </a:r>
            <a:r>
              <a:rPr lang="sv-SE"/>
              <a:t> </a:t>
            </a:r>
            <a:r>
              <a:rPr lang="sv-SE" err="1"/>
              <a:t>amet</a:t>
            </a:r>
            <a:r>
              <a:rPr lang="sv-SE"/>
              <a:t> </a:t>
            </a:r>
            <a:r>
              <a:rPr lang="sv-SE" err="1"/>
              <a:t>Lorem</a:t>
            </a:r>
            <a:r>
              <a:rPr lang="sv-SE"/>
              <a:t> </a:t>
            </a:r>
            <a:r>
              <a:rPr lang="sv-SE" err="1"/>
              <a:t>ipsum</a:t>
            </a:r>
            <a:r>
              <a:rPr lang="sv-SE"/>
              <a:t> </a:t>
            </a:r>
            <a:r>
              <a:rPr lang="sv-SE" err="1"/>
              <a:t>dolor</a:t>
            </a:r>
            <a:r>
              <a:rPr lang="sv-SE"/>
              <a:t> </a:t>
            </a:r>
            <a:r>
              <a:rPr lang="sv-SE" err="1"/>
              <a:t>sit</a:t>
            </a:r>
            <a:r>
              <a:rPr lang="sv-SE"/>
              <a:t> </a:t>
            </a:r>
            <a:r>
              <a:rPr lang="sv-SE" err="1"/>
              <a:t>amet</a:t>
            </a:r>
            <a:endParaRPr lang="sv-SE"/>
          </a:p>
          <a:p>
            <a:pPr lvl="0"/>
            <a:endParaRPr lang="sv-SE"/>
          </a:p>
        </p:txBody>
      </p:sp>
      <p:sp>
        <p:nvSpPr>
          <p:cNvPr id="11" name="Platshållare för bild 11">
            <a:extLst>
              <a:ext uri="{FF2B5EF4-FFF2-40B4-BE49-F238E27FC236}">
                <a16:creationId xmlns:a16="http://schemas.microsoft.com/office/drawing/2014/main" id="{CC3327E9-F2A6-4254-8A4C-7AA158A993B3}"/>
              </a:ext>
            </a:extLst>
          </p:cNvPr>
          <p:cNvSpPr>
            <a:spLocks noGrp="1"/>
          </p:cNvSpPr>
          <p:nvPr>
            <p:ph type="pic" sz="quarter" idx="14" hasCustomPrompt="1"/>
          </p:nvPr>
        </p:nvSpPr>
        <p:spPr>
          <a:xfrm>
            <a:off x="5953328" y="1673225"/>
            <a:ext cx="5242835" cy="3210060"/>
          </a:xfrm>
          <a:prstGeom prst="rect">
            <a:avLst/>
          </a:prstGeom>
        </p:spPr>
        <p:txBody>
          <a:bodyPr anchor="ctr"/>
          <a:lstStyle>
            <a:lvl1pPr marL="0" indent="0" algn="ctr">
              <a:buNone/>
              <a:defRPr/>
            </a:lvl1pPr>
          </a:lstStyle>
          <a:p>
            <a:r>
              <a:rPr lang="sv-SE"/>
              <a:t>Diagrambild</a:t>
            </a:r>
          </a:p>
        </p:txBody>
      </p:sp>
      <p:sp>
        <p:nvSpPr>
          <p:cNvPr id="13" name="Platshållare för text 2">
            <a:extLst>
              <a:ext uri="{FF2B5EF4-FFF2-40B4-BE49-F238E27FC236}">
                <a16:creationId xmlns:a16="http://schemas.microsoft.com/office/drawing/2014/main" id="{A60C0E72-7F7E-42B6-8FEE-2FA7C303E597}"/>
              </a:ext>
            </a:extLst>
          </p:cNvPr>
          <p:cNvSpPr>
            <a:spLocks noGrp="1"/>
          </p:cNvSpPr>
          <p:nvPr>
            <p:ph type="body" sz="quarter" idx="15" hasCustomPrompt="1"/>
          </p:nvPr>
        </p:nvSpPr>
        <p:spPr>
          <a:xfrm>
            <a:off x="5955827" y="5043206"/>
            <a:ext cx="5241600" cy="962307"/>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latin typeface="Whitney Light" pitchFamily="50" charset="0"/>
              </a:defRPr>
            </a:lvl1pPr>
            <a:lvl2pPr>
              <a:defRPr sz="1600">
                <a:latin typeface="Whitney Light" pitchFamily="50" charset="0"/>
              </a:defRPr>
            </a:lvl2pPr>
            <a:lvl3pPr>
              <a:defRPr sz="1600">
                <a:latin typeface="Whitney Light" pitchFamily="50" charset="0"/>
              </a:defRPr>
            </a:lvl3pPr>
            <a:lvl4pPr>
              <a:defRPr sz="1600">
                <a:latin typeface="Whitney Light" pitchFamily="50" charset="0"/>
              </a:defRPr>
            </a:lvl4pPr>
            <a:lvl5pPr>
              <a:defRPr sz="1600">
                <a:latin typeface="Whitney Light" pitchFamily="50" charset="0"/>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sv-SE" err="1"/>
              <a:t>Lorem</a:t>
            </a:r>
            <a:r>
              <a:rPr lang="sv-SE"/>
              <a:t> </a:t>
            </a:r>
            <a:r>
              <a:rPr lang="sv-SE" err="1"/>
              <a:t>ipsum</a:t>
            </a:r>
            <a:r>
              <a:rPr lang="sv-SE"/>
              <a:t> </a:t>
            </a:r>
            <a:r>
              <a:rPr lang="sv-SE" err="1"/>
              <a:t>dolor</a:t>
            </a:r>
            <a:r>
              <a:rPr lang="sv-SE"/>
              <a:t> </a:t>
            </a:r>
            <a:r>
              <a:rPr lang="sv-SE" err="1"/>
              <a:t>sit</a:t>
            </a:r>
            <a:r>
              <a:rPr lang="sv-SE"/>
              <a:t> </a:t>
            </a:r>
            <a:r>
              <a:rPr lang="sv-SE" err="1"/>
              <a:t>amet</a:t>
            </a:r>
            <a:r>
              <a:rPr lang="sv-SE"/>
              <a:t> </a:t>
            </a:r>
            <a:r>
              <a:rPr lang="sv-SE" err="1"/>
              <a:t>Lorem</a:t>
            </a:r>
            <a:r>
              <a:rPr lang="sv-SE"/>
              <a:t> </a:t>
            </a:r>
            <a:r>
              <a:rPr lang="sv-SE" err="1"/>
              <a:t>ipsum</a:t>
            </a:r>
            <a:r>
              <a:rPr lang="sv-SE"/>
              <a:t> </a:t>
            </a:r>
            <a:r>
              <a:rPr lang="sv-SE" err="1"/>
              <a:t>dolor</a:t>
            </a:r>
            <a:r>
              <a:rPr lang="sv-SE"/>
              <a:t> </a:t>
            </a:r>
            <a:r>
              <a:rPr lang="sv-SE" err="1"/>
              <a:t>sit</a:t>
            </a:r>
            <a:r>
              <a:rPr lang="sv-SE"/>
              <a:t> </a:t>
            </a:r>
            <a:r>
              <a:rPr lang="sv-SE" err="1"/>
              <a:t>amet</a:t>
            </a:r>
            <a:r>
              <a:rPr lang="sv-SE"/>
              <a:t> </a:t>
            </a:r>
            <a:r>
              <a:rPr lang="sv-SE" err="1"/>
              <a:t>Lorem</a:t>
            </a:r>
            <a:r>
              <a:rPr lang="sv-SE"/>
              <a:t> </a:t>
            </a:r>
            <a:r>
              <a:rPr lang="sv-SE" err="1"/>
              <a:t>ipsum</a:t>
            </a:r>
            <a:r>
              <a:rPr lang="sv-SE"/>
              <a:t> </a:t>
            </a:r>
            <a:r>
              <a:rPr lang="sv-SE" err="1"/>
              <a:t>dolor</a:t>
            </a:r>
            <a:r>
              <a:rPr lang="sv-SE"/>
              <a:t> </a:t>
            </a:r>
            <a:r>
              <a:rPr lang="sv-SE" err="1"/>
              <a:t>sit</a:t>
            </a:r>
            <a:r>
              <a:rPr lang="sv-SE"/>
              <a:t> </a:t>
            </a:r>
            <a:r>
              <a:rPr lang="sv-SE" err="1"/>
              <a:t>amet</a:t>
            </a:r>
            <a:endParaRPr lang="sv-SE"/>
          </a:p>
          <a:p>
            <a:pPr lvl="0"/>
            <a:endParaRPr lang="sv-SE"/>
          </a:p>
        </p:txBody>
      </p:sp>
      <p:sp>
        <p:nvSpPr>
          <p:cNvPr id="15" name="Platshållare för text 6">
            <a:extLst>
              <a:ext uri="{FF2B5EF4-FFF2-40B4-BE49-F238E27FC236}">
                <a16:creationId xmlns:a16="http://schemas.microsoft.com/office/drawing/2014/main" id="{A5E7834C-840F-4D13-80F8-693C7BA2AF0D}"/>
              </a:ext>
            </a:extLst>
          </p:cNvPr>
          <p:cNvSpPr txBox="1">
            <a:spLocks/>
          </p:cNvSpPr>
          <p:nvPr userDrawn="1"/>
        </p:nvSpPr>
        <p:spPr>
          <a:xfrm>
            <a:off x="1854209" y="6311744"/>
            <a:ext cx="10050480" cy="206998"/>
          </a:xfrm>
          <a:prstGeom prst="rect">
            <a:avLst/>
          </a:prstGeom>
        </p:spPr>
        <p:txBody>
          <a:bodyPr>
            <a:normAutofit fontScale="32500" lnSpcReduction="20000"/>
          </a:bodyPr>
          <a:lstStyle>
            <a:lvl1pPr marL="0" indent="0" algn="l" defTabSz="914400" rtl="0" eaLnBrk="1" latinLnBrk="0" hangingPunct="1">
              <a:lnSpc>
                <a:spcPct val="90000"/>
              </a:lnSpc>
              <a:spcBef>
                <a:spcPts val="1000"/>
              </a:spcBef>
              <a:buFont typeface="Arial" panose="020B0604020202020204" pitchFamily="34" charset="0"/>
              <a:buNone/>
              <a:defRPr sz="2800" i="1" kern="1200">
                <a:solidFill>
                  <a:srgbClr val="A2AAAC"/>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v-SE"/>
              <a:t>Strikt konfidentiellt. Får ej spridas utan tillstånd från Söderberg &amp; Partners.</a:t>
            </a:r>
          </a:p>
        </p:txBody>
      </p:sp>
      <p:pic>
        <p:nvPicPr>
          <p:cNvPr id="16" name="Bildobjekt 15">
            <a:extLst>
              <a:ext uri="{FF2B5EF4-FFF2-40B4-BE49-F238E27FC236}">
                <a16:creationId xmlns:a16="http://schemas.microsoft.com/office/drawing/2014/main" id="{E80E8C49-D344-431C-A667-559D88C1B8E4}"/>
              </a:ext>
            </a:extLst>
          </p:cNvPr>
          <p:cNvPicPr>
            <a:picLocks noChangeAspect="1"/>
          </p:cNvPicPr>
          <p:nvPr userDrawn="1"/>
        </p:nvPicPr>
        <p:blipFill>
          <a:blip r:embed="rId3"/>
          <a:stretch>
            <a:fillRect/>
          </a:stretch>
        </p:blipFill>
        <p:spPr>
          <a:xfrm>
            <a:off x="532493" y="6196049"/>
            <a:ext cx="1376457" cy="588354"/>
          </a:xfrm>
          <a:prstGeom prst="rect">
            <a:avLst/>
          </a:prstGeom>
        </p:spPr>
      </p:pic>
      <p:cxnSp>
        <p:nvCxnSpPr>
          <p:cNvPr id="17" name="Rak 12">
            <a:extLst>
              <a:ext uri="{FF2B5EF4-FFF2-40B4-BE49-F238E27FC236}">
                <a16:creationId xmlns:a16="http://schemas.microsoft.com/office/drawing/2014/main" id="{77DFB807-7319-41B2-A8D5-79AB0AAD9FEF}"/>
              </a:ext>
            </a:extLst>
          </p:cNvPr>
          <p:cNvCxnSpPr>
            <a:cxnSpLocks/>
          </p:cNvCxnSpPr>
          <p:nvPr userDrawn="1"/>
        </p:nvCxnSpPr>
        <p:spPr>
          <a:xfrm>
            <a:off x="609602" y="6184620"/>
            <a:ext cx="10959009" cy="11429"/>
          </a:xfrm>
          <a:prstGeom prst="line">
            <a:avLst/>
          </a:prstGeom>
          <a:ln w="9525">
            <a:solidFill>
              <a:srgbClr val="A2AAAC"/>
            </a:solidFill>
            <a:prstDash val="sysDot"/>
          </a:ln>
        </p:spPr>
        <p:style>
          <a:lnRef idx="1">
            <a:schemeClr val="accent1"/>
          </a:lnRef>
          <a:fillRef idx="0">
            <a:schemeClr val="accent1"/>
          </a:fillRef>
          <a:effectRef idx="0">
            <a:schemeClr val="accent1"/>
          </a:effectRef>
          <a:fontRef idx="minor">
            <a:schemeClr val="tx1"/>
          </a:fontRef>
        </p:style>
      </p:cxnSp>
      <p:sp>
        <p:nvSpPr>
          <p:cNvPr id="18" name="Platshållare för bildnummer 2">
            <a:extLst>
              <a:ext uri="{FF2B5EF4-FFF2-40B4-BE49-F238E27FC236}">
                <a16:creationId xmlns:a16="http://schemas.microsoft.com/office/drawing/2014/main" id="{3F62178C-01BD-4624-BFA9-68BA22D2DC4E}"/>
              </a:ext>
            </a:extLst>
          </p:cNvPr>
          <p:cNvSpPr>
            <a:spLocks noGrp="1"/>
          </p:cNvSpPr>
          <p:nvPr>
            <p:ph type="sldNum" sz="quarter" idx="4294967295"/>
          </p:nvPr>
        </p:nvSpPr>
        <p:spPr>
          <a:xfrm>
            <a:off x="10937015" y="6283104"/>
            <a:ext cx="648419" cy="365125"/>
          </a:xfrm>
          <a:prstGeom prst="rect">
            <a:avLst/>
          </a:prstGeom>
        </p:spPr>
        <p:txBody>
          <a:bodyPr/>
          <a:lstStyle>
            <a:lvl1pPr>
              <a:defRPr sz="1400">
                <a:solidFill>
                  <a:schemeClr val="tx1">
                    <a:lumMod val="65000"/>
                    <a:lumOff val="35000"/>
                  </a:schemeClr>
                </a:solidFill>
              </a:defRPr>
            </a:lvl1pPr>
          </a:lstStyle>
          <a:p>
            <a:fld id="{2BE18CB5-8F6B-4BA7-B19A-463AE03BB80C}" type="slidenum">
              <a:rPr lang="sv-SE" smtClean="0"/>
              <a:pPr/>
              <a:t>‹#›</a:t>
            </a:fld>
            <a:endParaRPr lang="sv-SE"/>
          </a:p>
        </p:txBody>
      </p:sp>
    </p:spTree>
    <p:custDataLst>
      <p:tags r:id="rId1"/>
    </p:custDataLst>
    <p:extLst>
      <p:ext uri="{BB962C8B-B14F-4D97-AF65-F5344CB8AC3E}">
        <p14:creationId xmlns:p14="http://schemas.microsoft.com/office/powerpoint/2010/main" val="20756846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Diagramsida två st">
    <p:spTree>
      <p:nvGrpSpPr>
        <p:cNvPr id="1" name=""/>
        <p:cNvGrpSpPr/>
        <p:nvPr/>
      </p:nvGrpSpPr>
      <p:grpSpPr>
        <a:xfrm>
          <a:off x="0" y="0"/>
          <a:ext cx="0" cy="0"/>
          <a:chOff x="0" y="0"/>
          <a:chExt cx="0" cy="0"/>
        </a:xfrm>
      </p:grpSpPr>
      <p:sp>
        <p:nvSpPr>
          <p:cNvPr id="8" name="Rubrik 18">
            <a:extLst>
              <a:ext uri="{FF2B5EF4-FFF2-40B4-BE49-F238E27FC236}">
                <a16:creationId xmlns:a16="http://schemas.microsoft.com/office/drawing/2014/main" id="{8E380621-9873-4320-8A18-FA194BB90D1E}"/>
              </a:ext>
            </a:extLst>
          </p:cNvPr>
          <p:cNvSpPr>
            <a:spLocks noGrp="1"/>
          </p:cNvSpPr>
          <p:nvPr>
            <p:ph type="title" hasCustomPrompt="1"/>
          </p:nvPr>
        </p:nvSpPr>
        <p:spPr>
          <a:xfrm>
            <a:off x="551384" y="745181"/>
            <a:ext cx="10644779" cy="811352"/>
          </a:xfrm>
          <a:prstGeom prst="rect">
            <a:avLst/>
          </a:prstGeom>
        </p:spPr>
        <p:txBody>
          <a:bodyPr>
            <a:noAutofit/>
          </a:bodyPr>
          <a:lstStyle>
            <a:lvl1pPr algn="l">
              <a:defRPr sz="4000">
                <a:latin typeface="Whitney Black" pitchFamily="50" charset="0"/>
              </a:defRPr>
            </a:lvl1pPr>
          </a:lstStyle>
          <a:p>
            <a:r>
              <a:rPr lang="sv-SE"/>
              <a:t>Rubrik här</a:t>
            </a:r>
          </a:p>
        </p:txBody>
      </p:sp>
      <p:sp>
        <p:nvSpPr>
          <p:cNvPr id="10" name="Rektangel 9">
            <a:extLst>
              <a:ext uri="{FF2B5EF4-FFF2-40B4-BE49-F238E27FC236}">
                <a16:creationId xmlns:a16="http://schemas.microsoft.com/office/drawing/2014/main" id="{FE81642A-7577-42A0-9300-0F3340D227F1}"/>
              </a:ext>
            </a:extLst>
          </p:cNvPr>
          <p:cNvSpPr/>
          <p:nvPr userDrawn="1"/>
        </p:nvSpPr>
        <p:spPr>
          <a:xfrm flipV="1">
            <a:off x="0" y="-1098"/>
            <a:ext cx="12192000" cy="72000"/>
          </a:xfrm>
          <a:prstGeom prst="rect">
            <a:avLst/>
          </a:prstGeom>
          <a:solidFill>
            <a:srgbClr val="002D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2" name="Platshållare för bild 11">
            <a:extLst>
              <a:ext uri="{FF2B5EF4-FFF2-40B4-BE49-F238E27FC236}">
                <a16:creationId xmlns:a16="http://schemas.microsoft.com/office/drawing/2014/main" id="{F628FE05-1AA1-44D1-8079-BB6E896F20C1}"/>
              </a:ext>
            </a:extLst>
          </p:cNvPr>
          <p:cNvSpPr>
            <a:spLocks noGrp="1"/>
          </p:cNvSpPr>
          <p:nvPr>
            <p:ph type="pic" sz="quarter" idx="12" hasCustomPrompt="1"/>
          </p:nvPr>
        </p:nvSpPr>
        <p:spPr>
          <a:xfrm>
            <a:off x="550864" y="1673225"/>
            <a:ext cx="5178728" cy="4332288"/>
          </a:xfrm>
          <a:prstGeom prst="rect">
            <a:avLst/>
          </a:prstGeom>
        </p:spPr>
        <p:txBody>
          <a:bodyPr anchor="ctr"/>
          <a:lstStyle>
            <a:lvl1pPr marL="0" indent="0" algn="ctr">
              <a:buNone/>
              <a:defRPr/>
            </a:lvl1pPr>
          </a:lstStyle>
          <a:p>
            <a:r>
              <a:rPr lang="sv-SE"/>
              <a:t>Diagrambild</a:t>
            </a:r>
          </a:p>
        </p:txBody>
      </p:sp>
      <p:sp>
        <p:nvSpPr>
          <p:cNvPr id="7" name="Platshållare för bild 11">
            <a:extLst>
              <a:ext uri="{FF2B5EF4-FFF2-40B4-BE49-F238E27FC236}">
                <a16:creationId xmlns:a16="http://schemas.microsoft.com/office/drawing/2014/main" id="{F95765A6-565B-49DD-A41B-EAA44DD4FD51}"/>
              </a:ext>
            </a:extLst>
          </p:cNvPr>
          <p:cNvSpPr>
            <a:spLocks noGrp="1"/>
          </p:cNvSpPr>
          <p:nvPr>
            <p:ph type="pic" sz="quarter" idx="13" hasCustomPrompt="1"/>
          </p:nvPr>
        </p:nvSpPr>
        <p:spPr>
          <a:xfrm>
            <a:off x="6004275" y="1673095"/>
            <a:ext cx="5178728" cy="4332288"/>
          </a:xfrm>
          <a:prstGeom prst="rect">
            <a:avLst/>
          </a:prstGeom>
        </p:spPr>
        <p:txBody>
          <a:bodyPr anchor="ctr"/>
          <a:lstStyle>
            <a:lvl1pPr marL="0" indent="0" algn="ctr">
              <a:buNone/>
              <a:defRPr/>
            </a:lvl1pPr>
          </a:lstStyle>
          <a:p>
            <a:r>
              <a:rPr lang="sv-SE"/>
              <a:t>Diagrambild</a:t>
            </a:r>
          </a:p>
        </p:txBody>
      </p:sp>
      <p:sp>
        <p:nvSpPr>
          <p:cNvPr id="13" name="Platshållare för text 6">
            <a:extLst>
              <a:ext uri="{FF2B5EF4-FFF2-40B4-BE49-F238E27FC236}">
                <a16:creationId xmlns:a16="http://schemas.microsoft.com/office/drawing/2014/main" id="{165B7F2A-274A-4F06-8800-D9022B712B90}"/>
              </a:ext>
            </a:extLst>
          </p:cNvPr>
          <p:cNvSpPr txBox="1">
            <a:spLocks/>
          </p:cNvSpPr>
          <p:nvPr userDrawn="1"/>
        </p:nvSpPr>
        <p:spPr>
          <a:xfrm>
            <a:off x="1854209" y="6311744"/>
            <a:ext cx="10050480" cy="206998"/>
          </a:xfrm>
          <a:prstGeom prst="rect">
            <a:avLst/>
          </a:prstGeom>
        </p:spPr>
        <p:txBody>
          <a:bodyPr>
            <a:normAutofit fontScale="32500" lnSpcReduction="20000"/>
          </a:bodyPr>
          <a:lstStyle>
            <a:lvl1pPr marL="0" indent="0" algn="l" defTabSz="914400" rtl="0" eaLnBrk="1" latinLnBrk="0" hangingPunct="1">
              <a:lnSpc>
                <a:spcPct val="90000"/>
              </a:lnSpc>
              <a:spcBef>
                <a:spcPts val="1000"/>
              </a:spcBef>
              <a:buFont typeface="Arial" panose="020B0604020202020204" pitchFamily="34" charset="0"/>
              <a:buNone/>
              <a:defRPr sz="2800" i="1" kern="1200">
                <a:solidFill>
                  <a:srgbClr val="A2AAAC"/>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v-SE"/>
              <a:t>Strikt konfidentiellt. Får ej spridas utan tillstånd från Söderberg &amp; Partners.</a:t>
            </a:r>
          </a:p>
        </p:txBody>
      </p:sp>
      <p:pic>
        <p:nvPicPr>
          <p:cNvPr id="14" name="Bildobjekt 13">
            <a:extLst>
              <a:ext uri="{FF2B5EF4-FFF2-40B4-BE49-F238E27FC236}">
                <a16:creationId xmlns:a16="http://schemas.microsoft.com/office/drawing/2014/main" id="{B8BF52B8-FF6C-4CE4-8380-B90CBA0C109C}"/>
              </a:ext>
            </a:extLst>
          </p:cNvPr>
          <p:cNvPicPr>
            <a:picLocks noChangeAspect="1"/>
          </p:cNvPicPr>
          <p:nvPr userDrawn="1"/>
        </p:nvPicPr>
        <p:blipFill>
          <a:blip r:embed="rId3"/>
          <a:stretch>
            <a:fillRect/>
          </a:stretch>
        </p:blipFill>
        <p:spPr>
          <a:xfrm>
            <a:off x="532493" y="6196049"/>
            <a:ext cx="1376457" cy="588354"/>
          </a:xfrm>
          <a:prstGeom prst="rect">
            <a:avLst/>
          </a:prstGeom>
        </p:spPr>
      </p:pic>
      <p:cxnSp>
        <p:nvCxnSpPr>
          <p:cNvPr id="15" name="Rak 12">
            <a:extLst>
              <a:ext uri="{FF2B5EF4-FFF2-40B4-BE49-F238E27FC236}">
                <a16:creationId xmlns:a16="http://schemas.microsoft.com/office/drawing/2014/main" id="{7CB2FCA5-F8E2-47E3-ACBB-F84530A018D4}"/>
              </a:ext>
            </a:extLst>
          </p:cNvPr>
          <p:cNvCxnSpPr>
            <a:cxnSpLocks/>
          </p:cNvCxnSpPr>
          <p:nvPr userDrawn="1"/>
        </p:nvCxnSpPr>
        <p:spPr>
          <a:xfrm>
            <a:off x="609602" y="6184620"/>
            <a:ext cx="10959009" cy="11429"/>
          </a:xfrm>
          <a:prstGeom prst="line">
            <a:avLst/>
          </a:prstGeom>
          <a:ln w="9525">
            <a:solidFill>
              <a:srgbClr val="A2AAAC"/>
            </a:solidFill>
            <a:prstDash val="sysDot"/>
          </a:ln>
        </p:spPr>
        <p:style>
          <a:lnRef idx="1">
            <a:schemeClr val="accent1"/>
          </a:lnRef>
          <a:fillRef idx="0">
            <a:schemeClr val="accent1"/>
          </a:fillRef>
          <a:effectRef idx="0">
            <a:schemeClr val="accent1"/>
          </a:effectRef>
          <a:fontRef idx="minor">
            <a:schemeClr val="tx1"/>
          </a:fontRef>
        </p:style>
      </p:cxnSp>
      <p:sp>
        <p:nvSpPr>
          <p:cNvPr id="16" name="Platshållare för bildnummer 2">
            <a:extLst>
              <a:ext uri="{FF2B5EF4-FFF2-40B4-BE49-F238E27FC236}">
                <a16:creationId xmlns:a16="http://schemas.microsoft.com/office/drawing/2014/main" id="{818879DE-DBB2-4BF4-B3AB-36DFC64F8521}"/>
              </a:ext>
            </a:extLst>
          </p:cNvPr>
          <p:cNvSpPr>
            <a:spLocks noGrp="1"/>
          </p:cNvSpPr>
          <p:nvPr>
            <p:ph type="sldNum" sz="quarter" idx="4294967295"/>
          </p:nvPr>
        </p:nvSpPr>
        <p:spPr>
          <a:xfrm>
            <a:off x="10937015" y="6283104"/>
            <a:ext cx="648419" cy="365125"/>
          </a:xfrm>
          <a:prstGeom prst="rect">
            <a:avLst/>
          </a:prstGeom>
        </p:spPr>
        <p:txBody>
          <a:bodyPr/>
          <a:lstStyle>
            <a:lvl1pPr>
              <a:defRPr sz="1400">
                <a:solidFill>
                  <a:schemeClr val="tx1">
                    <a:lumMod val="65000"/>
                    <a:lumOff val="35000"/>
                  </a:schemeClr>
                </a:solidFill>
              </a:defRPr>
            </a:lvl1pPr>
          </a:lstStyle>
          <a:p>
            <a:fld id="{2BE18CB5-8F6B-4BA7-B19A-463AE03BB80C}" type="slidenum">
              <a:rPr lang="sv-SE" smtClean="0"/>
              <a:pPr/>
              <a:t>‹#›</a:t>
            </a:fld>
            <a:endParaRPr lang="sv-SE"/>
          </a:p>
        </p:txBody>
      </p:sp>
    </p:spTree>
    <p:custDataLst>
      <p:tags r:id="rId1"/>
    </p:custDataLst>
    <p:extLst>
      <p:ext uri="{BB962C8B-B14F-4D97-AF65-F5344CB8AC3E}">
        <p14:creationId xmlns:p14="http://schemas.microsoft.com/office/powerpoint/2010/main" val="326522198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Diagramsida 1 st + text">
    <p:spTree>
      <p:nvGrpSpPr>
        <p:cNvPr id="1" name=""/>
        <p:cNvGrpSpPr/>
        <p:nvPr/>
      </p:nvGrpSpPr>
      <p:grpSpPr>
        <a:xfrm>
          <a:off x="0" y="0"/>
          <a:ext cx="0" cy="0"/>
          <a:chOff x="0" y="0"/>
          <a:chExt cx="0" cy="0"/>
        </a:xfrm>
      </p:grpSpPr>
      <p:sp>
        <p:nvSpPr>
          <p:cNvPr id="8" name="Rubrik 18">
            <a:extLst>
              <a:ext uri="{FF2B5EF4-FFF2-40B4-BE49-F238E27FC236}">
                <a16:creationId xmlns:a16="http://schemas.microsoft.com/office/drawing/2014/main" id="{8E380621-9873-4320-8A18-FA194BB90D1E}"/>
              </a:ext>
            </a:extLst>
          </p:cNvPr>
          <p:cNvSpPr>
            <a:spLocks noGrp="1"/>
          </p:cNvSpPr>
          <p:nvPr>
            <p:ph type="title" hasCustomPrompt="1"/>
          </p:nvPr>
        </p:nvSpPr>
        <p:spPr>
          <a:xfrm>
            <a:off x="551384" y="745181"/>
            <a:ext cx="10631619" cy="811352"/>
          </a:xfrm>
          <a:prstGeom prst="rect">
            <a:avLst/>
          </a:prstGeom>
        </p:spPr>
        <p:txBody>
          <a:bodyPr>
            <a:noAutofit/>
          </a:bodyPr>
          <a:lstStyle>
            <a:lvl1pPr algn="l">
              <a:defRPr sz="4000">
                <a:latin typeface="Whitney Black" pitchFamily="50" charset="0"/>
              </a:defRPr>
            </a:lvl1pPr>
          </a:lstStyle>
          <a:p>
            <a:r>
              <a:rPr lang="sv-SE"/>
              <a:t>Rubrik här</a:t>
            </a:r>
          </a:p>
        </p:txBody>
      </p:sp>
      <p:sp>
        <p:nvSpPr>
          <p:cNvPr id="10" name="Rektangel 9">
            <a:extLst>
              <a:ext uri="{FF2B5EF4-FFF2-40B4-BE49-F238E27FC236}">
                <a16:creationId xmlns:a16="http://schemas.microsoft.com/office/drawing/2014/main" id="{FE81642A-7577-42A0-9300-0F3340D227F1}"/>
              </a:ext>
            </a:extLst>
          </p:cNvPr>
          <p:cNvSpPr/>
          <p:nvPr userDrawn="1"/>
        </p:nvSpPr>
        <p:spPr>
          <a:xfrm flipV="1">
            <a:off x="0" y="-1098"/>
            <a:ext cx="12192000" cy="72000"/>
          </a:xfrm>
          <a:prstGeom prst="rect">
            <a:avLst/>
          </a:prstGeom>
          <a:solidFill>
            <a:srgbClr val="002D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1" name="Platshållare för bild 11">
            <a:extLst>
              <a:ext uri="{FF2B5EF4-FFF2-40B4-BE49-F238E27FC236}">
                <a16:creationId xmlns:a16="http://schemas.microsoft.com/office/drawing/2014/main" id="{9140DBDE-8629-4611-BF9B-550FC996B99A}"/>
              </a:ext>
            </a:extLst>
          </p:cNvPr>
          <p:cNvSpPr>
            <a:spLocks noGrp="1"/>
          </p:cNvSpPr>
          <p:nvPr>
            <p:ph type="pic" sz="quarter" idx="14" hasCustomPrompt="1"/>
          </p:nvPr>
        </p:nvSpPr>
        <p:spPr>
          <a:xfrm>
            <a:off x="4231532" y="1711475"/>
            <a:ext cx="6963568" cy="4298887"/>
          </a:xfrm>
          <a:prstGeom prst="rect">
            <a:avLst/>
          </a:prstGeom>
        </p:spPr>
        <p:txBody>
          <a:bodyPr anchor="ctr"/>
          <a:lstStyle>
            <a:lvl1pPr marL="0" indent="0" algn="ctr">
              <a:buNone/>
              <a:defRPr/>
            </a:lvl1pPr>
          </a:lstStyle>
          <a:p>
            <a:r>
              <a:rPr lang="sv-SE"/>
              <a:t>Diagrambild</a:t>
            </a:r>
          </a:p>
        </p:txBody>
      </p:sp>
      <p:sp>
        <p:nvSpPr>
          <p:cNvPr id="3" name="Platshållare för text 2">
            <a:extLst>
              <a:ext uri="{FF2B5EF4-FFF2-40B4-BE49-F238E27FC236}">
                <a16:creationId xmlns:a16="http://schemas.microsoft.com/office/drawing/2014/main" id="{3E4BABBC-4CA4-4D51-B24D-423265FE5A6B}"/>
              </a:ext>
            </a:extLst>
          </p:cNvPr>
          <p:cNvSpPr>
            <a:spLocks noGrp="1"/>
          </p:cNvSpPr>
          <p:nvPr>
            <p:ph type="body" sz="quarter" idx="15" hasCustomPrompt="1"/>
          </p:nvPr>
        </p:nvSpPr>
        <p:spPr>
          <a:xfrm>
            <a:off x="551385" y="1711475"/>
            <a:ext cx="3436956" cy="4293908"/>
          </a:xfrm>
          <a:prstGeom prst="rect">
            <a:avLst/>
          </a:prstGeom>
        </p:spPr>
        <p:txBody>
          <a:bodyPr/>
          <a:lstStyle>
            <a:lvl1pPr marL="0" indent="0">
              <a:buNone/>
              <a:defRPr sz="1600">
                <a:latin typeface="Whitney Light" pitchFamily="50" charset="0"/>
              </a:defRPr>
            </a:lvl1pPr>
            <a:lvl2pPr marL="457200" indent="0">
              <a:buNone/>
              <a:defRPr sz="1600">
                <a:latin typeface="Whitney Light" pitchFamily="50" charset="0"/>
              </a:defRPr>
            </a:lvl2pPr>
            <a:lvl3pPr marL="914400" indent="0">
              <a:buNone/>
              <a:defRPr sz="1600">
                <a:latin typeface="Whitney Light" pitchFamily="50" charset="0"/>
              </a:defRPr>
            </a:lvl3pPr>
            <a:lvl4pPr marL="1371600" indent="0">
              <a:buNone/>
              <a:defRPr sz="1600">
                <a:latin typeface="Whitney Light" pitchFamily="50" charset="0"/>
              </a:defRPr>
            </a:lvl4pPr>
            <a:lvl5pPr marL="1828800" indent="0">
              <a:buNone/>
              <a:defRPr sz="1600">
                <a:latin typeface="Whitney Light" pitchFamily="50" charset="0"/>
              </a:defRPr>
            </a:lvl5pPr>
          </a:lstStyle>
          <a:p>
            <a:pPr lvl="0"/>
            <a:r>
              <a:rPr lang="sv-SE" err="1"/>
              <a:t>Lorem</a:t>
            </a:r>
            <a:r>
              <a:rPr lang="sv-SE"/>
              <a:t> </a:t>
            </a:r>
            <a:r>
              <a:rPr lang="sv-SE" err="1"/>
              <a:t>ipsum</a:t>
            </a:r>
            <a:r>
              <a:rPr lang="sv-SE"/>
              <a:t> </a:t>
            </a:r>
            <a:r>
              <a:rPr lang="sv-SE" err="1"/>
              <a:t>dolor</a:t>
            </a:r>
            <a:r>
              <a:rPr lang="sv-SE"/>
              <a:t> </a:t>
            </a:r>
            <a:r>
              <a:rPr lang="sv-SE" err="1"/>
              <a:t>sit</a:t>
            </a:r>
            <a:r>
              <a:rPr lang="sv-SE"/>
              <a:t> </a:t>
            </a:r>
            <a:r>
              <a:rPr lang="sv-SE" err="1"/>
              <a:t>amet</a:t>
            </a:r>
            <a:endParaRPr lang="sv-SE"/>
          </a:p>
        </p:txBody>
      </p:sp>
      <p:sp>
        <p:nvSpPr>
          <p:cNvPr id="20" name="Platshållare för text 6">
            <a:extLst>
              <a:ext uri="{FF2B5EF4-FFF2-40B4-BE49-F238E27FC236}">
                <a16:creationId xmlns:a16="http://schemas.microsoft.com/office/drawing/2014/main" id="{21528D6B-B59C-436C-8C44-8D13D3DAD825}"/>
              </a:ext>
            </a:extLst>
          </p:cNvPr>
          <p:cNvSpPr txBox="1">
            <a:spLocks/>
          </p:cNvSpPr>
          <p:nvPr userDrawn="1"/>
        </p:nvSpPr>
        <p:spPr>
          <a:xfrm>
            <a:off x="1854209" y="6311744"/>
            <a:ext cx="10050480" cy="206998"/>
          </a:xfrm>
          <a:prstGeom prst="rect">
            <a:avLst/>
          </a:prstGeom>
        </p:spPr>
        <p:txBody>
          <a:bodyPr>
            <a:normAutofit fontScale="32500" lnSpcReduction="20000"/>
          </a:bodyPr>
          <a:lstStyle>
            <a:lvl1pPr marL="0" indent="0" algn="l" defTabSz="914400" rtl="0" eaLnBrk="1" latinLnBrk="0" hangingPunct="1">
              <a:lnSpc>
                <a:spcPct val="90000"/>
              </a:lnSpc>
              <a:spcBef>
                <a:spcPts val="1000"/>
              </a:spcBef>
              <a:buFont typeface="Arial" panose="020B0604020202020204" pitchFamily="34" charset="0"/>
              <a:buNone/>
              <a:defRPr sz="2800" i="1" kern="1200">
                <a:solidFill>
                  <a:srgbClr val="A2AAAC"/>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v-SE" dirty="0"/>
              <a:t>Strikt konfidentiellt. Får ej spridas utan tillstånd från Söderberg &amp; Partners.</a:t>
            </a:r>
          </a:p>
        </p:txBody>
      </p:sp>
      <p:pic>
        <p:nvPicPr>
          <p:cNvPr id="21" name="Bildobjekt 20">
            <a:extLst>
              <a:ext uri="{FF2B5EF4-FFF2-40B4-BE49-F238E27FC236}">
                <a16:creationId xmlns:a16="http://schemas.microsoft.com/office/drawing/2014/main" id="{8E5E66E9-BE69-43E1-B6B3-975A62920444}"/>
              </a:ext>
            </a:extLst>
          </p:cNvPr>
          <p:cNvPicPr>
            <a:picLocks noChangeAspect="1"/>
          </p:cNvPicPr>
          <p:nvPr userDrawn="1"/>
        </p:nvPicPr>
        <p:blipFill>
          <a:blip r:embed="rId3"/>
          <a:stretch>
            <a:fillRect/>
          </a:stretch>
        </p:blipFill>
        <p:spPr>
          <a:xfrm>
            <a:off x="532493" y="6196049"/>
            <a:ext cx="1376457" cy="588354"/>
          </a:xfrm>
          <a:prstGeom prst="rect">
            <a:avLst/>
          </a:prstGeom>
        </p:spPr>
      </p:pic>
      <p:cxnSp>
        <p:nvCxnSpPr>
          <p:cNvPr id="22" name="Rak 12">
            <a:extLst>
              <a:ext uri="{FF2B5EF4-FFF2-40B4-BE49-F238E27FC236}">
                <a16:creationId xmlns:a16="http://schemas.microsoft.com/office/drawing/2014/main" id="{13D0B6B8-195C-474B-8C40-1DB24B41622F}"/>
              </a:ext>
            </a:extLst>
          </p:cNvPr>
          <p:cNvCxnSpPr>
            <a:cxnSpLocks/>
          </p:cNvCxnSpPr>
          <p:nvPr userDrawn="1"/>
        </p:nvCxnSpPr>
        <p:spPr>
          <a:xfrm>
            <a:off x="609602" y="6184620"/>
            <a:ext cx="10959009" cy="11429"/>
          </a:xfrm>
          <a:prstGeom prst="line">
            <a:avLst/>
          </a:prstGeom>
          <a:ln w="9525">
            <a:solidFill>
              <a:srgbClr val="A2AAAC"/>
            </a:solidFill>
            <a:prstDash val="sysDot"/>
          </a:ln>
        </p:spPr>
        <p:style>
          <a:lnRef idx="1">
            <a:schemeClr val="accent1"/>
          </a:lnRef>
          <a:fillRef idx="0">
            <a:schemeClr val="accent1"/>
          </a:fillRef>
          <a:effectRef idx="0">
            <a:schemeClr val="accent1"/>
          </a:effectRef>
          <a:fontRef idx="minor">
            <a:schemeClr val="tx1"/>
          </a:fontRef>
        </p:style>
      </p:cxnSp>
      <p:sp>
        <p:nvSpPr>
          <p:cNvPr id="23" name="Platshållare för bildnummer 2">
            <a:extLst>
              <a:ext uri="{FF2B5EF4-FFF2-40B4-BE49-F238E27FC236}">
                <a16:creationId xmlns:a16="http://schemas.microsoft.com/office/drawing/2014/main" id="{01A45680-4BD9-47D7-BD28-5D88DAD15C06}"/>
              </a:ext>
            </a:extLst>
          </p:cNvPr>
          <p:cNvSpPr>
            <a:spLocks noGrp="1"/>
          </p:cNvSpPr>
          <p:nvPr>
            <p:ph type="sldNum" sz="quarter" idx="4294967295"/>
          </p:nvPr>
        </p:nvSpPr>
        <p:spPr>
          <a:xfrm>
            <a:off x="10937015" y="6283104"/>
            <a:ext cx="648419" cy="365125"/>
          </a:xfrm>
          <a:prstGeom prst="rect">
            <a:avLst/>
          </a:prstGeom>
        </p:spPr>
        <p:txBody>
          <a:bodyPr/>
          <a:lstStyle>
            <a:lvl1pPr>
              <a:defRPr sz="1400">
                <a:solidFill>
                  <a:schemeClr val="tx1">
                    <a:lumMod val="65000"/>
                    <a:lumOff val="35000"/>
                  </a:schemeClr>
                </a:solidFill>
              </a:defRPr>
            </a:lvl1pPr>
          </a:lstStyle>
          <a:p>
            <a:fld id="{2BE18CB5-8F6B-4BA7-B19A-463AE03BB80C}" type="slidenum">
              <a:rPr lang="sv-SE" smtClean="0"/>
              <a:pPr/>
              <a:t>‹#›</a:t>
            </a:fld>
            <a:endParaRPr lang="sv-SE"/>
          </a:p>
        </p:txBody>
      </p:sp>
    </p:spTree>
    <p:custDataLst>
      <p:tags r:id="rId1"/>
    </p:custDataLst>
    <p:extLst>
      <p:ext uri="{BB962C8B-B14F-4D97-AF65-F5344CB8AC3E}">
        <p14:creationId xmlns:p14="http://schemas.microsoft.com/office/powerpoint/2010/main" val="385943072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Section divider 3">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AC993AEA-246D-4DF2-B990-A943E5CC0017}"/>
              </a:ext>
            </a:extLst>
          </p:cNvPr>
          <p:cNvSpPr/>
          <p:nvPr userDrawn="1"/>
        </p:nvSpPr>
        <p:spPr>
          <a:xfrm flipV="1">
            <a:off x="0" y="-1095"/>
            <a:ext cx="12192000" cy="45719"/>
          </a:xfrm>
          <a:prstGeom prst="rect">
            <a:avLst/>
          </a:prstGeom>
          <a:solidFill>
            <a:srgbClr val="002D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760"/>
          </a:p>
        </p:txBody>
      </p:sp>
      <p:sp>
        <p:nvSpPr>
          <p:cNvPr id="11" name="Platshållare för rubrik 1">
            <a:extLst>
              <a:ext uri="{FF2B5EF4-FFF2-40B4-BE49-F238E27FC236}">
                <a16:creationId xmlns:a16="http://schemas.microsoft.com/office/drawing/2014/main" id="{FCC24D5B-82A6-45FA-B7D8-A593B9BCC75E}"/>
              </a:ext>
            </a:extLst>
          </p:cNvPr>
          <p:cNvSpPr>
            <a:spLocks noGrp="1"/>
          </p:cNvSpPr>
          <p:nvPr>
            <p:ph type="title" hasCustomPrompt="1"/>
          </p:nvPr>
        </p:nvSpPr>
        <p:spPr>
          <a:xfrm>
            <a:off x="573603" y="2187329"/>
            <a:ext cx="6777901" cy="2056460"/>
          </a:xfrm>
          <a:prstGeom prst="rect">
            <a:avLst/>
          </a:prstGeom>
        </p:spPr>
        <p:txBody>
          <a:bodyPr vert="horz" lIns="91440" tIns="45720" rIns="91440" bIns="45720" rtlCol="0" anchor="ctr">
            <a:noAutofit/>
          </a:bodyPr>
          <a:lstStyle>
            <a:lvl1pPr>
              <a:lnSpc>
                <a:spcPts val="3375"/>
              </a:lnSpc>
              <a:defRPr sz="3544">
                <a:solidFill>
                  <a:srgbClr val="333333"/>
                </a:solidFill>
              </a:defRPr>
            </a:lvl1pPr>
          </a:lstStyle>
          <a:p>
            <a:r>
              <a:rPr lang="sv-SE"/>
              <a:t>Lorem ipsum dolor sit amet</a:t>
            </a:r>
          </a:p>
        </p:txBody>
      </p:sp>
      <p:sp>
        <p:nvSpPr>
          <p:cNvPr id="12" name="Platshållare för innehåll 2">
            <a:extLst>
              <a:ext uri="{FF2B5EF4-FFF2-40B4-BE49-F238E27FC236}">
                <a16:creationId xmlns:a16="http://schemas.microsoft.com/office/drawing/2014/main" id="{A52486D2-97BF-438C-9E1C-70A6F0986379}"/>
              </a:ext>
            </a:extLst>
          </p:cNvPr>
          <p:cNvSpPr>
            <a:spLocks noGrp="1"/>
          </p:cNvSpPr>
          <p:nvPr>
            <p:ph idx="1" hasCustomPrompt="1"/>
          </p:nvPr>
        </p:nvSpPr>
        <p:spPr>
          <a:xfrm>
            <a:off x="573603" y="4520338"/>
            <a:ext cx="6777901" cy="1500278"/>
          </a:xfrm>
          <a:prstGeom prst="rect">
            <a:avLst/>
          </a:prstGeom>
        </p:spPr>
        <p:txBody>
          <a:bodyPr>
            <a:normAutofit/>
          </a:bodyPr>
          <a:lstStyle>
            <a:lvl1pPr>
              <a:buClr>
                <a:srgbClr val="009FDF"/>
              </a:buClr>
              <a:defRPr sz="1013">
                <a:solidFill>
                  <a:srgbClr val="333333"/>
                </a:solidFill>
                <a:latin typeface="Whitney Light" pitchFamily="50" charset="0"/>
                <a:cs typeface="Whitney Light" pitchFamily="50" charset="0"/>
              </a:defRPr>
            </a:lvl1pPr>
            <a:lvl2pPr>
              <a:buClr>
                <a:srgbClr val="009FDF"/>
              </a:buClr>
              <a:defRPr sz="844">
                <a:solidFill>
                  <a:srgbClr val="333333"/>
                </a:solidFill>
                <a:latin typeface="Whitney Light" pitchFamily="50" charset="0"/>
                <a:cs typeface="Whitney Light" pitchFamily="50" charset="0"/>
              </a:defRPr>
            </a:lvl2pPr>
            <a:lvl3pPr>
              <a:buClr>
                <a:srgbClr val="009FDF"/>
              </a:buClr>
              <a:defRPr sz="844">
                <a:solidFill>
                  <a:srgbClr val="333333"/>
                </a:solidFill>
                <a:latin typeface="Whitney Light" pitchFamily="50" charset="0"/>
                <a:cs typeface="Whitney Light" pitchFamily="50" charset="0"/>
              </a:defRPr>
            </a:lvl3pPr>
            <a:lvl4pPr>
              <a:buClr>
                <a:srgbClr val="009FDF"/>
              </a:buClr>
              <a:defRPr sz="844">
                <a:solidFill>
                  <a:srgbClr val="333333"/>
                </a:solidFill>
                <a:latin typeface="Whitney Light" pitchFamily="50" charset="0"/>
                <a:cs typeface="Whitney Light" pitchFamily="50" charset="0"/>
              </a:defRPr>
            </a:lvl4pPr>
            <a:lvl5pPr>
              <a:buClr>
                <a:srgbClr val="009FDF"/>
              </a:buClr>
              <a:defRPr sz="844">
                <a:solidFill>
                  <a:srgbClr val="333333"/>
                </a:solidFill>
                <a:latin typeface="Whitney Light" pitchFamily="50" charset="0"/>
                <a:cs typeface="Whitney Light" pitchFamily="50" charset="0"/>
              </a:defRPr>
            </a:lvl5pPr>
          </a:lstStyle>
          <a:p>
            <a:pPr lvl="0"/>
            <a:r>
              <a:rPr lang="sv-SE" err="1"/>
              <a:t>Lorem</a:t>
            </a:r>
            <a:r>
              <a:rPr lang="sv-SE"/>
              <a:t> </a:t>
            </a:r>
            <a:r>
              <a:rPr lang="sv-SE" err="1"/>
              <a:t>ipsum</a:t>
            </a:r>
            <a:r>
              <a:rPr lang="sv-SE"/>
              <a:t> </a:t>
            </a:r>
            <a:r>
              <a:rPr lang="sv-SE" err="1"/>
              <a:t>dolor</a:t>
            </a:r>
            <a:r>
              <a:rPr lang="sv-SE"/>
              <a:t> </a:t>
            </a:r>
            <a:r>
              <a:rPr lang="sv-SE" err="1"/>
              <a:t>sit</a:t>
            </a:r>
            <a:r>
              <a:rPr lang="sv-SE"/>
              <a:t> </a:t>
            </a:r>
            <a:r>
              <a:rPr lang="sv-SE" err="1"/>
              <a:t>amet</a:t>
            </a:r>
            <a:r>
              <a:rPr lang="sv-SE"/>
              <a:t>, </a:t>
            </a:r>
            <a:r>
              <a:rPr lang="sv-SE" err="1"/>
              <a:t>consectetur</a:t>
            </a:r>
            <a:r>
              <a:rPr lang="sv-SE"/>
              <a:t> </a:t>
            </a:r>
            <a:r>
              <a:rPr lang="sv-SE" err="1"/>
              <a:t>adipiscing</a:t>
            </a:r>
            <a:r>
              <a:rPr lang="sv-SE"/>
              <a:t> elit, sed do </a:t>
            </a:r>
            <a:r>
              <a:rPr lang="sv-SE" err="1"/>
              <a:t>eiusmod</a:t>
            </a:r>
            <a:r>
              <a:rPr lang="sv-SE"/>
              <a:t> </a:t>
            </a:r>
            <a:r>
              <a:rPr lang="sv-SE" err="1"/>
              <a:t>tempor</a:t>
            </a:r>
            <a:r>
              <a:rPr lang="sv-SE"/>
              <a:t> </a:t>
            </a:r>
            <a:r>
              <a:rPr lang="sv-SE" err="1"/>
              <a:t>incididunt</a:t>
            </a:r>
            <a:r>
              <a:rPr lang="sv-SE"/>
              <a:t> ut </a:t>
            </a:r>
            <a:r>
              <a:rPr lang="sv-SE" err="1"/>
              <a:t>labore</a:t>
            </a:r>
            <a:r>
              <a:rPr lang="sv-SE"/>
              <a:t> et </a:t>
            </a:r>
            <a:r>
              <a:rPr lang="sv-SE" err="1"/>
              <a:t>dolore</a:t>
            </a:r>
            <a:r>
              <a:rPr lang="sv-SE"/>
              <a:t> </a:t>
            </a:r>
            <a:r>
              <a:rPr lang="sv-SE" err="1"/>
              <a:t>magna</a:t>
            </a:r>
            <a:r>
              <a:rPr lang="sv-SE"/>
              <a:t> </a:t>
            </a:r>
            <a:r>
              <a:rPr lang="sv-SE" err="1"/>
              <a:t>aliqua</a:t>
            </a:r>
            <a:r>
              <a:rPr lang="sv-SE"/>
              <a:t>. Ut </a:t>
            </a:r>
            <a:r>
              <a:rPr lang="sv-SE" err="1"/>
              <a:t>enim</a:t>
            </a:r>
            <a:r>
              <a:rPr lang="sv-SE"/>
              <a:t> ad</a:t>
            </a:r>
          </a:p>
        </p:txBody>
      </p:sp>
    </p:spTree>
    <p:extLst>
      <p:ext uri="{BB962C8B-B14F-4D97-AF65-F5344CB8AC3E}">
        <p14:creationId xmlns:p14="http://schemas.microsoft.com/office/powerpoint/2010/main" val="200476027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Anpassad layout">
    <p:bg>
      <p:bgPr>
        <a:solidFill>
          <a:srgbClr val="F3F3F3"/>
        </a:solidFill>
        <a:effectLst/>
      </p:bgPr>
    </p:bg>
    <p:spTree>
      <p:nvGrpSpPr>
        <p:cNvPr id="1" name=""/>
        <p:cNvGrpSpPr/>
        <p:nvPr/>
      </p:nvGrpSpPr>
      <p:grpSpPr>
        <a:xfrm>
          <a:off x="0" y="0"/>
          <a:ext cx="0" cy="0"/>
          <a:chOff x="0" y="0"/>
          <a:chExt cx="0" cy="0"/>
        </a:xfrm>
      </p:grpSpPr>
      <p:sp>
        <p:nvSpPr>
          <p:cNvPr id="4" name="Platshållare för text 6">
            <a:extLst>
              <a:ext uri="{FF2B5EF4-FFF2-40B4-BE49-F238E27FC236}">
                <a16:creationId xmlns:a16="http://schemas.microsoft.com/office/drawing/2014/main" id="{8D77A988-7B10-0574-77C2-90C0671C8CF9}"/>
              </a:ext>
            </a:extLst>
          </p:cNvPr>
          <p:cNvSpPr txBox="1">
            <a:spLocks/>
          </p:cNvSpPr>
          <p:nvPr userDrawn="1"/>
        </p:nvSpPr>
        <p:spPr>
          <a:xfrm>
            <a:off x="1749279" y="6384702"/>
            <a:ext cx="3302492" cy="203440"/>
          </a:xfrm>
          <a:prstGeom prst="rect">
            <a:avLst/>
          </a:prstGeom>
        </p:spPr>
        <p:txBody>
          <a:bodyPr anchor="ctr">
            <a:normAutofit/>
          </a:bodyPr>
          <a:lstStyle>
            <a:lvl1pPr marL="0" indent="0" algn="l" defTabSz="914400" rtl="0" eaLnBrk="1" latinLnBrk="0" hangingPunct="1">
              <a:lnSpc>
                <a:spcPct val="90000"/>
              </a:lnSpc>
              <a:spcBef>
                <a:spcPts val="1000"/>
              </a:spcBef>
              <a:buFont typeface="Arial" panose="020B0604020202020204" pitchFamily="34" charset="0"/>
              <a:buNone/>
              <a:defRPr sz="2800" i="1" kern="1200">
                <a:solidFill>
                  <a:srgbClr val="A2AAAC"/>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v-SE" sz="800" i="0" dirty="0">
                <a:solidFill>
                  <a:srgbClr val="919B9D"/>
                </a:solidFill>
                <a:latin typeface="Whitney Light" pitchFamily="50" charset="0"/>
              </a:rPr>
              <a:t>Strikt konfidentiellt. Får ej spridas utan tillstånd från Söderberg &amp; Partners.</a:t>
            </a:r>
          </a:p>
        </p:txBody>
      </p:sp>
      <p:pic>
        <p:nvPicPr>
          <p:cNvPr id="7" name="Bild 6">
            <a:extLst>
              <a:ext uri="{FF2B5EF4-FFF2-40B4-BE49-F238E27FC236}">
                <a16:creationId xmlns:a16="http://schemas.microsoft.com/office/drawing/2014/main" id="{34386AB9-92B0-91CE-DBF3-D4279F4EB63C}"/>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06283" y="6351551"/>
            <a:ext cx="905987" cy="269743"/>
          </a:xfrm>
          <a:prstGeom prst="rect">
            <a:avLst/>
          </a:prstGeom>
        </p:spPr>
      </p:pic>
      <p:cxnSp>
        <p:nvCxnSpPr>
          <p:cNvPr id="9" name="Rak koppling 8">
            <a:extLst>
              <a:ext uri="{FF2B5EF4-FFF2-40B4-BE49-F238E27FC236}">
                <a16:creationId xmlns:a16="http://schemas.microsoft.com/office/drawing/2014/main" id="{328D67FF-FDD8-3766-9269-5F8498160558}"/>
              </a:ext>
            </a:extLst>
          </p:cNvPr>
          <p:cNvCxnSpPr>
            <a:cxnSpLocks/>
          </p:cNvCxnSpPr>
          <p:nvPr userDrawn="1"/>
        </p:nvCxnSpPr>
        <p:spPr>
          <a:xfrm>
            <a:off x="420210" y="6114010"/>
            <a:ext cx="11165224" cy="0"/>
          </a:xfrm>
          <a:prstGeom prst="line">
            <a:avLst/>
          </a:prstGeom>
          <a:ln w="3175">
            <a:solidFill>
              <a:srgbClr val="B0B7B8"/>
            </a:solidFill>
          </a:ln>
        </p:spPr>
        <p:style>
          <a:lnRef idx="1">
            <a:schemeClr val="accent1"/>
          </a:lnRef>
          <a:fillRef idx="0">
            <a:schemeClr val="accent1"/>
          </a:fillRef>
          <a:effectRef idx="0">
            <a:schemeClr val="accent1"/>
          </a:effectRef>
          <a:fontRef idx="minor">
            <a:schemeClr val="tx1"/>
          </a:fontRef>
        </p:style>
      </p:cxnSp>
      <p:sp>
        <p:nvSpPr>
          <p:cNvPr id="11" name="Platshållare för text 10">
            <a:extLst>
              <a:ext uri="{FF2B5EF4-FFF2-40B4-BE49-F238E27FC236}">
                <a16:creationId xmlns:a16="http://schemas.microsoft.com/office/drawing/2014/main" id="{B1C4B2D1-6969-1188-5C73-725A442730BE}"/>
              </a:ext>
            </a:extLst>
          </p:cNvPr>
          <p:cNvSpPr>
            <a:spLocks noGrp="1"/>
          </p:cNvSpPr>
          <p:nvPr>
            <p:ph type="body" sz="quarter" idx="11"/>
          </p:nvPr>
        </p:nvSpPr>
        <p:spPr>
          <a:xfrm>
            <a:off x="606283" y="2006208"/>
            <a:ext cx="10979150" cy="3708400"/>
          </a:xfrm>
          <a:prstGeom prst="rect">
            <a:avLst/>
          </a:prstGeom>
        </p:spPr>
        <p:txBody>
          <a:bodyPr/>
          <a:lstStyle>
            <a:lvl1pPr marL="457200" indent="-457200">
              <a:buClr>
                <a:srgbClr val="333333"/>
              </a:buClr>
              <a:buFont typeface="Whitney Light" pitchFamily="50" charset="0"/>
              <a:buChar char="—"/>
              <a:defRPr sz="1800">
                <a:solidFill>
                  <a:srgbClr val="333333"/>
                </a:solidFill>
                <a:latin typeface="Whitney Light" pitchFamily="50" charset="0"/>
              </a:defRPr>
            </a:lvl1pPr>
            <a:lvl2pPr marL="800100" indent="-342900">
              <a:buClr>
                <a:srgbClr val="333333"/>
              </a:buClr>
              <a:buFont typeface="Whitney Light" pitchFamily="50" charset="0"/>
              <a:buChar char="—"/>
              <a:defRPr sz="1600">
                <a:solidFill>
                  <a:srgbClr val="333333"/>
                </a:solidFill>
                <a:latin typeface="Whitney Light" pitchFamily="50" charset="0"/>
              </a:defRPr>
            </a:lvl2pPr>
            <a:lvl3pPr marL="1257300" indent="-342900">
              <a:buClr>
                <a:srgbClr val="333333"/>
              </a:buClr>
              <a:buFont typeface="Whitney Light" pitchFamily="50" charset="0"/>
              <a:buChar char="—"/>
              <a:defRPr sz="1400">
                <a:solidFill>
                  <a:srgbClr val="333333"/>
                </a:solidFill>
                <a:latin typeface="Whitney Light" pitchFamily="50" charset="0"/>
              </a:defRPr>
            </a:lvl3pPr>
            <a:lvl4pPr marL="1657350" indent="-285750">
              <a:buClr>
                <a:srgbClr val="333333"/>
              </a:buClr>
              <a:buFont typeface="Whitney Light" pitchFamily="50" charset="0"/>
              <a:buChar char="—"/>
              <a:defRPr sz="1200">
                <a:solidFill>
                  <a:srgbClr val="333333"/>
                </a:solidFill>
                <a:latin typeface="Whitney Light" pitchFamily="50" charset="0"/>
              </a:defRPr>
            </a:lvl4pPr>
            <a:lvl5pPr marL="2114550" indent="-285750">
              <a:buClr>
                <a:srgbClr val="333333"/>
              </a:buClr>
              <a:buFont typeface="Whitney Light" pitchFamily="50" charset="0"/>
              <a:buChar char="—"/>
              <a:defRPr sz="1200">
                <a:solidFill>
                  <a:srgbClr val="333333"/>
                </a:solidFill>
                <a:latin typeface="Whitney Light" pitchFamily="50" charset="0"/>
              </a:defRPr>
            </a:lvl5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14" name="Rubrik 13">
            <a:extLst>
              <a:ext uri="{FF2B5EF4-FFF2-40B4-BE49-F238E27FC236}">
                <a16:creationId xmlns:a16="http://schemas.microsoft.com/office/drawing/2014/main" id="{40CF1EEB-6A95-1BCA-AB8A-CF2F17764545}"/>
              </a:ext>
            </a:extLst>
          </p:cNvPr>
          <p:cNvSpPr>
            <a:spLocks noGrp="1"/>
          </p:cNvSpPr>
          <p:nvPr>
            <p:ph type="title"/>
          </p:nvPr>
        </p:nvSpPr>
        <p:spPr>
          <a:xfrm>
            <a:off x="606283" y="511672"/>
            <a:ext cx="10979009" cy="1420645"/>
          </a:xfrm>
        </p:spPr>
        <p:txBody>
          <a:bodyPr anchor="t"/>
          <a:lstStyle>
            <a:lvl1pPr algn="l">
              <a:defRPr>
                <a:solidFill>
                  <a:srgbClr val="333333"/>
                </a:solidFill>
              </a:defRPr>
            </a:lvl1pPr>
          </a:lstStyle>
          <a:p>
            <a:r>
              <a:rPr lang="sv-SE" dirty="0"/>
              <a:t>Klicka här för att ändra mall för rubrikformat</a:t>
            </a:r>
          </a:p>
        </p:txBody>
      </p:sp>
      <p:sp>
        <p:nvSpPr>
          <p:cNvPr id="16" name="Platshållare för text 15">
            <a:extLst>
              <a:ext uri="{FF2B5EF4-FFF2-40B4-BE49-F238E27FC236}">
                <a16:creationId xmlns:a16="http://schemas.microsoft.com/office/drawing/2014/main" id="{B69F1C67-15E9-5074-F6E8-DD478397DA64}"/>
              </a:ext>
            </a:extLst>
          </p:cNvPr>
          <p:cNvSpPr>
            <a:spLocks noGrp="1"/>
          </p:cNvSpPr>
          <p:nvPr>
            <p:ph type="body" sz="quarter" idx="12" hasCustomPrompt="1"/>
          </p:nvPr>
        </p:nvSpPr>
        <p:spPr>
          <a:xfrm>
            <a:off x="606425" y="241300"/>
            <a:ext cx="3784420" cy="270372"/>
          </a:xfrm>
          <a:prstGeom prst="rect">
            <a:avLst/>
          </a:prstGeom>
        </p:spPr>
        <p:txBody>
          <a:bodyPr/>
          <a:lstStyle>
            <a:lvl1pPr marL="0" indent="0">
              <a:buNone/>
              <a:defRPr sz="1400" spc="300">
                <a:solidFill>
                  <a:srgbClr val="333333"/>
                </a:solidFill>
                <a:latin typeface="Whitney Book" pitchFamily="50" charset="0"/>
                <a:cs typeface="Angsana New" panose="02020603050405020304" pitchFamily="18" charset="-34"/>
              </a:defRPr>
            </a:lvl1pPr>
          </a:lstStyle>
          <a:p>
            <a:pPr lvl="0"/>
            <a:r>
              <a:rPr lang="sv-SE" dirty="0"/>
              <a:t>ÖVERRUBRIK</a:t>
            </a:r>
          </a:p>
        </p:txBody>
      </p:sp>
      <p:sp>
        <p:nvSpPr>
          <p:cNvPr id="2" name="Platshållare för bildnummer 1">
            <a:extLst>
              <a:ext uri="{FF2B5EF4-FFF2-40B4-BE49-F238E27FC236}">
                <a16:creationId xmlns:a16="http://schemas.microsoft.com/office/drawing/2014/main" id="{BE7B2333-2AB3-E18D-09AC-D204154A1849}"/>
              </a:ext>
            </a:extLst>
          </p:cNvPr>
          <p:cNvSpPr>
            <a:spLocks noGrp="1"/>
          </p:cNvSpPr>
          <p:nvPr>
            <p:ph type="sldNum" sz="quarter" idx="13"/>
          </p:nvPr>
        </p:nvSpPr>
        <p:spPr/>
        <p:txBody>
          <a:bodyPr/>
          <a:lstStyle/>
          <a:p>
            <a:fld id="{2BE18CB5-8F6B-4BA7-B19A-463AE03BB80C}" type="slidenum">
              <a:rPr lang="sv-SE" smtClean="0"/>
              <a:pPr/>
              <a:t>‹#›</a:t>
            </a:fld>
            <a:endParaRPr lang="sv-SE"/>
          </a:p>
        </p:txBody>
      </p:sp>
    </p:spTree>
    <p:extLst>
      <p:ext uri="{BB962C8B-B14F-4D97-AF65-F5344CB8AC3E}">
        <p14:creationId xmlns:p14="http://schemas.microsoft.com/office/powerpoint/2010/main" val="2563804869"/>
      </p:ext>
    </p:extLst>
  </p:cSld>
  <p:clrMapOvr>
    <a:masterClrMapping/>
  </p:clrMapOvr>
  <p:extLst>
    <p:ext uri="{DCECCB84-F9BA-43D5-87BE-67443E8EF086}">
      <p15:sldGuideLst xmlns:p15="http://schemas.microsoft.com/office/powerpoint/2012/main">
        <p15:guide id="1" orient="horz" pos="2160">
          <p15:clr>
            <a:srgbClr val="FBAE40"/>
          </p15:clr>
        </p15:guide>
        <p15:guide id="2" pos="37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Rubrik + Text + Bild2">
  <p:cSld name="Rubrik + Text + Bild2">
    <p:spTree>
      <p:nvGrpSpPr>
        <p:cNvPr id="1" name="Shape 64"/>
        <p:cNvGrpSpPr/>
        <p:nvPr/>
      </p:nvGrpSpPr>
      <p:grpSpPr>
        <a:xfrm>
          <a:off x="0" y="0"/>
          <a:ext cx="0" cy="0"/>
          <a:chOff x="0" y="0"/>
          <a:chExt cx="0" cy="0"/>
        </a:xfrm>
      </p:grpSpPr>
      <p:pic>
        <p:nvPicPr>
          <p:cNvPr id="65" name="Google Shape;65;p11" descr="P:\Marknad\Grafik\Illustrationer\SoP\AO illustration - Vattenfall Siffror_k2 (tryckklar).jpg"/>
          <p:cNvPicPr preferRelativeResize="0"/>
          <p:nvPr/>
        </p:nvPicPr>
        <p:blipFill rotWithShape="1">
          <a:blip r:embed="rId2">
            <a:alphaModFix/>
          </a:blip>
          <a:srcRect/>
          <a:stretch/>
        </p:blipFill>
        <p:spPr>
          <a:xfrm>
            <a:off x="9009377" y="3717032"/>
            <a:ext cx="2655243" cy="2405532"/>
          </a:xfrm>
          <a:prstGeom prst="rect">
            <a:avLst/>
          </a:prstGeom>
          <a:noFill/>
          <a:ln>
            <a:noFill/>
          </a:ln>
        </p:spPr>
      </p:pic>
      <p:sp>
        <p:nvSpPr>
          <p:cNvPr id="66" name="Google Shape;66;p11"/>
          <p:cNvSpPr txBox="1">
            <a:spLocks noGrp="1"/>
          </p:cNvSpPr>
          <p:nvPr>
            <p:ph type="dt" idx="10"/>
          </p:nvPr>
        </p:nvSpPr>
        <p:spPr>
          <a:xfrm>
            <a:off x="10224460" y="6490229"/>
            <a:ext cx="781877" cy="228283"/>
          </a:xfrm>
          <a:prstGeom prst="rect">
            <a:avLst/>
          </a:prstGeom>
          <a:noFill/>
          <a:ln>
            <a:noFill/>
          </a:ln>
        </p:spPr>
        <p:txBody>
          <a:bodyPr spcFirstLastPara="1" wrap="square" lIns="0" tIns="45700" rIns="0"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1"/>
          <p:cNvSpPr txBox="1">
            <a:spLocks noGrp="1"/>
          </p:cNvSpPr>
          <p:nvPr>
            <p:ph type="sldNum" idx="12"/>
          </p:nvPr>
        </p:nvSpPr>
        <p:spPr>
          <a:xfrm>
            <a:off x="11088556" y="6490229"/>
            <a:ext cx="489168" cy="228283"/>
          </a:xfrm>
          <a:prstGeom prst="rect">
            <a:avLst/>
          </a:prstGeom>
          <a:noFill/>
          <a:ln>
            <a:noFill/>
          </a:ln>
        </p:spPr>
        <p:txBody>
          <a:bodyPr spcFirstLastPara="1" wrap="square" lIns="0" tIns="45700" rIns="0"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sv-SE"/>
              <a:t>‹#›</a:t>
            </a:fld>
            <a:endParaRPr/>
          </a:p>
        </p:txBody>
      </p:sp>
      <p:sp>
        <p:nvSpPr>
          <p:cNvPr id="68" name="Google Shape;68;p11"/>
          <p:cNvSpPr txBox="1">
            <a:spLocks noGrp="1"/>
          </p:cNvSpPr>
          <p:nvPr>
            <p:ph type="title"/>
          </p:nvPr>
        </p:nvSpPr>
        <p:spPr>
          <a:xfrm>
            <a:off x="609600" y="332657"/>
            <a:ext cx="10959008" cy="576064"/>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rgbClr val="002D7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9" name="Google Shape;69;p11"/>
          <p:cNvSpPr txBox="1">
            <a:spLocks noGrp="1"/>
          </p:cNvSpPr>
          <p:nvPr>
            <p:ph type="body" idx="1"/>
          </p:nvPr>
        </p:nvSpPr>
        <p:spPr>
          <a:xfrm>
            <a:off x="623392" y="1124869"/>
            <a:ext cx="10945216" cy="4968428"/>
          </a:xfrm>
          <a:prstGeom prst="rect">
            <a:avLst/>
          </a:prstGeom>
          <a:noFill/>
          <a:ln>
            <a:noFill/>
          </a:ln>
        </p:spPr>
        <p:txBody>
          <a:bodyPr spcFirstLastPara="1" wrap="square" lIns="90000" tIns="45700" rIns="91425" bIns="45700" anchor="t" anchorCtr="0">
            <a:noAutofit/>
          </a:bodyPr>
          <a:lstStyle>
            <a:lvl1pPr marL="457200" marR="0" lvl="0" indent="-295275" algn="l" rtl="0">
              <a:spcBef>
                <a:spcPts val="210"/>
              </a:spcBef>
              <a:spcAft>
                <a:spcPts val="0"/>
              </a:spcAft>
              <a:buClr>
                <a:srgbClr val="7FBA23"/>
              </a:buClr>
              <a:buSzPts val="1050"/>
              <a:buFont typeface="Arial"/>
              <a:buChar char="•"/>
              <a:defRPr sz="1050" b="0" i="0" u="none" strike="noStrike" cap="none">
                <a:solidFill>
                  <a:srgbClr val="565656"/>
                </a:solidFill>
                <a:latin typeface="Calibri"/>
                <a:ea typeface="Calibri"/>
                <a:cs typeface="Calibri"/>
                <a:sym typeface="Calibri"/>
              </a:defRPr>
            </a:lvl1pPr>
            <a:lvl2pPr marL="914400" marR="0" lvl="1" indent="-285750" algn="l" rtl="0">
              <a:spcBef>
                <a:spcPts val="180"/>
              </a:spcBef>
              <a:spcAft>
                <a:spcPts val="0"/>
              </a:spcAft>
              <a:buClr>
                <a:srgbClr val="7FBA23"/>
              </a:buClr>
              <a:buSzPts val="900"/>
              <a:buFont typeface="Arial"/>
              <a:buChar char="•"/>
              <a:defRPr sz="900" b="0" i="0" u="none" strike="noStrike" cap="none">
                <a:solidFill>
                  <a:srgbClr val="565656"/>
                </a:solidFill>
                <a:latin typeface="Calibri"/>
                <a:ea typeface="Calibri"/>
                <a:cs typeface="Calibri"/>
                <a:sym typeface="Calibri"/>
              </a:defRPr>
            </a:lvl2pPr>
            <a:lvl3pPr marL="1371600" marR="0" lvl="2" indent="-285750" algn="l" rtl="0">
              <a:spcBef>
                <a:spcPts val="180"/>
              </a:spcBef>
              <a:spcAft>
                <a:spcPts val="0"/>
              </a:spcAft>
              <a:buClr>
                <a:srgbClr val="7FBA23"/>
              </a:buClr>
              <a:buSzPts val="900"/>
              <a:buFont typeface="Arial"/>
              <a:buChar char="•"/>
              <a:defRPr sz="900" b="0" i="0" u="none" strike="noStrike" cap="none">
                <a:solidFill>
                  <a:srgbClr val="565656"/>
                </a:solidFill>
                <a:latin typeface="Calibri"/>
                <a:ea typeface="Calibri"/>
                <a:cs typeface="Calibri"/>
                <a:sym typeface="Calibri"/>
              </a:defRPr>
            </a:lvl3pPr>
            <a:lvl4pPr marL="1828800" marR="0" lvl="3" indent="-280987" algn="l" rtl="0">
              <a:spcBef>
                <a:spcPts val="165"/>
              </a:spcBef>
              <a:spcAft>
                <a:spcPts val="0"/>
              </a:spcAft>
              <a:buClr>
                <a:srgbClr val="7FBA23"/>
              </a:buClr>
              <a:buSzPts val="825"/>
              <a:buFont typeface="Arial"/>
              <a:buChar char="•"/>
              <a:defRPr sz="825" b="0" i="0" u="none" strike="noStrike" cap="none">
                <a:solidFill>
                  <a:srgbClr val="565656"/>
                </a:solidFill>
                <a:latin typeface="Calibri"/>
                <a:ea typeface="Calibri"/>
                <a:cs typeface="Calibri"/>
                <a:sym typeface="Calibri"/>
              </a:defRPr>
            </a:lvl4pPr>
            <a:lvl5pPr marL="2286000" marR="0" lvl="4" indent="-280987" algn="l" rtl="0">
              <a:spcBef>
                <a:spcPts val="165"/>
              </a:spcBef>
              <a:spcAft>
                <a:spcPts val="0"/>
              </a:spcAft>
              <a:buClr>
                <a:srgbClr val="7FBA23"/>
              </a:buClr>
              <a:buSzPts val="825"/>
              <a:buFont typeface="Arial"/>
              <a:buChar char="•"/>
              <a:defRPr sz="825" b="0" i="0" u="none" strike="noStrike" cap="none">
                <a:solidFill>
                  <a:srgbClr val="565656"/>
                </a:solidFill>
                <a:latin typeface="Calibri"/>
                <a:ea typeface="Calibri"/>
                <a:cs typeface="Calibri"/>
                <a:sym typeface="Calibri"/>
              </a:defRPr>
            </a:lvl5pPr>
            <a:lvl6pPr marL="2743200" marR="0" lvl="5"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6pPr>
            <a:lvl7pPr marL="3200400" marR="0" lvl="6"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7pPr>
            <a:lvl8pPr marL="3657600" marR="0" lvl="7"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8pPr>
            <a:lvl9pPr marL="4114800" marR="0" lvl="8"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Rubrik + Text + Bild3">
  <p:cSld name="Rubrik + Text + Bild3">
    <p:spTree>
      <p:nvGrpSpPr>
        <p:cNvPr id="1" name="Shape 70"/>
        <p:cNvGrpSpPr/>
        <p:nvPr/>
      </p:nvGrpSpPr>
      <p:grpSpPr>
        <a:xfrm>
          <a:off x="0" y="0"/>
          <a:ext cx="0" cy="0"/>
          <a:chOff x="0" y="0"/>
          <a:chExt cx="0" cy="0"/>
        </a:xfrm>
      </p:grpSpPr>
      <p:pic>
        <p:nvPicPr>
          <p:cNvPr id="71" name="Google Shape;71;p12" descr="P:\Marknad\Grafik\Illustrationer\SoP\AO illustration - Element - Trafikljus01 .jpg"/>
          <p:cNvPicPr preferRelativeResize="0"/>
          <p:nvPr/>
        </p:nvPicPr>
        <p:blipFill rotWithShape="1">
          <a:blip r:embed="rId2">
            <a:alphaModFix/>
          </a:blip>
          <a:srcRect/>
          <a:stretch/>
        </p:blipFill>
        <p:spPr>
          <a:xfrm>
            <a:off x="9648398" y="3284985"/>
            <a:ext cx="1808617" cy="3051658"/>
          </a:xfrm>
          <a:prstGeom prst="rect">
            <a:avLst/>
          </a:prstGeom>
          <a:noFill/>
          <a:ln>
            <a:noFill/>
          </a:ln>
        </p:spPr>
      </p:pic>
      <p:sp>
        <p:nvSpPr>
          <p:cNvPr id="72" name="Google Shape;72;p12"/>
          <p:cNvSpPr txBox="1">
            <a:spLocks noGrp="1"/>
          </p:cNvSpPr>
          <p:nvPr>
            <p:ph type="dt" idx="10"/>
          </p:nvPr>
        </p:nvSpPr>
        <p:spPr>
          <a:xfrm>
            <a:off x="10224460" y="6490229"/>
            <a:ext cx="781877" cy="228283"/>
          </a:xfrm>
          <a:prstGeom prst="rect">
            <a:avLst/>
          </a:prstGeom>
          <a:noFill/>
          <a:ln>
            <a:noFill/>
          </a:ln>
        </p:spPr>
        <p:txBody>
          <a:bodyPr spcFirstLastPara="1" wrap="square" lIns="0" tIns="45700" rIns="0"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2"/>
          <p:cNvSpPr txBox="1">
            <a:spLocks noGrp="1"/>
          </p:cNvSpPr>
          <p:nvPr>
            <p:ph type="sldNum" idx="12"/>
          </p:nvPr>
        </p:nvSpPr>
        <p:spPr>
          <a:xfrm>
            <a:off x="11088556" y="6490229"/>
            <a:ext cx="489168" cy="228283"/>
          </a:xfrm>
          <a:prstGeom prst="rect">
            <a:avLst/>
          </a:prstGeom>
          <a:noFill/>
          <a:ln>
            <a:noFill/>
          </a:ln>
        </p:spPr>
        <p:txBody>
          <a:bodyPr spcFirstLastPara="1" wrap="square" lIns="0" tIns="45700" rIns="0"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sv-SE"/>
              <a:t>‹#›</a:t>
            </a:fld>
            <a:endParaRPr/>
          </a:p>
        </p:txBody>
      </p:sp>
      <p:sp>
        <p:nvSpPr>
          <p:cNvPr id="74" name="Google Shape;74;p12"/>
          <p:cNvSpPr txBox="1">
            <a:spLocks noGrp="1"/>
          </p:cNvSpPr>
          <p:nvPr>
            <p:ph type="title"/>
          </p:nvPr>
        </p:nvSpPr>
        <p:spPr>
          <a:xfrm>
            <a:off x="609600" y="332657"/>
            <a:ext cx="10959008" cy="576064"/>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rgbClr val="002D7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5" name="Google Shape;75;p12"/>
          <p:cNvSpPr txBox="1">
            <a:spLocks noGrp="1"/>
          </p:cNvSpPr>
          <p:nvPr>
            <p:ph type="body" idx="1"/>
          </p:nvPr>
        </p:nvSpPr>
        <p:spPr>
          <a:xfrm>
            <a:off x="623392" y="1124869"/>
            <a:ext cx="10945216" cy="4968428"/>
          </a:xfrm>
          <a:prstGeom prst="rect">
            <a:avLst/>
          </a:prstGeom>
          <a:noFill/>
          <a:ln>
            <a:noFill/>
          </a:ln>
        </p:spPr>
        <p:txBody>
          <a:bodyPr spcFirstLastPara="1" wrap="square" lIns="90000" tIns="45700" rIns="91425" bIns="45700" anchor="t" anchorCtr="0">
            <a:noAutofit/>
          </a:bodyPr>
          <a:lstStyle>
            <a:lvl1pPr marL="457200" marR="0" lvl="0" indent="-295275" algn="l" rtl="0">
              <a:spcBef>
                <a:spcPts val="210"/>
              </a:spcBef>
              <a:spcAft>
                <a:spcPts val="0"/>
              </a:spcAft>
              <a:buClr>
                <a:srgbClr val="7FBA23"/>
              </a:buClr>
              <a:buSzPts val="1050"/>
              <a:buFont typeface="Arial"/>
              <a:buChar char="•"/>
              <a:defRPr sz="1050" b="0" i="0" u="none" strike="noStrike" cap="none">
                <a:solidFill>
                  <a:srgbClr val="565656"/>
                </a:solidFill>
                <a:latin typeface="Calibri"/>
                <a:ea typeface="Calibri"/>
                <a:cs typeface="Calibri"/>
                <a:sym typeface="Calibri"/>
              </a:defRPr>
            </a:lvl1pPr>
            <a:lvl2pPr marL="914400" marR="0" lvl="1" indent="-285750" algn="l" rtl="0">
              <a:spcBef>
                <a:spcPts val="180"/>
              </a:spcBef>
              <a:spcAft>
                <a:spcPts val="0"/>
              </a:spcAft>
              <a:buClr>
                <a:srgbClr val="7FBA23"/>
              </a:buClr>
              <a:buSzPts val="900"/>
              <a:buFont typeface="Arial"/>
              <a:buChar char="•"/>
              <a:defRPr sz="900" b="0" i="0" u="none" strike="noStrike" cap="none">
                <a:solidFill>
                  <a:srgbClr val="565656"/>
                </a:solidFill>
                <a:latin typeface="Calibri"/>
                <a:ea typeface="Calibri"/>
                <a:cs typeface="Calibri"/>
                <a:sym typeface="Calibri"/>
              </a:defRPr>
            </a:lvl2pPr>
            <a:lvl3pPr marL="1371600" marR="0" lvl="2" indent="-285750" algn="l" rtl="0">
              <a:spcBef>
                <a:spcPts val="180"/>
              </a:spcBef>
              <a:spcAft>
                <a:spcPts val="0"/>
              </a:spcAft>
              <a:buClr>
                <a:srgbClr val="7FBA23"/>
              </a:buClr>
              <a:buSzPts val="900"/>
              <a:buFont typeface="Arial"/>
              <a:buChar char="•"/>
              <a:defRPr sz="900" b="0" i="0" u="none" strike="noStrike" cap="none">
                <a:solidFill>
                  <a:srgbClr val="565656"/>
                </a:solidFill>
                <a:latin typeface="Calibri"/>
                <a:ea typeface="Calibri"/>
                <a:cs typeface="Calibri"/>
                <a:sym typeface="Calibri"/>
              </a:defRPr>
            </a:lvl3pPr>
            <a:lvl4pPr marL="1828800" marR="0" lvl="3" indent="-280987" algn="l" rtl="0">
              <a:spcBef>
                <a:spcPts val="165"/>
              </a:spcBef>
              <a:spcAft>
                <a:spcPts val="0"/>
              </a:spcAft>
              <a:buClr>
                <a:srgbClr val="7FBA23"/>
              </a:buClr>
              <a:buSzPts val="825"/>
              <a:buFont typeface="Arial"/>
              <a:buChar char="•"/>
              <a:defRPr sz="825" b="0" i="0" u="none" strike="noStrike" cap="none">
                <a:solidFill>
                  <a:srgbClr val="565656"/>
                </a:solidFill>
                <a:latin typeface="Calibri"/>
                <a:ea typeface="Calibri"/>
                <a:cs typeface="Calibri"/>
                <a:sym typeface="Calibri"/>
              </a:defRPr>
            </a:lvl4pPr>
            <a:lvl5pPr marL="2286000" marR="0" lvl="4" indent="-280987" algn="l" rtl="0">
              <a:spcBef>
                <a:spcPts val="165"/>
              </a:spcBef>
              <a:spcAft>
                <a:spcPts val="0"/>
              </a:spcAft>
              <a:buClr>
                <a:srgbClr val="7FBA23"/>
              </a:buClr>
              <a:buSzPts val="825"/>
              <a:buFont typeface="Arial"/>
              <a:buChar char="•"/>
              <a:defRPr sz="825" b="0" i="0" u="none" strike="noStrike" cap="none">
                <a:solidFill>
                  <a:srgbClr val="565656"/>
                </a:solidFill>
                <a:latin typeface="Calibri"/>
                <a:ea typeface="Calibri"/>
                <a:cs typeface="Calibri"/>
                <a:sym typeface="Calibri"/>
              </a:defRPr>
            </a:lvl5pPr>
            <a:lvl6pPr marL="2743200" marR="0" lvl="5"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6pPr>
            <a:lvl7pPr marL="3200400" marR="0" lvl="6"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7pPr>
            <a:lvl8pPr marL="3657600" marR="0" lvl="7"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8pPr>
            <a:lvl9pPr marL="4114800" marR="0" lvl="8"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Nytt kapitel">
  <p:cSld name="Nytt kapitel">
    <p:spTree>
      <p:nvGrpSpPr>
        <p:cNvPr id="1" name="Shape 76"/>
        <p:cNvGrpSpPr/>
        <p:nvPr/>
      </p:nvGrpSpPr>
      <p:grpSpPr>
        <a:xfrm>
          <a:off x="0" y="0"/>
          <a:ext cx="0" cy="0"/>
          <a:chOff x="0" y="0"/>
          <a:chExt cx="0" cy="0"/>
        </a:xfrm>
      </p:grpSpPr>
      <p:sp>
        <p:nvSpPr>
          <p:cNvPr id="77" name="Google Shape;77;p13"/>
          <p:cNvSpPr txBox="1">
            <a:spLocks noGrp="1"/>
          </p:cNvSpPr>
          <p:nvPr>
            <p:ph type="dt" idx="10"/>
          </p:nvPr>
        </p:nvSpPr>
        <p:spPr>
          <a:xfrm>
            <a:off x="10224460" y="6490229"/>
            <a:ext cx="781877" cy="228283"/>
          </a:xfrm>
          <a:prstGeom prst="rect">
            <a:avLst/>
          </a:prstGeom>
          <a:noFill/>
          <a:ln>
            <a:noFill/>
          </a:ln>
        </p:spPr>
        <p:txBody>
          <a:bodyPr spcFirstLastPara="1" wrap="square" lIns="0" tIns="45700" rIns="0"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3"/>
          <p:cNvSpPr txBox="1">
            <a:spLocks noGrp="1"/>
          </p:cNvSpPr>
          <p:nvPr>
            <p:ph type="sldNum" idx="12"/>
          </p:nvPr>
        </p:nvSpPr>
        <p:spPr>
          <a:xfrm>
            <a:off x="11088556" y="6490229"/>
            <a:ext cx="489168" cy="228283"/>
          </a:xfrm>
          <a:prstGeom prst="rect">
            <a:avLst/>
          </a:prstGeom>
          <a:noFill/>
          <a:ln>
            <a:noFill/>
          </a:ln>
        </p:spPr>
        <p:txBody>
          <a:bodyPr spcFirstLastPara="1" wrap="square" lIns="0" tIns="45700" rIns="0"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sv-SE"/>
              <a:t>‹#›</a:t>
            </a:fld>
            <a:endParaRPr/>
          </a:p>
        </p:txBody>
      </p:sp>
      <p:sp>
        <p:nvSpPr>
          <p:cNvPr id="79" name="Google Shape;79;p13"/>
          <p:cNvSpPr txBox="1">
            <a:spLocks noGrp="1"/>
          </p:cNvSpPr>
          <p:nvPr>
            <p:ph type="title"/>
          </p:nvPr>
        </p:nvSpPr>
        <p:spPr>
          <a:xfrm>
            <a:off x="609600" y="2492897"/>
            <a:ext cx="10959008" cy="576064"/>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Clr>
                <a:srgbClr val="002D72"/>
              </a:buClr>
              <a:buSzPts val="2700"/>
              <a:buFont typeface="Calibri"/>
              <a:buNone/>
              <a:defRPr sz="27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cxnSp>
        <p:nvCxnSpPr>
          <p:cNvPr id="80" name="Google Shape;80;p13"/>
          <p:cNvCxnSpPr/>
          <p:nvPr/>
        </p:nvCxnSpPr>
        <p:spPr>
          <a:xfrm>
            <a:off x="1227216" y="3189122"/>
            <a:ext cx="9829801" cy="0"/>
          </a:xfrm>
          <a:prstGeom prst="straightConnector1">
            <a:avLst/>
          </a:prstGeom>
          <a:noFill/>
          <a:ln w="9525" cap="flat" cmpd="sng">
            <a:solidFill>
              <a:srgbClr val="7FBA23"/>
            </a:solidFill>
            <a:prstDash val="solid"/>
            <a:round/>
            <a:headEnd type="none" w="sm" len="sm"/>
            <a:tailEnd type="none" w="sm" len="sm"/>
          </a:ln>
        </p:spPr>
      </p:cxnSp>
      <p:sp>
        <p:nvSpPr>
          <p:cNvPr id="81" name="Google Shape;81;p13"/>
          <p:cNvSpPr txBox="1">
            <a:spLocks noGrp="1"/>
          </p:cNvSpPr>
          <p:nvPr>
            <p:ph type="body" idx="1"/>
          </p:nvPr>
        </p:nvSpPr>
        <p:spPr>
          <a:xfrm>
            <a:off x="616496" y="3284984"/>
            <a:ext cx="10945216" cy="425574"/>
          </a:xfrm>
          <a:prstGeom prst="rect">
            <a:avLst/>
          </a:prstGeom>
          <a:noFill/>
          <a:ln>
            <a:noFill/>
          </a:ln>
        </p:spPr>
        <p:txBody>
          <a:bodyPr spcFirstLastPara="1" wrap="square" lIns="91425" tIns="45700" rIns="91425" bIns="45700" anchor="t" anchorCtr="0">
            <a:noAutofit/>
          </a:bodyPr>
          <a:lstStyle>
            <a:lvl1pPr marL="457200" marR="0" lvl="0" indent="-228600" algn="ctr" rtl="0">
              <a:spcBef>
                <a:spcPts val="270"/>
              </a:spcBef>
              <a:spcAft>
                <a:spcPts val="0"/>
              </a:spcAft>
              <a:buClr>
                <a:srgbClr val="7FBA23"/>
              </a:buClr>
              <a:buSzPts val="1350"/>
              <a:buFont typeface="Arial"/>
              <a:buNone/>
              <a:defRPr sz="1350" b="0" i="1" u="none" strike="noStrike" cap="none">
                <a:solidFill>
                  <a:srgbClr val="7F7F7F"/>
                </a:solidFill>
                <a:latin typeface="Calibri"/>
                <a:ea typeface="Calibri"/>
                <a:cs typeface="Calibri"/>
                <a:sym typeface="Calibri"/>
              </a:defRPr>
            </a:lvl1pPr>
            <a:lvl2pPr marL="914400" marR="0" lvl="1" indent="-228600" algn="l" rtl="0">
              <a:spcBef>
                <a:spcPts val="300"/>
              </a:spcBef>
              <a:spcAft>
                <a:spcPts val="0"/>
              </a:spcAft>
              <a:buClr>
                <a:srgbClr val="7FBA23"/>
              </a:buClr>
              <a:buSzPts val="1500"/>
              <a:buFont typeface="Arial"/>
              <a:buNone/>
              <a:defRPr sz="1500" b="1" i="0" u="none" strike="noStrike" cap="none">
                <a:solidFill>
                  <a:srgbClr val="565656"/>
                </a:solidFill>
                <a:latin typeface="Calibri"/>
                <a:ea typeface="Calibri"/>
                <a:cs typeface="Calibri"/>
                <a:sym typeface="Calibri"/>
              </a:defRPr>
            </a:lvl2pPr>
            <a:lvl3pPr marL="1371600" marR="0" lvl="2" indent="-228600" algn="l" rtl="0">
              <a:spcBef>
                <a:spcPts val="270"/>
              </a:spcBef>
              <a:spcAft>
                <a:spcPts val="0"/>
              </a:spcAft>
              <a:buClr>
                <a:srgbClr val="7FBA23"/>
              </a:buClr>
              <a:buSzPts val="1350"/>
              <a:buFont typeface="Arial"/>
              <a:buNone/>
              <a:defRPr sz="1350" b="1" i="0" u="none" strike="noStrike" cap="none">
                <a:solidFill>
                  <a:srgbClr val="565656"/>
                </a:solidFill>
                <a:latin typeface="Calibri"/>
                <a:ea typeface="Calibri"/>
                <a:cs typeface="Calibri"/>
                <a:sym typeface="Calibri"/>
              </a:defRPr>
            </a:lvl3pPr>
            <a:lvl4pPr marL="1828800" marR="0" lvl="3" indent="-228600" algn="l" rtl="0">
              <a:spcBef>
                <a:spcPts val="240"/>
              </a:spcBef>
              <a:spcAft>
                <a:spcPts val="0"/>
              </a:spcAft>
              <a:buClr>
                <a:srgbClr val="7FBA23"/>
              </a:buClr>
              <a:buSzPts val="1200"/>
              <a:buFont typeface="Arial"/>
              <a:buNone/>
              <a:defRPr sz="1200" b="1" i="0" u="none" strike="noStrike" cap="none">
                <a:solidFill>
                  <a:srgbClr val="565656"/>
                </a:solidFill>
                <a:latin typeface="Calibri"/>
                <a:ea typeface="Calibri"/>
                <a:cs typeface="Calibri"/>
                <a:sym typeface="Calibri"/>
              </a:defRPr>
            </a:lvl4pPr>
            <a:lvl5pPr marL="2286000" marR="0" lvl="4" indent="-228600" algn="l" rtl="0">
              <a:spcBef>
                <a:spcPts val="240"/>
              </a:spcBef>
              <a:spcAft>
                <a:spcPts val="0"/>
              </a:spcAft>
              <a:buClr>
                <a:srgbClr val="7FBA23"/>
              </a:buClr>
              <a:buSzPts val="1200"/>
              <a:buFont typeface="Arial"/>
              <a:buNone/>
              <a:defRPr sz="1200" b="1" i="0" u="none" strike="noStrike" cap="none">
                <a:solidFill>
                  <a:srgbClr val="565656"/>
                </a:solidFill>
                <a:latin typeface="Calibri"/>
                <a:ea typeface="Calibri"/>
                <a:cs typeface="Calibri"/>
                <a:sym typeface="Calibri"/>
              </a:defRPr>
            </a:lvl5pPr>
            <a:lvl6pPr marL="2743200" marR="0" lvl="5" indent="-228600" algn="l" rtl="0">
              <a:spcBef>
                <a:spcPts val="24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6pPr>
            <a:lvl7pPr marL="3200400" marR="0" lvl="6" indent="-228600" algn="l" rtl="0">
              <a:spcBef>
                <a:spcPts val="24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7pPr>
            <a:lvl8pPr marL="3657600" marR="0" lvl="7" indent="-228600" algn="l" rtl="0">
              <a:spcBef>
                <a:spcPts val="24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8pPr>
            <a:lvl9pPr marL="4114800" marR="0" lvl="8" indent="-228600" algn="l" rtl="0">
              <a:spcBef>
                <a:spcPts val="24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Nytt kapitel utan linje">
  <p:cSld name="Nytt kapitel utan linje">
    <p:spTree>
      <p:nvGrpSpPr>
        <p:cNvPr id="1" name="Shape 82"/>
        <p:cNvGrpSpPr/>
        <p:nvPr/>
      </p:nvGrpSpPr>
      <p:grpSpPr>
        <a:xfrm>
          <a:off x="0" y="0"/>
          <a:ext cx="0" cy="0"/>
          <a:chOff x="0" y="0"/>
          <a:chExt cx="0" cy="0"/>
        </a:xfrm>
      </p:grpSpPr>
      <p:sp>
        <p:nvSpPr>
          <p:cNvPr id="83" name="Google Shape;83;p14"/>
          <p:cNvSpPr txBox="1">
            <a:spLocks noGrp="1"/>
          </p:cNvSpPr>
          <p:nvPr>
            <p:ph type="dt" idx="10"/>
          </p:nvPr>
        </p:nvSpPr>
        <p:spPr>
          <a:xfrm>
            <a:off x="10224460" y="6490229"/>
            <a:ext cx="781877" cy="228283"/>
          </a:xfrm>
          <a:prstGeom prst="rect">
            <a:avLst/>
          </a:prstGeom>
          <a:noFill/>
          <a:ln>
            <a:noFill/>
          </a:ln>
        </p:spPr>
        <p:txBody>
          <a:bodyPr spcFirstLastPara="1" wrap="square" lIns="0" tIns="45700" rIns="0"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4" name="Google Shape;84;p14"/>
          <p:cNvSpPr txBox="1">
            <a:spLocks noGrp="1"/>
          </p:cNvSpPr>
          <p:nvPr>
            <p:ph type="sldNum" idx="12"/>
          </p:nvPr>
        </p:nvSpPr>
        <p:spPr>
          <a:xfrm>
            <a:off x="11088556" y="6490229"/>
            <a:ext cx="489168" cy="228283"/>
          </a:xfrm>
          <a:prstGeom prst="rect">
            <a:avLst/>
          </a:prstGeom>
          <a:noFill/>
          <a:ln>
            <a:noFill/>
          </a:ln>
        </p:spPr>
        <p:txBody>
          <a:bodyPr spcFirstLastPara="1" wrap="square" lIns="0" tIns="45700" rIns="0"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sv-SE"/>
              <a:t>‹#›</a:t>
            </a:fld>
            <a:endParaRPr/>
          </a:p>
        </p:txBody>
      </p:sp>
      <p:sp>
        <p:nvSpPr>
          <p:cNvPr id="85" name="Google Shape;85;p14"/>
          <p:cNvSpPr txBox="1">
            <a:spLocks noGrp="1"/>
          </p:cNvSpPr>
          <p:nvPr>
            <p:ph type="title"/>
          </p:nvPr>
        </p:nvSpPr>
        <p:spPr>
          <a:xfrm>
            <a:off x="609600" y="2492897"/>
            <a:ext cx="10959008" cy="576064"/>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Clr>
                <a:srgbClr val="002D72"/>
              </a:buClr>
              <a:buSzPts val="2700"/>
              <a:buFont typeface="Calibri"/>
              <a:buNone/>
              <a:defRPr sz="27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6" name="Google Shape;86;p14"/>
          <p:cNvSpPr txBox="1">
            <a:spLocks noGrp="1"/>
          </p:cNvSpPr>
          <p:nvPr>
            <p:ph type="body" idx="1"/>
          </p:nvPr>
        </p:nvSpPr>
        <p:spPr>
          <a:xfrm>
            <a:off x="616496" y="3284984"/>
            <a:ext cx="10945216" cy="425574"/>
          </a:xfrm>
          <a:prstGeom prst="rect">
            <a:avLst/>
          </a:prstGeom>
          <a:noFill/>
          <a:ln>
            <a:noFill/>
          </a:ln>
        </p:spPr>
        <p:txBody>
          <a:bodyPr spcFirstLastPara="1" wrap="square" lIns="91425" tIns="45700" rIns="91425" bIns="45700" anchor="t" anchorCtr="0">
            <a:noAutofit/>
          </a:bodyPr>
          <a:lstStyle>
            <a:lvl1pPr marL="457200" marR="0" lvl="0" indent="-228600" algn="ctr" rtl="0">
              <a:spcBef>
                <a:spcPts val="270"/>
              </a:spcBef>
              <a:spcAft>
                <a:spcPts val="0"/>
              </a:spcAft>
              <a:buClr>
                <a:srgbClr val="7FBA23"/>
              </a:buClr>
              <a:buSzPts val="1350"/>
              <a:buFont typeface="Arial"/>
              <a:buNone/>
              <a:defRPr sz="1350" b="0" i="1" u="none" strike="noStrike" cap="none">
                <a:solidFill>
                  <a:srgbClr val="7F7F7F"/>
                </a:solidFill>
                <a:latin typeface="Calibri"/>
                <a:ea typeface="Calibri"/>
                <a:cs typeface="Calibri"/>
                <a:sym typeface="Calibri"/>
              </a:defRPr>
            </a:lvl1pPr>
            <a:lvl2pPr marL="914400" marR="0" lvl="1" indent="-228600" algn="l" rtl="0">
              <a:spcBef>
                <a:spcPts val="300"/>
              </a:spcBef>
              <a:spcAft>
                <a:spcPts val="0"/>
              </a:spcAft>
              <a:buClr>
                <a:srgbClr val="7FBA23"/>
              </a:buClr>
              <a:buSzPts val="1500"/>
              <a:buFont typeface="Arial"/>
              <a:buNone/>
              <a:defRPr sz="1500" b="1" i="0" u="none" strike="noStrike" cap="none">
                <a:solidFill>
                  <a:srgbClr val="565656"/>
                </a:solidFill>
                <a:latin typeface="Calibri"/>
                <a:ea typeface="Calibri"/>
                <a:cs typeface="Calibri"/>
                <a:sym typeface="Calibri"/>
              </a:defRPr>
            </a:lvl2pPr>
            <a:lvl3pPr marL="1371600" marR="0" lvl="2" indent="-228600" algn="l" rtl="0">
              <a:spcBef>
                <a:spcPts val="270"/>
              </a:spcBef>
              <a:spcAft>
                <a:spcPts val="0"/>
              </a:spcAft>
              <a:buClr>
                <a:srgbClr val="7FBA23"/>
              </a:buClr>
              <a:buSzPts val="1350"/>
              <a:buFont typeface="Arial"/>
              <a:buNone/>
              <a:defRPr sz="1350" b="1" i="0" u="none" strike="noStrike" cap="none">
                <a:solidFill>
                  <a:srgbClr val="565656"/>
                </a:solidFill>
                <a:latin typeface="Calibri"/>
                <a:ea typeface="Calibri"/>
                <a:cs typeface="Calibri"/>
                <a:sym typeface="Calibri"/>
              </a:defRPr>
            </a:lvl3pPr>
            <a:lvl4pPr marL="1828800" marR="0" lvl="3" indent="-228600" algn="l" rtl="0">
              <a:spcBef>
                <a:spcPts val="240"/>
              </a:spcBef>
              <a:spcAft>
                <a:spcPts val="0"/>
              </a:spcAft>
              <a:buClr>
                <a:srgbClr val="7FBA23"/>
              </a:buClr>
              <a:buSzPts val="1200"/>
              <a:buFont typeface="Arial"/>
              <a:buNone/>
              <a:defRPr sz="1200" b="1" i="0" u="none" strike="noStrike" cap="none">
                <a:solidFill>
                  <a:srgbClr val="565656"/>
                </a:solidFill>
                <a:latin typeface="Calibri"/>
                <a:ea typeface="Calibri"/>
                <a:cs typeface="Calibri"/>
                <a:sym typeface="Calibri"/>
              </a:defRPr>
            </a:lvl4pPr>
            <a:lvl5pPr marL="2286000" marR="0" lvl="4" indent="-228600" algn="l" rtl="0">
              <a:spcBef>
                <a:spcPts val="240"/>
              </a:spcBef>
              <a:spcAft>
                <a:spcPts val="0"/>
              </a:spcAft>
              <a:buClr>
                <a:srgbClr val="7FBA23"/>
              </a:buClr>
              <a:buSzPts val="1200"/>
              <a:buFont typeface="Arial"/>
              <a:buNone/>
              <a:defRPr sz="1200" b="1" i="0" u="none" strike="noStrike" cap="none">
                <a:solidFill>
                  <a:srgbClr val="565656"/>
                </a:solidFill>
                <a:latin typeface="Calibri"/>
                <a:ea typeface="Calibri"/>
                <a:cs typeface="Calibri"/>
                <a:sym typeface="Calibri"/>
              </a:defRPr>
            </a:lvl5pPr>
            <a:lvl6pPr marL="2743200" marR="0" lvl="5" indent="-228600" algn="l" rtl="0">
              <a:spcBef>
                <a:spcPts val="24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6pPr>
            <a:lvl7pPr marL="3200400" marR="0" lvl="6" indent="-228600" algn="l" rtl="0">
              <a:spcBef>
                <a:spcPts val="24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7pPr>
            <a:lvl8pPr marL="3657600" marR="0" lvl="7" indent="-228600" algn="l" rtl="0">
              <a:spcBef>
                <a:spcPts val="24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8pPr>
            <a:lvl9pPr marL="4114800" marR="0" lvl="8" indent="-228600" algn="l" rtl="0">
              <a:spcBef>
                <a:spcPts val="24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vå innehållsdelar punktlista">
  <p:cSld name="Två innehållsdelar punktlista">
    <p:spTree>
      <p:nvGrpSpPr>
        <p:cNvPr id="1" name="Shape 87"/>
        <p:cNvGrpSpPr/>
        <p:nvPr/>
      </p:nvGrpSpPr>
      <p:grpSpPr>
        <a:xfrm>
          <a:off x="0" y="0"/>
          <a:ext cx="0" cy="0"/>
          <a:chOff x="0" y="0"/>
          <a:chExt cx="0" cy="0"/>
        </a:xfrm>
      </p:grpSpPr>
      <p:sp>
        <p:nvSpPr>
          <p:cNvPr id="88" name="Google Shape;88;p15"/>
          <p:cNvSpPr txBox="1">
            <a:spLocks noGrp="1"/>
          </p:cNvSpPr>
          <p:nvPr>
            <p:ph type="dt" idx="10"/>
          </p:nvPr>
        </p:nvSpPr>
        <p:spPr>
          <a:xfrm>
            <a:off x="10224460" y="6490229"/>
            <a:ext cx="781877" cy="228283"/>
          </a:xfrm>
          <a:prstGeom prst="rect">
            <a:avLst/>
          </a:prstGeom>
          <a:noFill/>
          <a:ln>
            <a:noFill/>
          </a:ln>
        </p:spPr>
        <p:txBody>
          <a:bodyPr spcFirstLastPara="1" wrap="square" lIns="0" tIns="45700" rIns="0"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9" name="Google Shape;89;p15"/>
          <p:cNvSpPr txBox="1">
            <a:spLocks noGrp="1"/>
          </p:cNvSpPr>
          <p:nvPr>
            <p:ph type="sldNum" idx="12"/>
          </p:nvPr>
        </p:nvSpPr>
        <p:spPr>
          <a:xfrm>
            <a:off x="11088556" y="6490229"/>
            <a:ext cx="489168" cy="228283"/>
          </a:xfrm>
          <a:prstGeom prst="rect">
            <a:avLst/>
          </a:prstGeom>
          <a:noFill/>
          <a:ln>
            <a:noFill/>
          </a:ln>
        </p:spPr>
        <p:txBody>
          <a:bodyPr spcFirstLastPara="1" wrap="square" lIns="0" tIns="45700" rIns="0"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sv-SE"/>
              <a:t>‹#›</a:t>
            </a:fld>
            <a:endParaRPr/>
          </a:p>
        </p:txBody>
      </p:sp>
      <p:sp>
        <p:nvSpPr>
          <p:cNvPr id="90" name="Google Shape;90;p15"/>
          <p:cNvSpPr txBox="1">
            <a:spLocks noGrp="1"/>
          </p:cNvSpPr>
          <p:nvPr>
            <p:ph type="title"/>
          </p:nvPr>
        </p:nvSpPr>
        <p:spPr>
          <a:xfrm>
            <a:off x="609600" y="332657"/>
            <a:ext cx="10959008" cy="576064"/>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rgbClr val="002D7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1" name="Google Shape;91;p15"/>
          <p:cNvSpPr txBox="1">
            <a:spLocks noGrp="1"/>
          </p:cNvSpPr>
          <p:nvPr>
            <p:ph type="body" idx="1"/>
          </p:nvPr>
        </p:nvSpPr>
        <p:spPr>
          <a:xfrm>
            <a:off x="6394272" y="1124869"/>
            <a:ext cx="5184576" cy="4968428"/>
          </a:xfrm>
          <a:prstGeom prst="rect">
            <a:avLst/>
          </a:prstGeom>
          <a:noFill/>
          <a:ln>
            <a:noFill/>
          </a:ln>
        </p:spPr>
        <p:txBody>
          <a:bodyPr spcFirstLastPara="1" wrap="square" lIns="90000" tIns="45700" rIns="91425" bIns="45700" anchor="t" anchorCtr="0">
            <a:noAutofit/>
          </a:bodyPr>
          <a:lstStyle>
            <a:lvl1pPr marL="457200" marR="0" lvl="0" indent="-323850" algn="l" rtl="0">
              <a:spcBef>
                <a:spcPts val="300"/>
              </a:spcBef>
              <a:spcAft>
                <a:spcPts val="0"/>
              </a:spcAft>
              <a:buClr>
                <a:srgbClr val="7FBA23"/>
              </a:buClr>
              <a:buSzPts val="1500"/>
              <a:buFont typeface="Arial"/>
              <a:buChar char="•"/>
              <a:defRPr sz="1500" b="0" i="0" u="none" strike="noStrike" cap="none">
                <a:solidFill>
                  <a:srgbClr val="565656"/>
                </a:solidFill>
                <a:latin typeface="Calibri"/>
                <a:ea typeface="Calibri"/>
                <a:cs typeface="Calibri"/>
                <a:sym typeface="Calibri"/>
              </a:defRPr>
            </a:lvl1pPr>
            <a:lvl2pPr marL="914400" marR="0" lvl="1" indent="-314325" algn="l" rtl="0">
              <a:spcBef>
                <a:spcPts val="270"/>
              </a:spcBef>
              <a:spcAft>
                <a:spcPts val="0"/>
              </a:spcAft>
              <a:buClr>
                <a:srgbClr val="7FBA23"/>
              </a:buClr>
              <a:buSzPts val="1350"/>
              <a:buFont typeface="Arial"/>
              <a:buChar char="•"/>
              <a:defRPr sz="1350" b="0" i="0" u="none" strike="noStrike" cap="none">
                <a:solidFill>
                  <a:srgbClr val="565656"/>
                </a:solidFill>
                <a:latin typeface="Calibri"/>
                <a:ea typeface="Calibri"/>
                <a:cs typeface="Calibri"/>
                <a:sym typeface="Calibri"/>
              </a:defRPr>
            </a:lvl2pPr>
            <a:lvl3pPr marL="1371600" marR="0" lvl="2" indent="-314325" algn="l" rtl="0">
              <a:spcBef>
                <a:spcPts val="270"/>
              </a:spcBef>
              <a:spcAft>
                <a:spcPts val="0"/>
              </a:spcAft>
              <a:buClr>
                <a:srgbClr val="7FBA23"/>
              </a:buClr>
              <a:buSzPts val="1350"/>
              <a:buFont typeface="Arial"/>
              <a:buChar char="•"/>
              <a:defRPr sz="1350" b="0" i="0" u="none" strike="noStrike" cap="none">
                <a:solidFill>
                  <a:srgbClr val="565656"/>
                </a:solidFill>
                <a:latin typeface="Calibri"/>
                <a:ea typeface="Calibri"/>
                <a:cs typeface="Calibri"/>
                <a:sym typeface="Calibri"/>
              </a:defRPr>
            </a:lvl3pPr>
            <a:lvl4pPr marL="1828800" marR="0" lvl="3" indent="-304800" algn="l" rtl="0">
              <a:spcBef>
                <a:spcPts val="240"/>
              </a:spcBef>
              <a:spcAft>
                <a:spcPts val="0"/>
              </a:spcAft>
              <a:buClr>
                <a:srgbClr val="7FBA23"/>
              </a:buClr>
              <a:buSzPts val="1200"/>
              <a:buFont typeface="Arial"/>
              <a:buChar char="•"/>
              <a:defRPr sz="1200" b="0" i="0" u="none" strike="noStrike" cap="none">
                <a:solidFill>
                  <a:srgbClr val="565656"/>
                </a:solidFill>
                <a:latin typeface="Calibri"/>
                <a:ea typeface="Calibri"/>
                <a:cs typeface="Calibri"/>
                <a:sym typeface="Calibri"/>
              </a:defRPr>
            </a:lvl4pPr>
            <a:lvl5pPr marL="2286000" marR="0" lvl="4" indent="-304800" algn="l" rtl="0">
              <a:spcBef>
                <a:spcPts val="240"/>
              </a:spcBef>
              <a:spcAft>
                <a:spcPts val="0"/>
              </a:spcAft>
              <a:buClr>
                <a:srgbClr val="7FBA23"/>
              </a:buClr>
              <a:buSzPts val="1200"/>
              <a:buFont typeface="Arial"/>
              <a:buChar char="•"/>
              <a:defRPr sz="1200" b="0" i="0" u="none" strike="noStrike" cap="none">
                <a:solidFill>
                  <a:srgbClr val="565656"/>
                </a:solidFill>
                <a:latin typeface="Calibri"/>
                <a:ea typeface="Calibri"/>
                <a:cs typeface="Calibri"/>
                <a:sym typeface="Calibri"/>
              </a:defRPr>
            </a:lvl5pPr>
            <a:lvl6pPr marL="2743200" marR="0" lvl="5"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6pPr>
            <a:lvl7pPr marL="3200400" marR="0" lvl="6"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7pPr>
            <a:lvl8pPr marL="3657600" marR="0" lvl="7"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8pPr>
            <a:lvl9pPr marL="4114800" marR="0" lvl="8"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9pPr>
          </a:lstStyle>
          <a:p>
            <a:endParaRPr/>
          </a:p>
        </p:txBody>
      </p:sp>
      <p:sp>
        <p:nvSpPr>
          <p:cNvPr id="92" name="Google Shape;92;p15"/>
          <p:cNvSpPr txBox="1">
            <a:spLocks noGrp="1"/>
          </p:cNvSpPr>
          <p:nvPr>
            <p:ph type="body" idx="2"/>
          </p:nvPr>
        </p:nvSpPr>
        <p:spPr>
          <a:xfrm>
            <a:off x="613232" y="1124869"/>
            <a:ext cx="5184576" cy="4968428"/>
          </a:xfrm>
          <a:prstGeom prst="rect">
            <a:avLst/>
          </a:prstGeom>
          <a:noFill/>
          <a:ln>
            <a:noFill/>
          </a:ln>
        </p:spPr>
        <p:txBody>
          <a:bodyPr spcFirstLastPara="1" wrap="square" lIns="90000" tIns="45700" rIns="91425" bIns="45700" anchor="t" anchorCtr="0">
            <a:noAutofit/>
          </a:bodyPr>
          <a:lstStyle>
            <a:lvl1pPr marL="457200" marR="0" lvl="0" indent="-323850" algn="l" rtl="0">
              <a:spcBef>
                <a:spcPts val="300"/>
              </a:spcBef>
              <a:spcAft>
                <a:spcPts val="0"/>
              </a:spcAft>
              <a:buClr>
                <a:srgbClr val="7FBA23"/>
              </a:buClr>
              <a:buSzPts val="1500"/>
              <a:buFont typeface="Arial"/>
              <a:buChar char="•"/>
              <a:defRPr sz="1500" b="0" i="0" u="none" strike="noStrike" cap="none">
                <a:solidFill>
                  <a:srgbClr val="565656"/>
                </a:solidFill>
                <a:latin typeface="Calibri"/>
                <a:ea typeface="Calibri"/>
                <a:cs typeface="Calibri"/>
                <a:sym typeface="Calibri"/>
              </a:defRPr>
            </a:lvl1pPr>
            <a:lvl2pPr marL="914400" marR="0" lvl="1" indent="-314325" algn="l" rtl="0">
              <a:spcBef>
                <a:spcPts val="270"/>
              </a:spcBef>
              <a:spcAft>
                <a:spcPts val="0"/>
              </a:spcAft>
              <a:buClr>
                <a:srgbClr val="7FBA23"/>
              </a:buClr>
              <a:buSzPts val="1350"/>
              <a:buFont typeface="Arial"/>
              <a:buChar char="•"/>
              <a:defRPr sz="1350" b="0" i="0" u="none" strike="noStrike" cap="none">
                <a:solidFill>
                  <a:srgbClr val="565656"/>
                </a:solidFill>
                <a:latin typeface="Calibri"/>
                <a:ea typeface="Calibri"/>
                <a:cs typeface="Calibri"/>
                <a:sym typeface="Calibri"/>
              </a:defRPr>
            </a:lvl2pPr>
            <a:lvl3pPr marL="1371600" marR="0" lvl="2" indent="-314325" algn="l" rtl="0">
              <a:spcBef>
                <a:spcPts val="270"/>
              </a:spcBef>
              <a:spcAft>
                <a:spcPts val="0"/>
              </a:spcAft>
              <a:buClr>
                <a:srgbClr val="7FBA23"/>
              </a:buClr>
              <a:buSzPts val="1350"/>
              <a:buFont typeface="Arial"/>
              <a:buChar char="•"/>
              <a:defRPr sz="1350" b="0" i="0" u="none" strike="noStrike" cap="none">
                <a:solidFill>
                  <a:srgbClr val="565656"/>
                </a:solidFill>
                <a:latin typeface="Calibri"/>
                <a:ea typeface="Calibri"/>
                <a:cs typeface="Calibri"/>
                <a:sym typeface="Calibri"/>
              </a:defRPr>
            </a:lvl3pPr>
            <a:lvl4pPr marL="1828800" marR="0" lvl="3" indent="-304800" algn="l" rtl="0">
              <a:spcBef>
                <a:spcPts val="240"/>
              </a:spcBef>
              <a:spcAft>
                <a:spcPts val="0"/>
              </a:spcAft>
              <a:buClr>
                <a:srgbClr val="7FBA23"/>
              </a:buClr>
              <a:buSzPts val="1200"/>
              <a:buFont typeface="Arial"/>
              <a:buChar char="•"/>
              <a:defRPr sz="1200" b="0" i="0" u="none" strike="noStrike" cap="none">
                <a:solidFill>
                  <a:srgbClr val="565656"/>
                </a:solidFill>
                <a:latin typeface="Calibri"/>
                <a:ea typeface="Calibri"/>
                <a:cs typeface="Calibri"/>
                <a:sym typeface="Calibri"/>
              </a:defRPr>
            </a:lvl4pPr>
            <a:lvl5pPr marL="2286000" marR="0" lvl="4" indent="-304800" algn="l" rtl="0">
              <a:spcBef>
                <a:spcPts val="240"/>
              </a:spcBef>
              <a:spcAft>
                <a:spcPts val="0"/>
              </a:spcAft>
              <a:buClr>
                <a:srgbClr val="7FBA23"/>
              </a:buClr>
              <a:buSzPts val="1200"/>
              <a:buFont typeface="Arial"/>
              <a:buChar char="•"/>
              <a:defRPr sz="1200" b="0" i="0" u="none" strike="noStrike" cap="none">
                <a:solidFill>
                  <a:srgbClr val="565656"/>
                </a:solidFill>
                <a:latin typeface="Calibri"/>
                <a:ea typeface="Calibri"/>
                <a:cs typeface="Calibri"/>
                <a:sym typeface="Calibri"/>
              </a:defRPr>
            </a:lvl5pPr>
            <a:lvl6pPr marL="2743200" marR="0" lvl="5"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6pPr>
            <a:lvl7pPr marL="3200400" marR="0" lvl="6"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7pPr>
            <a:lvl8pPr marL="3657600" marR="0" lvl="7"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8pPr>
            <a:lvl9pPr marL="4114800" marR="0" lvl="8"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vå innehållsdelar punktlista + bild">
  <p:cSld name="Två innehållsdelar punktlista + bild">
    <p:spTree>
      <p:nvGrpSpPr>
        <p:cNvPr id="1" name="Shape 93"/>
        <p:cNvGrpSpPr/>
        <p:nvPr/>
      </p:nvGrpSpPr>
      <p:grpSpPr>
        <a:xfrm>
          <a:off x="0" y="0"/>
          <a:ext cx="0" cy="0"/>
          <a:chOff x="0" y="0"/>
          <a:chExt cx="0" cy="0"/>
        </a:xfrm>
      </p:grpSpPr>
      <p:sp>
        <p:nvSpPr>
          <p:cNvPr id="94" name="Google Shape;94;p16"/>
          <p:cNvSpPr txBox="1">
            <a:spLocks noGrp="1"/>
          </p:cNvSpPr>
          <p:nvPr>
            <p:ph type="dt" idx="10"/>
          </p:nvPr>
        </p:nvSpPr>
        <p:spPr>
          <a:xfrm>
            <a:off x="10224460" y="6490229"/>
            <a:ext cx="781877" cy="228283"/>
          </a:xfrm>
          <a:prstGeom prst="rect">
            <a:avLst/>
          </a:prstGeom>
          <a:noFill/>
          <a:ln>
            <a:noFill/>
          </a:ln>
        </p:spPr>
        <p:txBody>
          <a:bodyPr spcFirstLastPara="1" wrap="square" lIns="0" tIns="45700" rIns="0"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5" name="Google Shape;95;p16"/>
          <p:cNvSpPr txBox="1">
            <a:spLocks noGrp="1"/>
          </p:cNvSpPr>
          <p:nvPr>
            <p:ph type="sldNum" idx="12"/>
          </p:nvPr>
        </p:nvSpPr>
        <p:spPr>
          <a:xfrm>
            <a:off x="11088556" y="6490229"/>
            <a:ext cx="489168" cy="228283"/>
          </a:xfrm>
          <a:prstGeom prst="rect">
            <a:avLst/>
          </a:prstGeom>
          <a:noFill/>
          <a:ln>
            <a:noFill/>
          </a:ln>
        </p:spPr>
        <p:txBody>
          <a:bodyPr spcFirstLastPara="1" wrap="square" lIns="0" tIns="45700" rIns="0"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sv-SE"/>
              <a:t>‹#›</a:t>
            </a:fld>
            <a:endParaRPr/>
          </a:p>
        </p:txBody>
      </p:sp>
      <p:sp>
        <p:nvSpPr>
          <p:cNvPr id="96" name="Google Shape;96;p16"/>
          <p:cNvSpPr txBox="1">
            <a:spLocks noGrp="1"/>
          </p:cNvSpPr>
          <p:nvPr>
            <p:ph type="title"/>
          </p:nvPr>
        </p:nvSpPr>
        <p:spPr>
          <a:xfrm>
            <a:off x="609600" y="332657"/>
            <a:ext cx="10959008" cy="576064"/>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rgbClr val="002D7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7" name="Google Shape;97;p16"/>
          <p:cNvSpPr txBox="1">
            <a:spLocks noGrp="1"/>
          </p:cNvSpPr>
          <p:nvPr>
            <p:ph type="body" idx="1"/>
          </p:nvPr>
        </p:nvSpPr>
        <p:spPr>
          <a:xfrm>
            <a:off x="6192016" y="1124744"/>
            <a:ext cx="5389033" cy="639762"/>
          </a:xfrm>
          <a:prstGeom prst="rect">
            <a:avLst/>
          </a:prstGeom>
          <a:noFill/>
          <a:ln>
            <a:noFill/>
          </a:ln>
        </p:spPr>
        <p:txBody>
          <a:bodyPr spcFirstLastPara="1" wrap="square" lIns="91425" tIns="45700" rIns="91425" bIns="45700" anchor="b" anchorCtr="0">
            <a:noAutofit/>
          </a:bodyPr>
          <a:lstStyle>
            <a:lvl1pPr marL="457200" marR="0" lvl="0" indent="-228600" algn="l" rtl="0">
              <a:spcBef>
                <a:spcPts val="300"/>
              </a:spcBef>
              <a:spcAft>
                <a:spcPts val="0"/>
              </a:spcAft>
              <a:buClr>
                <a:srgbClr val="7FBA23"/>
              </a:buClr>
              <a:buSzPts val="1500"/>
              <a:buFont typeface="Arial"/>
              <a:buNone/>
              <a:defRPr sz="1500" b="0" i="0" u="none" strike="noStrike" cap="none">
                <a:solidFill>
                  <a:srgbClr val="002D72"/>
                </a:solidFill>
                <a:latin typeface="Calibri"/>
                <a:ea typeface="Calibri"/>
                <a:cs typeface="Calibri"/>
                <a:sym typeface="Calibri"/>
              </a:defRPr>
            </a:lvl1pPr>
            <a:lvl2pPr marL="914400" marR="0" lvl="1" indent="-228600" algn="l" rtl="0">
              <a:spcBef>
                <a:spcPts val="300"/>
              </a:spcBef>
              <a:spcAft>
                <a:spcPts val="0"/>
              </a:spcAft>
              <a:buClr>
                <a:srgbClr val="7FBA23"/>
              </a:buClr>
              <a:buSzPts val="1500"/>
              <a:buFont typeface="Arial"/>
              <a:buNone/>
              <a:defRPr sz="1500" b="1" i="0" u="none" strike="noStrike" cap="none">
                <a:solidFill>
                  <a:srgbClr val="565656"/>
                </a:solidFill>
                <a:latin typeface="Calibri"/>
                <a:ea typeface="Calibri"/>
                <a:cs typeface="Calibri"/>
                <a:sym typeface="Calibri"/>
              </a:defRPr>
            </a:lvl2pPr>
            <a:lvl3pPr marL="1371600" marR="0" lvl="2" indent="-228600" algn="l" rtl="0">
              <a:spcBef>
                <a:spcPts val="270"/>
              </a:spcBef>
              <a:spcAft>
                <a:spcPts val="0"/>
              </a:spcAft>
              <a:buClr>
                <a:srgbClr val="7FBA23"/>
              </a:buClr>
              <a:buSzPts val="1350"/>
              <a:buFont typeface="Arial"/>
              <a:buNone/>
              <a:defRPr sz="1350" b="1" i="0" u="none" strike="noStrike" cap="none">
                <a:solidFill>
                  <a:srgbClr val="565656"/>
                </a:solidFill>
                <a:latin typeface="Calibri"/>
                <a:ea typeface="Calibri"/>
                <a:cs typeface="Calibri"/>
                <a:sym typeface="Calibri"/>
              </a:defRPr>
            </a:lvl3pPr>
            <a:lvl4pPr marL="1828800" marR="0" lvl="3" indent="-228600" algn="l" rtl="0">
              <a:spcBef>
                <a:spcPts val="240"/>
              </a:spcBef>
              <a:spcAft>
                <a:spcPts val="0"/>
              </a:spcAft>
              <a:buClr>
                <a:srgbClr val="7FBA23"/>
              </a:buClr>
              <a:buSzPts val="1200"/>
              <a:buFont typeface="Arial"/>
              <a:buNone/>
              <a:defRPr sz="1200" b="1" i="0" u="none" strike="noStrike" cap="none">
                <a:solidFill>
                  <a:srgbClr val="565656"/>
                </a:solidFill>
                <a:latin typeface="Calibri"/>
                <a:ea typeface="Calibri"/>
                <a:cs typeface="Calibri"/>
                <a:sym typeface="Calibri"/>
              </a:defRPr>
            </a:lvl4pPr>
            <a:lvl5pPr marL="2286000" marR="0" lvl="4" indent="-228600" algn="l" rtl="0">
              <a:spcBef>
                <a:spcPts val="240"/>
              </a:spcBef>
              <a:spcAft>
                <a:spcPts val="0"/>
              </a:spcAft>
              <a:buClr>
                <a:srgbClr val="7FBA23"/>
              </a:buClr>
              <a:buSzPts val="1200"/>
              <a:buFont typeface="Arial"/>
              <a:buNone/>
              <a:defRPr sz="1200" b="1" i="0" u="none" strike="noStrike" cap="none">
                <a:solidFill>
                  <a:srgbClr val="565656"/>
                </a:solidFill>
                <a:latin typeface="Calibri"/>
                <a:ea typeface="Calibri"/>
                <a:cs typeface="Calibri"/>
                <a:sym typeface="Calibri"/>
              </a:defRPr>
            </a:lvl5pPr>
            <a:lvl6pPr marL="2743200" marR="0" lvl="5" indent="-228600" algn="l" rtl="0">
              <a:spcBef>
                <a:spcPts val="24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6pPr>
            <a:lvl7pPr marL="3200400" marR="0" lvl="6" indent="-228600" algn="l" rtl="0">
              <a:spcBef>
                <a:spcPts val="24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7pPr>
            <a:lvl8pPr marL="3657600" marR="0" lvl="7" indent="-228600" algn="l" rtl="0">
              <a:spcBef>
                <a:spcPts val="24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8pPr>
            <a:lvl9pPr marL="4114800" marR="0" lvl="8" indent="-228600" algn="l" rtl="0">
              <a:spcBef>
                <a:spcPts val="24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9pPr>
          </a:lstStyle>
          <a:p>
            <a:endParaRPr/>
          </a:p>
        </p:txBody>
      </p:sp>
      <p:sp>
        <p:nvSpPr>
          <p:cNvPr id="98" name="Google Shape;98;p16"/>
          <p:cNvSpPr txBox="1">
            <a:spLocks noGrp="1"/>
          </p:cNvSpPr>
          <p:nvPr>
            <p:ph type="body" idx="2"/>
          </p:nvPr>
        </p:nvSpPr>
        <p:spPr>
          <a:xfrm>
            <a:off x="6192016" y="1783963"/>
            <a:ext cx="5389033" cy="4309334"/>
          </a:xfrm>
          <a:prstGeom prst="rect">
            <a:avLst/>
          </a:prstGeom>
          <a:noFill/>
          <a:ln>
            <a:noFill/>
          </a:ln>
        </p:spPr>
        <p:txBody>
          <a:bodyPr spcFirstLastPara="1" wrap="square" lIns="91425" tIns="45700" rIns="91425" bIns="45700" anchor="t" anchorCtr="0">
            <a:normAutofit/>
          </a:bodyPr>
          <a:lstStyle>
            <a:lvl1pPr marL="457200" marR="0" lvl="0" indent="-228600" algn="l" rtl="0">
              <a:spcBef>
                <a:spcPts val="270"/>
              </a:spcBef>
              <a:spcAft>
                <a:spcPts val="0"/>
              </a:spcAft>
              <a:buClr>
                <a:srgbClr val="7FBA23"/>
              </a:buClr>
              <a:buSzPts val="1350"/>
              <a:buFont typeface="Arial"/>
              <a:buNone/>
              <a:defRPr sz="1350" b="0" i="0" u="none" strike="noStrike" cap="none">
                <a:solidFill>
                  <a:srgbClr val="565656"/>
                </a:solidFill>
                <a:latin typeface="Calibri"/>
                <a:ea typeface="Calibri"/>
                <a:cs typeface="Calibri"/>
                <a:sym typeface="Calibri"/>
              </a:defRPr>
            </a:lvl1pPr>
            <a:lvl2pPr marL="914400" marR="0" lvl="1" indent="-285750" algn="l" rtl="0">
              <a:spcBef>
                <a:spcPts val="180"/>
              </a:spcBef>
              <a:spcAft>
                <a:spcPts val="0"/>
              </a:spcAft>
              <a:buClr>
                <a:srgbClr val="7FBA23"/>
              </a:buClr>
              <a:buSzPts val="900"/>
              <a:buFont typeface="Arial"/>
              <a:buChar char="•"/>
              <a:defRPr sz="900" b="0" i="0" u="none" strike="noStrike" cap="none">
                <a:solidFill>
                  <a:srgbClr val="565656"/>
                </a:solidFill>
                <a:latin typeface="Calibri"/>
                <a:ea typeface="Calibri"/>
                <a:cs typeface="Calibri"/>
                <a:sym typeface="Calibri"/>
              </a:defRPr>
            </a:lvl2pPr>
            <a:lvl3pPr marL="1371600" marR="0" lvl="2" indent="-285750" algn="l" rtl="0">
              <a:spcBef>
                <a:spcPts val="180"/>
              </a:spcBef>
              <a:spcAft>
                <a:spcPts val="0"/>
              </a:spcAft>
              <a:buClr>
                <a:srgbClr val="7FBA23"/>
              </a:buClr>
              <a:buSzPts val="900"/>
              <a:buFont typeface="Arial"/>
              <a:buChar char="•"/>
              <a:defRPr sz="900" b="0" i="0" u="none" strike="noStrike" cap="none">
                <a:solidFill>
                  <a:srgbClr val="565656"/>
                </a:solidFill>
                <a:latin typeface="Calibri"/>
                <a:ea typeface="Calibri"/>
                <a:cs typeface="Calibri"/>
                <a:sym typeface="Calibri"/>
              </a:defRPr>
            </a:lvl3pPr>
            <a:lvl4pPr marL="1828800" marR="0" lvl="3" indent="-285750" algn="l" rtl="0">
              <a:spcBef>
                <a:spcPts val="180"/>
              </a:spcBef>
              <a:spcAft>
                <a:spcPts val="0"/>
              </a:spcAft>
              <a:buClr>
                <a:srgbClr val="7FBA23"/>
              </a:buClr>
              <a:buSzPts val="900"/>
              <a:buFont typeface="Arial"/>
              <a:buChar char="•"/>
              <a:defRPr sz="900" b="0" i="0" u="none" strike="noStrike" cap="none">
                <a:solidFill>
                  <a:srgbClr val="565656"/>
                </a:solidFill>
                <a:latin typeface="Calibri"/>
                <a:ea typeface="Calibri"/>
                <a:cs typeface="Calibri"/>
                <a:sym typeface="Calibri"/>
              </a:defRPr>
            </a:lvl4pPr>
            <a:lvl5pPr marL="2286000" marR="0" lvl="4" indent="-285750" algn="l" rtl="0">
              <a:spcBef>
                <a:spcPts val="180"/>
              </a:spcBef>
              <a:spcAft>
                <a:spcPts val="0"/>
              </a:spcAft>
              <a:buClr>
                <a:srgbClr val="7FBA23"/>
              </a:buClr>
              <a:buSzPts val="900"/>
              <a:buFont typeface="Arial"/>
              <a:buChar char="•"/>
              <a:defRPr sz="900" b="0" i="0" u="none" strike="noStrike" cap="none">
                <a:solidFill>
                  <a:srgbClr val="565656"/>
                </a:solidFill>
                <a:latin typeface="Calibri"/>
                <a:ea typeface="Calibri"/>
                <a:cs typeface="Calibri"/>
                <a:sym typeface="Calibri"/>
              </a:defRPr>
            </a:lvl5pPr>
            <a:lvl6pPr marL="2743200" marR="0" lvl="5" indent="-304800" algn="l" rtl="0">
              <a:spcBef>
                <a:spcPts val="240"/>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6pPr>
            <a:lvl7pPr marL="3200400" marR="0" lvl="6" indent="-304800" algn="l" rtl="0">
              <a:spcBef>
                <a:spcPts val="240"/>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7pPr>
            <a:lvl8pPr marL="3657600" marR="0" lvl="7" indent="-304800" algn="l" rtl="0">
              <a:spcBef>
                <a:spcPts val="240"/>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8pPr>
            <a:lvl9pPr marL="4114800" marR="0" lvl="8" indent="-304800" algn="l" rtl="0">
              <a:spcBef>
                <a:spcPts val="240"/>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9pPr>
          </a:lstStyle>
          <a:p>
            <a:endParaRPr/>
          </a:p>
        </p:txBody>
      </p:sp>
      <p:sp>
        <p:nvSpPr>
          <p:cNvPr id="99" name="Google Shape;99;p16"/>
          <p:cNvSpPr txBox="1">
            <a:spLocks noGrp="1"/>
          </p:cNvSpPr>
          <p:nvPr>
            <p:ph type="body" idx="3"/>
          </p:nvPr>
        </p:nvSpPr>
        <p:spPr>
          <a:xfrm>
            <a:off x="613232" y="1124869"/>
            <a:ext cx="5184576" cy="4968428"/>
          </a:xfrm>
          <a:prstGeom prst="rect">
            <a:avLst/>
          </a:prstGeom>
          <a:noFill/>
          <a:ln>
            <a:noFill/>
          </a:ln>
        </p:spPr>
        <p:txBody>
          <a:bodyPr spcFirstLastPara="1" wrap="square" lIns="90000" tIns="45700" rIns="91425" bIns="45700" anchor="t" anchorCtr="0">
            <a:noAutofit/>
          </a:bodyPr>
          <a:lstStyle>
            <a:lvl1pPr marL="457200" marR="0" lvl="0" indent="-323850" algn="l" rtl="0">
              <a:spcBef>
                <a:spcPts val="300"/>
              </a:spcBef>
              <a:spcAft>
                <a:spcPts val="0"/>
              </a:spcAft>
              <a:buClr>
                <a:srgbClr val="7FBA23"/>
              </a:buClr>
              <a:buSzPts val="1500"/>
              <a:buFont typeface="Arial"/>
              <a:buChar char="•"/>
              <a:defRPr sz="1500" b="0" i="0" u="none" strike="noStrike" cap="none">
                <a:solidFill>
                  <a:srgbClr val="565656"/>
                </a:solidFill>
                <a:latin typeface="Calibri"/>
                <a:ea typeface="Calibri"/>
                <a:cs typeface="Calibri"/>
                <a:sym typeface="Calibri"/>
              </a:defRPr>
            </a:lvl1pPr>
            <a:lvl2pPr marL="914400" marR="0" lvl="1" indent="-314325" algn="l" rtl="0">
              <a:spcBef>
                <a:spcPts val="270"/>
              </a:spcBef>
              <a:spcAft>
                <a:spcPts val="0"/>
              </a:spcAft>
              <a:buClr>
                <a:srgbClr val="7FBA23"/>
              </a:buClr>
              <a:buSzPts val="1350"/>
              <a:buFont typeface="Arial"/>
              <a:buChar char="•"/>
              <a:defRPr sz="1350" b="0" i="0" u="none" strike="noStrike" cap="none">
                <a:solidFill>
                  <a:srgbClr val="565656"/>
                </a:solidFill>
                <a:latin typeface="Calibri"/>
                <a:ea typeface="Calibri"/>
                <a:cs typeface="Calibri"/>
                <a:sym typeface="Calibri"/>
              </a:defRPr>
            </a:lvl2pPr>
            <a:lvl3pPr marL="1371600" marR="0" lvl="2" indent="-314325" algn="l" rtl="0">
              <a:spcBef>
                <a:spcPts val="270"/>
              </a:spcBef>
              <a:spcAft>
                <a:spcPts val="0"/>
              </a:spcAft>
              <a:buClr>
                <a:srgbClr val="7FBA23"/>
              </a:buClr>
              <a:buSzPts val="1350"/>
              <a:buFont typeface="Arial"/>
              <a:buChar char="•"/>
              <a:defRPr sz="1350" b="0" i="0" u="none" strike="noStrike" cap="none">
                <a:solidFill>
                  <a:srgbClr val="565656"/>
                </a:solidFill>
                <a:latin typeface="Calibri"/>
                <a:ea typeface="Calibri"/>
                <a:cs typeface="Calibri"/>
                <a:sym typeface="Calibri"/>
              </a:defRPr>
            </a:lvl3pPr>
            <a:lvl4pPr marL="1828800" marR="0" lvl="3" indent="-304800" algn="l" rtl="0">
              <a:spcBef>
                <a:spcPts val="240"/>
              </a:spcBef>
              <a:spcAft>
                <a:spcPts val="0"/>
              </a:spcAft>
              <a:buClr>
                <a:srgbClr val="7FBA23"/>
              </a:buClr>
              <a:buSzPts val="1200"/>
              <a:buFont typeface="Arial"/>
              <a:buChar char="•"/>
              <a:defRPr sz="1200" b="0" i="0" u="none" strike="noStrike" cap="none">
                <a:solidFill>
                  <a:srgbClr val="565656"/>
                </a:solidFill>
                <a:latin typeface="Calibri"/>
                <a:ea typeface="Calibri"/>
                <a:cs typeface="Calibri"/>
                <a:sym typeface="Calibri"/>
              </a:defRPr>
            </a:lvl4pPr>
            <a:lvl5pPr marL="2286000" marR="0" lvl="4" indent="-304800" algn="l" rtl="0">
              <a:spcBef>
                <a:spcPts val="240"/>
              </a:spcBef>
              <a:spcAft>
                <a:spcPts val="0"/>
              </a:spcAft>
              <a:buClr>
                <a:srgbClr val="7FBA23"/>
              </a:buClr>
              <a:buSzPts val="1200"/>
              <a:buFont typeface="Arial"/>
              <a:buChar char="•"/>
              <a:defRPr sz="1200" b="0" i="0" u="none" strike="noStrike" cap="none">
                <a:solidFill>
                  <a:srgbClr val="565656"/>
                </a:solidFill>
                <a:latin typeface="Calibri"/>
                <a:ea typeface="Calibri"/>
                <a:cs typeface="Calibri"/>
                <a:sym typeface="Calibri"/>
              </a:defRPr>
            </a:lvl5pPr>
            <a:lvl6pPr marL="2743200" marR="0" lvl="5"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6pPr>
            <a:lvl7pPr marL="3200400" marR="0" lvl="6"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7pPr>
            <a:lvl8pPr marL="3657600" marR="0" lvl="7"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8pPr>
            <a:lvl9pPr marL="4114800" marR="0" lvl="8"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6" Type="http://schemas.openxmlformats.org/officeDocument/2006/relationships/tags" Target="../tags/tag2.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theme" Target="../theme/theme2.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609604" y="332657"/>
            <a:ext cx="10959009" cy="576064"/>
          </a:xfrm>
          <a:prstGeom prst="rect">
            <a:avLst/>
          </a:prstGeom>
          <a:noFill/>
          <a:ln>
            <a:noFill/>
          </a:ln>
        </p:spPr>
        <p:txBody>
          <a:bodyPr spcFirstLastPara="1" wrap="square" lIns="91425" tIns="45700" rIns="91425" bIns="45700" anchor="t" anchorCtr="0">
            <a:normAutofit/>
          </a:bodyPr>
          <a:lstStyle>
            <a:lvl1pPr marR="0" lvl="0" algn="l" rtl="0">
              <a:spcBef>
                <a:spcPts val="0"/>
              </a:spcBef>
              <a:spcAft>
                <a:spcPts val="0"/>
              </a:spcAft>
              <a:buClr>
                <a:srgbClr val="002D72"/>
              </a:buClr>
              <a:buSzPts val="2100"/>
              <a:buFont typeface="Calibri"/>
              <a:buNone/>
              <a:defRPr sz="2100" b="0" i="0" u="none" strike="noStrike" cap="none">
                <a:solidFill>
                  <a:srgbClr val="002D72"/>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p:nvPr/>
        </p:nvSpPr>
        <p:spPr>
          <a:xfrm rot="10800000" flipH="1">
            <a:off x="0" y="-6524"/>
            <a:ext cx="12192000" cy="90342"/>
          </a:xfrm>
          <a:prstGeom prst="rect">
            <a:avLst/>
          </a:prstGeom>
          <a:solidFill>
            <a:srgbClr val="002D7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Calibri"/>
              <a:ea typeface="Calibri"/>
              <a:cs typeface="Calibri"/>
              <a:sym typeface="Calibri"/>
            </a:endParaRPr>
          </a:p>
        </p:txBody>
      </p:sp>
      <p:sp>
        <p:nvSpPr>
          <p:cNvPr id="12" name="Google Shape;12;p1"/>
          <p:cNvSpPr txBox="1">
            <a:spLocks noGrp="1"/>
          </p:cNvSpPr>
          <p:nvPr>
            <p:ph type="sldNum" idx="12"/>
          </p:nvPr>
        </p:nvSpPr>
        <p:spPr>
          <a:xfrm>
            <a:off x="11088556" y="6490229"/>
            <a:ext cx="489168" cy="228283"/>
          </a:xfrm>
          <a:prstGeom prst="rect">
            <a:avLst/>
          </a:prstGeom>
          <a:noFill/>
          <a:ln>
            <a:noFill/>
          </a:ln>
        </p:spPr>
        <p:txBody>
          <a:bodyPr spcFirstLastPara="1" wrap="square" lIns="0" tIns="45700" rIns="0" bIns="45700" anchor="ctr" anchorCtr="0">
            <a:noAutofit/>
          </a:bodyPr>
          <a:lstStyle>
            <a:lvl1pPr marL="0" marR="0" lvl="0" indent="0" algn="l" rtl="0">
              <a:spcBef>
                <a:spcPts val="0"/>
              </a:spcBef>
              <a:buNone/>
              <a:defRPr sz="825" b="1" i="0" u="none" strike="noStrike" cap="none">
                <a:solidFill>
                  <a:srgbClr val="A2AAAC"/>
                </a:solidFill>
                <a:latin typeface="Calibri"/>
                <a:ea typeface="Calibri"/>
                <a:cs typeface="Calibri"/>
                <a:sym typeface="Calibri"/>
              </a:defRPr>
            </a:lvl1pPr>
            <a:lvl2pPr marL="0" marR="0" lvl="1" indent="0" algn="l" rtl="0">
              <a:spcBef>
                <a:spcPts val="0"/>
              </a:spcBef>
              <a:buNone/>
              <a:defRPr sz="825" b="1" i="0" u="none" strike="noStrike" cap="none">
                <a:solidFill>
                  <a:srgbClr val="A2AAAC"/>
                </a:solidFill>
                <a:latin typeface="Calibri"/>
                <a:ea typeface="Calibri"/>
                <a:cs typeface="Calibri"/>
                <a:sym typeface="Calibri"/>
              </a:defRPr>
            </a:lvl2pPr>
            <a:lvl3pPr marL="0" marR="0" lvl="2" indent="0" algn="l" rtl="0">
              <a:spcBef>
                <a:spcPts val="0"/>
              </a:spcBef>
              <a:buNone/>
              <a:defRPr sz="825" b="1" i="0" u="none" strike="noStrike" cap="none">
                <a:solidFill>
                  <a:srgbClr val="A2AAAC"/>
                </a:solidFill>
                <a:latin typeface="Calibri"/>
                <a:ea typeface="Calibri"/>
                <a:cs typeface="Calibri"/>
                <a:sym typeface="Calibri"/>
              </a:defRPr>
            </a:lvl3pPr>
            <a:lvl4pPr marL="0" marR="0" lvl="3" indent="0" algn="l" rtl="0">
              <a:spcBef>
                <a:spcPts val="0"/>
              </a:spcBef>
              <a:buNone/>
              <a:defRPr sz="825" b="1" i="0" u="none" strike="noStrike" cap="none">
                <a:solidFill>
                  <a:srgbClr val="A2AAAC"/>
                </a:solidFill>
                <a:latin typeface="Calibri"/>
                <a:ea typeface="Calibri"/>
                <a:cs typeface="Calibri"/>
                <a:sym typeface="Calibri"/>
              </a:defRPr>
            </a:lvl4pPr>
            <a:lvl5pPr marL="0" marR="0" lvl="4" indent="0" algn="l" rtl="0">
              <a:spcBef>
                <a:spcPts val="0"/>
              </a:spcBef>
              <a:buNone/>
              <a:defRPr sz="825" b="1" i="0" u="none" strike="noStrike" cap="none">
                <a:solidFill>
                  <a:srgbClr val="A2AAAC"/>
                </a:solidFill>
                <a:latin typeface="Calibri"/>
                <a:ea typeface="Calibri"/>
                <a:cs typeface="Calibri"/>
                <a:sym typeface="Calibri"/>
              </a:defRPr>
            </a:lvl5pPr>
            <a:lvl6pPr marL="0" marR="0" lvl="5" indent="0" algn="l" rtl="0">
              <a:spcBef>
                <a:spcPts val="0"/>
              </a:spcBef>
              <a:buNone/>
              <a:defRPr sz="825" b="1" i="0" u="none" strike="noStrike" cap="none">
                <a:solidFill>
                  <a:srgbClr val="A2AAAC"/>
                </a:solidFill>
                <a:latin typeface="Calibri"/>
                <a:ea typeface="Calibri"/>
                <a:cs typeface="Calibri"/>
                <a:sym typeface="Calibri"/>
              </a:defRPr>
            </a:lvl6pPr>
            <a:lvl7pPr marL="0" marR="0" lvl="6" indent="0" algn="l" rtl="0">
              <a:spcBef>
                <a:spcPts val="0"/>
              </a:spcBef>
              <a:buNone/>
              <a:defRPr sz="825" b="1" i="0" u="none" strike="noStrike" cap="none">
                <a:solidFill>
                  <a:srgbClr val="A2AAAC"/>
                </a:solidFill>
                <a:latin typeface="Calibri"/>
                <a:ea typeface="Calibri"/>
                <a:cs typeface="Calibri"/>
                <a:sym typeface="Calibri"/>
              </a:defRPr>
            </a:lvl7pPr>
            <a:lvl8pPr marL="0" marR="0" lvl="7" indent="0" algn="l" rtl="0">
              <a:spcBef>
                <a:spcPts val="0"/>
              </a:spcBef>
              <a:buNone/>
              <a:defRPr sz="825" b="1" i="0" u="none" strike="noStrike" cap="none">
                <a:solidFill>
                  <a:srgbClr val="A2AAAC"/>
                </a:solidFill>
                <a:latin typeface="Calibri"/>
                <a:ea typeface="Calibri"/>
                <a:cs typeface="Calibri"/>
                <a:sym typeface="Calibri"/>
              </a:defRPr>
            </a:lvl8pPr>
            <a:lvl9pPr marL="0" marR="0" lvl="8" indent="0" algn="l" rtl="0">
              <a:spcBef>
                <a:spcPts val="0"/>
              </a:spcBef>
              <a:buNone/>
              <a:defRPr sz="825" b="1" i="0" u="none" strike="noStrike" cap="none">
                <a:solidFill>
                  <a:srgbClr val="A2AAAC"/>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sv-SE"/>
              <a:t>‹#›</a:t>
            </a:fld>
            <a:endParaRPr/>
          </a:p>
        </p:txBody>
      </p:sp>
      <p:sp>
        <p:nvSpPr>
          <p:cNvPr id="13" name="Google Shape;13;p1"/>
          <p:cNvSpPr txBox="1">
            <a:spLocks noGrp="1"/>
          </p:cNvSpPr>
          <p:nvPr>
            <p:ph type="dt" idx="10"/>
          </p:nvPr>
        </p:nvSpPr>
        <p:spPr>
          <a:xfrm>
            <a:off x="10224460" y="6490229"/>
            <a:ext cx="781877" cy="228283"/>
          </a:xfrm>
          <a:prstGeom prst="rect">
            <a:avLst/>
          </a:prstGeom>
          <a:noFill/>
          <a:ln>
            <a:noFill/>
          </a:ln>
        </p:spPr>
        <p:txBody>
          <a:bodyPr spcFirstLastPara="1" wrap="square" lIns="0" tIns="45700" rIns="0" bIns="45700" anchor="ctr" anchorCtr="0">
            <a:noAutofit/>
          </a:bodyPr>
          <a:lstStyle>
            <a:lvl1pPr marR="0" lvl="0" algn="r" rtl="0">
              <a:spcBef>
                <a:spcPts val="0"/>
              </a:spcBef>
              <a:spcAft>
                <a:spcPts val="0"/>
              </a:spcAft>
              <a:buSzPts val="1400"/>
              <a:buNone/>
              <a:defRPr sz="675" b="0" i="0" u="none" strike="noStrike" cap="none">
                <a:solidFill>
                  <a:srgbClr val="A2AAAC"/>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cxnSp>
        <p:nvCxnSpPr>
          <p:cNvPr id="14" name="Google Shape;14;p1"/>
          <p:cNvCxnSpPr/>
          <p:nvPr/>
        </p:nvCxnSpPr>
        <p:spPr>
          <a:xfrm>
            <a:off x="2159564" y="6488867"/>
            <a:ext cx="8832981" cy="0"/>
          </a:xfrm>
          <a:prstGeom prst="straightConnector1">
            <a:avLst/>
          </a:prstGeom>
          <a:noFill/>
          <a:ln w="9525" cap="flat" cmpd="sng">
            <a:solidFill>
              <a:srgbClr val="A2AAAC"/>
            </a:solidFill>
            <a:prstDash val="dot"/>
            <a:round/>
            <a:headEnd type="none" w="sm" len="sm"/>
            <a:tailEnd type="none" w="sm" len="sm"/>
          </a:ln>
        </p:spPr>
      </p:cxnSp>
      <p:cxnSp>
        <p:nvCxnSpPr>
          <p:cNvPr id="15" name="Google Shape;15;p1"/>
          <p:cNvCxnSpPr/>
          <p:nvPr/>
        </p:nvCxnSpPr>
        <p:spPr>
          <a:xfrm>
            <a:off x="11088558" y="6488867"/>
            <a:ext cx="523241" cy="0"/>
          </a:xfrm>
          <a:prstGeom prst="straightConnector1">
            <a:avLst/>
          </a:prstGeom>
          <a:noFill/>
          <a:ln w="9525" cap="flat" cmpd="sng">
            <a:solidFill>
              <a:srgbClr val="7FBA23"/>
            </a:solidFill>
            <a:prstDash val="solid"/>
            <a:round/>
            <a:headEnd type="none" w="sm" len="sm"/>
            <a:tailEnd type="none" w="sm" len="sm"/>
          </a:ln>
        </p:spPr>
      </p:cxnSp>
      <p:sp>
        <p:nvSpPr>
          <p:cNvPr id="16" name="Google Shape;16;p1"/>
          <p:cNvSpPr txBox="1"/>
          <p:nvPr/>
        </p:nvSpPr>
        <p:spPr>
          <a:xfrm>
            <a:off x="2152343" y="6509277"/>
            <a:ext cx="7086613" cy="228283"/>
          </a:xfrm>
          <a:prstGeom prst="rect">
            <a:avLst/>
          </a:prstGeom>
          <a:noFill/>
          <a:ln>
            <a:noFill/>
          </a:ln>
        </p:spPr>
        <p:txBody>
          <a:bodyPr spcFirstLastPara="1" wrap="square" lIns="0" tIns="0" rIns="0" bIns="34275" anchor="t" anchorCtr="0">
            <a:noAutofit/>
          </a:bodyPr>
          <a:lstStyle/>
          <a:p>
            <a:pPr marL="0" marR="0" lvl="0" indent="0" algn="l" rtl="0">
              <a:spcBef>
                <a:spcPts val="0"/>
              </a:spcBef>
              <a:spcAft>
                <a:spcPts val="0"/>
              </a:spcAft>
              <a:buNone/>
            </a:pPr>
            <a:r>
              <a:rPr lang="sv-SE" sz="525" b="0" i="0" u="none" strike="noStrike" cap="none">
                <a:solidFill>
                  <a:srgbClr val="A2AAAC"/>
                </a:solidFill>
                <a:latin typeface="Calibri"/>
                <a:ea typeface="Calibri"/>
                <a:cs typeface="Calibri"/>
                <a:sym typeface="Calibri"/>
              </a:rPr>
              <a:t>Strikt konfidentiellt. Får ej spridas utan tillstånd från Söderberg &amp; Partners </a:t>
            </a:r>
            <a:endParaRPr/>
          </a:p>
        </p:txBody>
      </p:sp>
      <p:pic>
        <p:nvPicPr>
          <p:cNvPr id="17" name="Google Shape;17;p1" descr="A close up of a sign&#10;&#10;Description automatically generated"/>
          <p:cNvPicPr preferRelativeResize="0"/>
          <p:nvPr/>
        </p:nvPicPr>
        <p:blipFill rotWithShape="1">
          <a:blip r:embed="rId24">
            <a:alphaModFix/>
          </a:blip>
          <a:srcRect/>
          <a:stretch/>
        </p:blipFill>
        <p:spPr>
          <a:xfrm>
            <a:off x="143339" y="6396219"/>
            <a:ext cx="1560173" cy="290291"/>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8" r:id="rId1"/>
    <p:sldLayoutId id="2147483649" r:id="rId2"/>
    <p:sldLayoutId id="2147483656" r:id="rId3"/>
    <p:sldLayoutId id="2147483657" r:id="rId4"/>
    <p:sldLayoutId id="2147483658" r:id="rId5"/>
    <p:sldLayoutId id="2147483659" r:id="rId6"/>
    <p:sldLayoutId id="2147483660" r:id="rId7"/>
    <p:sldLayoutId id="2147483661" r:id="rId8"/>
    <p:sldLayoutId id="2147483662" r:id="rId9"/>
    <p:sldLayoutId id="2147483663" r:id="rId10"/>
    <p:sldLayoutId id="2147483664" r:id="rId11"/>
    <p:sldLayoutId id="2147483665" r:id="rId12"/>
    <p:sldLayoutId id="2147483666" r:id="rId13"/>
    <p:sldLayoutId id="2147483667" r:id="rId14"/>
    <p:sldLayoutId id="2147483668" r:id="rId15"/>
    <p:sldLayoutId id="2147483669" r:id="rId16"/>
    <p:sldLayoutId id="2147483670" r:id="rId17"/>
    <p:sldLayoutId id="2147483671" r:id="rId18"/>
    <p:sldLayoutId id="2147483672" r:id="rId19"/>
    <p:sldLayoutId id="2147483673" r:id="rId20"/>
    <p:sldLayoutId id="2147483675" r:id="rId21"/>
    <p:sldLayoutId id="2147483676" r:id="rId2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C9A0E443-79FB-4486-9978-3420F7791F77}"/>
              </a:ext>
            </a:extLst>
          </p:cNvPr>
          <p:cNvSpPr>
            <a:spLocks noGrp="1"/>
          </p:cNvSpPr>
          <p:nvPr>
            <p:ph type="title"/>
          </p:nvPr>
        </p:nvSpPr>
        <p:spPr>
          <a:xfrm>
            <a:off x="838200" y="2495482"/>
            <a:ext cx="10515600" cy="1325563"/>
          </a:xfrm>
          <a:prstGeom prst="rect">
            <a:avLst/>
          </a:prstGeom>
        </p:spPr>
        <p:txBody>
          <a:bodyPr vert="horz" lIns="91440" tIns="45720" rIns="91440" bIns="45720" rtlCol="0" anchor="ctr">
            <a:normAutofit/>
          </a:bodyPr>
          <a:lstStyle/>
          <a:p>
            <a:pPr algn="ctr"/>
            <a:r>
              <a:rPr lang="sv-SE" sz="4400" err="1">
                <a:latin typeface="Whitney Black" pitchFamily="50" charset="0"/>
              </a:rPr>
              <a:t>Mönadsmöte</a:t>
            </a:r>
            <a:r>
              <a:rPr lang="sv-SE" sz="4400">
                <a:latin typeface="Whitney Black" pitchFamily="50" charset="0"/>
              </a:rPr>
              <a:t> </a:t>
            </a:r>
            <a:br>
              <a:rPr lang="sv-SE" sz="4400">
                <a:latin typeface="Whitney Black" pitchFamily="50" charset="0"/>
              </a:rPr>
            </a:br>
            <a:r>
              <a:rPr lang="sv-SE" sz="4400">
                <a:latin typeface="Whitney Black" pitchFamily="50" charset="0"/>
              </a:rPr>
              <a:t>Investment management</a:t>
            </a:r>
          </a:p>
        </p:txBody>
      </p:sp>
      <p:sp>
        <p:nvSpPr>
          <p:cNvPr id="6" name="Platshållare för bildnummer 2">
            <a:extLst>
              <a:ext uri="{FF2B5EF4-FFF2-40B4-BE49-F238E27FC236}">
                <a16:creationId xmlns:a16="http://schemas.microsoft.com/office/drawing/2014/main" id="{78EC5F24-E3B3-4E86-9312-B7512C269EE4}"/>
              </a:ext>
            </a:extLst>
          </p:cNvPr>
          <p:cNvSpPr>
            <a:spLocks noGrp="1"/>
          </p:cNvSpPr>
          <p:nvPr>
            <p:ph type="sldNum" sz="quarter" idx="4"/>
          </p:nvPr>
        </p:nvSpPr>
        <p:spPr>
          <a:xfrm>
            <a:off x="10937015" y="6283104"/>
            <a:ext cx="648419" cy="365125"/>
          </a:xfrm>
          <a:prstGeom prst="rect">
            <a:avLst/>
          </a:prstGeom>
        </p:spPr>
        <p:txBody>
          <a:bodyPr/>
          <a:lstStyle>
            <a:lvl1pPr>
              <a:defRPr sz="1400">
                <a:solidFill>
                  <a:schemeClr val="tx1">
                    <a:lumMod val="65000"/>
                    <a:lumOff val="35000"/>
                  </a:schemeClr>
                </a:solidFill>
              </a:defRPr>
            </a:lvl1pPr>
          </a:lstStyle>
          <a:p>
            <a:fld id="{2BE18CB5-8F6B-4BA7-B19A-463AE03BB80C}" type="slidenum">
              <a:rPr lang="sv-SE" smtClean="0"/>
              <a:pPr/>
              <a:t>‹#›</a:t>
            </a:fld>
            <a:endParaRPr lang="sv-SE"/>
          </a:p>
        </p:txBody>
      </p:sp>
    </p:spTree>
    <p:custDataLst>
      <p:tags r:id="rId16"/>
    </p:custDataLst>
    <p:extLst>
      <p:ext uri="{BB962C8B-B14F-4D97-AF65-F5344CB8AC3E}">
        <p14:creationId xmlns:p14="http://schemas.microsoft.com/office/powerpoint/2010/main" val="266318213"/>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Lst>
  <p:hf hdr="0" ftr="0" dt="0"/>
  <p:txStyles>
    <p:titleStyle>
      <a:lvl1pPr algn="ctr" defTabSz="914400" rtl="0" eaLnBrk="1" latinLnBrk="0" hangingPunct="1">
        <a:lnSpc>
          <a:spcPct val="90000"/>
        </a:lnSpc>
        <a:spcBef>
          <a:spcPct val="0"/>
        </a:spcBef>
        <a:buNone/>
        <a:defRPr sz="5400" kern="1200">
          <a:solidFill>
            <a:schemeClr val="tx1"/>
          </a:solidFill>
          <a:latin typeface="Whitney Black"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1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cid:image008.png@01DB39D2.FAAF9D10" TargetMode="External"/><Relationship Id="rId5" Type="http://schemas.openxmlformats.org/officeDocument/2006/relationships/image" Target="../media/image19.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slideLayout" Target="../slideLayouts/slideLayout22.xml"/><Relationship Id="rId1" Type="http://schemas.openxmlformats.org/officeDocument/2006/relationships/tags" Target="../tags/tag15.xml"/><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slideLayout" Target="../slideLayouts/slideLayout22.xml"/><Relationship Id="rId1" Type="http://schemas.openxmlformats.org/officeDocument/2006/relationships/tags" Target="../tags/tag16.xml"/><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24.svg"/><Relationship Id="rId5" Type="http://schemas.openxmlformats.org/officeDocument/2006/relationships/image" Target="../media/image23.png"/><Relationship Id="rId10" Type="http://schemas.openxmlformats.org/officeDocument/2006/relationships/image" Target="../media/image28.svg"/><Relationship Id="rId4" Type="http://schemas.openxmlformats.org/officeDocument/2006/relationships/image" Target="../media/image22.svg"/><Relationship Id="rId9" Type="http://schemas.openxmlformats.org/officeDocument/2006/relationships/image" Target="../media/image27.png"/></Relationships>
</file>

<file path=ppt/slides/_rels/slide2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6.xml"/></Relationships>
</file>

<file path=ppt/slides/_rels/slide2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36.xml"/></Relationships>
</file>

<file path=ppt/slides/_rels/slide24.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36.xml"/></Relationships>
</file>

<file path=ppt/slides/_rels/slide25.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36.xml"/></Relationships>
</file>

<file path=ppt/slides/_rels/slide26.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36.xml"/></Relationships>
</file>

<file path=ppt/slides/_rels/slide27.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36.xml"/></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39.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40.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4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4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cid:image009.png@01DB39D2.FAAF9D10"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48.xml.rels><?xml version="1.0" encoding="UTF-8" standalone="yes"?>
<Relationships xmlns="http://schemas.openxmlformats.org/package/2006/relationships"><Relationship Id="rId2" Type="http://schemas.openxmlformats.org/officeDocument/2006/relationships/slideLayout" Target="../slideLayouts/slideLayout21.xml"/><Relationship Id="rId1" Type="http://schemas.openxmlformats.org/officeDocument/2006/relationships/tags" Target="../tags/tag17.xml"/></Relationships>
</file>

<file path=ppt/slides/_rels/slide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pic>
        <p:nvPicPr>
          <p:cNvPr id="183" name="Google Shape;183;p28" descr="En bild som visar metall, bord, man, snö&#10;&#10;Automatiskt genererad beskrivning"/>
          <p:cNvPicPr preferRelativeResize="0"/>
          <p:nvPr/>
        </p:nvPicPr>
        <p:blipFill rotWithShape="1">
          <a:blip r:embed="rId3">
            <a:alphaModFix/>
          </a:blip>
          <a:srcRect b="15510"/>
          <a:stretch/>
        </p:blipFill>
        <p:spPr>
          <a:xfrm>
            <a:off x="0" y="-1"/>
            <a:ext cx="12192000" cy="6858001"/>
          </a:xfrm>
          <a:prstGeom prst="rect">
            <a:avLst/>
          </a:prstGeom>
          <a:noFill/>
          <a:ln>
            <a:noFill/>
          </a:ln>
        </p:spPr>
      </p:pic>
      <p:sp>
        <p:nvSpPr>
          <p:cNvPr id="184" name="Google Shape;184;p28"/>
          <p:cNvSpPr/>
          <p:nvPr/>
        </p:nvSpPr>
        <p:spPr>
          <a:xfrm>
            <a:off x="0" y="-1"/>
            <a:ext cx="12192000" cy="6858000"/>
          </a:xfrm>
          <a:prstGeom prst="rect">
            <a:avLst/>
          </a:prstGeom>
          <a:solidFill>
            <a:srgbClr val="002D72">
              <a:alpha val="77254"/>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Arial"/>
              <a:ea typeface="Arial"/>
              <a:cs typeface="Arial"/>
              <a:sym typeface="Arial"/>
            </a:endParaRPr>
          </a:p>
        </p:txBody>
      </p:sp>
      <p:sp>
        <p:nvSpPr>
          <p:cNvPr id="185" name="Google Shape;185;p28"/>
          <p:cNvSpPr txBox="1">
            <a:spLocks noGrp="1"/>
          </p:cNvSpPr>
          <p:nvPr>
            <p:ph type="title"/>
          </p:nvPr>
        </p:nvSpPr>
        <p:spPr>
          <a:xfrm>
            <a:off x="886958" y="4914000"/>
            <a:ext cx="10130100" cy="12960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chemeClr val="lt1"/>
              </a:buClr>
              <a:buSzPts val="8000"/>
              <a:buFont typeface="Arial"/>
              <a:buNone/>
            </a:pPr>
            <a:br>
              <a:rPr lang="sv-SE" sz="8000" dirty="0">
                <a:solidFill>
                  <a:schemeClr val="lt1"/>
                </a:solidFill>
                <a:latin typeface="Arial"/>
                <a:ea typeface="Arial"/>
                <a:cs typeface="Arial"/>
                <a:sym typeface="Arial"/>
              </a:rPr>
            </a:br>
            <a:r>
              <a:rPr lang="sv-SE" sz="8000" dirty="0">
                <a:solidFill>
                  <a:schemeClr val="lt1"/>
                </a:solidFill>
                <a:latin typeface="Whitney Black" pitchFamily="2" charset="0"/>
                <a:ea typeface="Arial"/>
                <a:cs typeface="Arial"/>
                <a:sym typeface="Arial"/>
              </a:rPr>
              <a:t>Kapitalförvaltning</a:t>
            </a:r>
            <a:br>
              <a:rPr lang="sv-SE" sz="8000" dirty="0">
                <a:solidFill>
                  <a:schemeClr val="lt1"/>
                </a:solidFill>
                <a:latin typeface="Whitney Black" pitchFamily="2" charset="0"/>
                <a:ea typeface="Arial"/>
                <a:cs typeface="Arial"/>
                <a:sym typeface="Arial"/>
              </a:rPr>
            </a:br>
            <a:br>
              <a:rPr lang="sv-SE" sz="8000" dirty="0">
                <a:solidFill>
                  <a:schemeClr val="lt1"/>
                </a:solidFill>
                <a:latin typeface="Whitney Black" pitchFamily="2" charset="0"/>
                <a:ea typeface="Arial"/>
                <a:cs typeface="Arial"/>
                <a:sym typeface="Arial"/>
              </a:rPr>
            </a:br>
            <a:r>
              <a:rPr lang="sv-SE" sz="2800" dirty="0">
                <a:solidFill>
                  <a:schemeClr val="lt1"/>
                </a:solidFill>
                <a:latin typeface="Whitney Black" pitchFamily="2" charset="0"/>
                <a:ea typeface="Arial"/>
                <a:cs typeface="Arial"/>
                <a:sym typeface="Arial"/>
              </a:rPr>
              <a:t>Fredrik Bjurnemark &amp; Lars Jonson </a:t>
            </a:r>
            <a:br>
              <a:rPr lang="sv-SE" sz="8000" dirty="0">
                <a:solidFill>
                  <a:schemeClr val="lt1"/>
                </a:solidFill>
                <a:latin typeface="Whitney Black" pitchFamily="2" charset="0"/>
                <a:ea typeface="Arial"/>
                <a:cs typeface="Arial"/>
                <a:sym typeface="Arial"/>
              </a:rPr>
            </a:br>
            <a:r>
              <a:rPr lang="sv-SE" sz="8000" dirty="0">
                <a:solidFill>
                  <a:schemeClr val="lt1"/>
                </a:solidFill>
                <a:latin typeface="Whitney Black" pitchFamily="2" charset="0"/>
                <a:ea typeface="Arial"/>
                <a:cs typeface="Arial"/>
                <a:sym typeface="Arial"/>
              </a:rPr>
              <a:t> </a:t>
            </a:r>
            <a:endParaRPr dirty="0">
              <a:latin typeface="Whitney Black" pitchFamily="2" charset="0"/>
            </a:endParaRPr>
          </a:p>
        </p:txBody>
      </p:sp>
      <p:pic>
        <p:nvPicPr>
          <p:cNvPr id="186" name="Google Shape;186;p28"/>
          <p:cNvPicPr preferRelativeResize="0"/>
          <p:nvPr/>
        </p:nvPicPr>
        <p:blipFill rotWithShape="1">
          <a:blip r:embed="rId4">
            <a:alphaModFix/>
          </a:blip>
          <a:srcRect/>
          <a:stretch/>
        </p:blipFill>
        <p:spPr>
          <a:xfrm>
            <a:off x="623802" y="755822"/>
            <a:ext cx="3816723" cy="621874"/>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pic>
        <p:nvPicPr>
          <p:cNvPr id="183" name="Google Shape;183;p28" descr="En bild som visar metall, bord, man, snö&#10;&#10;Automatiskt genererad beskrivning"/>
          <p:cNvPicPr preferRelativeResize="0"/>
          <p:nvPr/>
        </p:nvPicPr>
        <p:blipFill rotWithShape="1">
          <a:blip r:embed="rId3">
            <a:alphaModFix/>
          </a:blip>
          <a:srcRect b="15510"/>
          <a:stretch/>
        </p:blipFill>
        <p:spPr>
          <a:xfrm>
            <a:off x="0" y="-1"/>
            <a:ext cx="12192000" cy="6858001"/>
          </a:xfrm>
          <a:prstGeom prst="rect">
            <a:avLst/>
          </a:prstGeom>
          <a:noFill/>
          <a:ln>
            <a:noFill/>
          </a:ln>
        </p:spPr>
      </p:pic>
      <p:sp>
        <p:nvSpPr>
          <p:cNvPr id="184" name="Google Shape;184;p28"/>
          <p:cNvSpPr/>
          <p:nvPr/>
        </p:nvSpPr>
        <p:spPr>
          <a:xfrm>
            <a:off x="0" y="-1"/>
            <a:ext cx="12192000" cy="6858000"/>
          </a:xfrm>
          <a:prstGeom prst="rect">
            <a:avLst/>
          </a:prstGeom>
          <a:solidFill>
            <a:srgbClr val="002D72">
              <a:alpha val="77254"/>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Arial"/>
              <a:ea typeface="Arial"/>
              <a:cs typeface="Arial"/>
              <a:sym typeface="Arial"/>
            </a:endParaRPr>
          </a:p>
        </p:txBody>
      </p:sp>
      <p:sp>
        <p:nvSpPr>
          <p:cNvPr id="185" name="Google Shape;185;p28"/>
          <p:cNvSpPr txBox="1">
            <a:spLocks noGrp="1"/>
          </p:cNvSpPr>
          <p:nvPr>
            <p:ph type="title"/>
          </p:nvPr>
        </p:nvSpPr>
        <p:spPr>
          <a:xfrm>
            <a:off x="1113100" y="4043025"/>
            <a:ext cx="10130100" cy="12960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chemeClr val="lt1"/>
              </a:buClr>
              <a:buSzPts val="8000"/>
              <a:buFont typeface="Arial"/>
              <a:buNone/>
            </a:pPr>
            <a:endParaRPr dirty="0"/>
          </a:p>
        </p:txBody>
      </p:sp>
      <p:pic>
        <p:nvPicPr>
          <p:cNvPr id="186" name="Google Shape;186;p28"/>
          <p:cNvPicPr preferRelativeResize="0"/>
          <p:nvPr/>
        </p:nvPicPr>
        <p:blipFill rotWithShape="1">
          <a:blip r:embed="rId4">
            <a:alphaModFix/>
          </a:blip>
          <a:srcRect/>
          <a:stretch/>
        </p:blipFill>
        <p:spPr>
          <a:xfrm>
            <a:off x="623802" y="755822"/>
            <a:ext cx="3816723" cy="621874"/>
          </a:xfrm>
          <a:prstGeom prst="rect">
            <a:avLst/>
          </a:prstGeom>
          <a:noFill/>
          <a:ln>
            <a:noFill/>
          </a:ln>
        </p:spPr>
      </p:pic>
      <p:sp>
        <p:nvSpPr>
          <p:cNvPr id="2" name="Rectangle 2">
            <a:extLst>
              <a:ext uri="{FF2B5EF4-FFF2-40B4-BE49-F238E27FC236}">
                <a16:creationId xmlns:a16="http://schemas.microsoft.com/office/drawing/2014/main" id="{B4BD8DD0-E321-7093-96DF-BDB8A7766054}"/>
              </a:ext>
            </a:extLst>
          </p:cNvPr>
          <p:cNvSpPr>
            <a:spLocks noChangeArrowheads="1"/>
          </p:cNvSpPr>
          <p:nvPr/>
        </p:nvSpPr>
        <p:spPr bwMode="auto">
          <a:xfrm>
            <a:off x="1632425" y="920496"/>
            <a:ext cx="19699245" cy="5617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sv-SE"/>
          </a:p>
        </p:txBody>
      </p:sp>
      <p:pic>
        <p:nvPicPr>
          <p:cNvPr id="1025" name="Picture 1">
            <a:extLst>
              <a:ext uri="{FF2B5EF4-FFF2-40B4-BE49-F238E27FC236}">
                <a16:creationId xmlns:a16="http://schemas.microsoft.com/office/drawing/2014/main" id="{0E667A5A-75D0-3D06-5FFB-F1D4387D2D30}"/>
              </a:ext>
            </a:extLst>
          </p:cNvPr>
          <p:cNvPicPr>
            <a:picLocks noChangeAspect="1" noChangeArrowheads="1"/>
          </p:cNvPicPr>
          <p:nvPr/>
        </p:nvPicPr>
        <p:blipFill>
          <a:blip r:embed="rId5" r:link="rId6">
            <a:extLst>
              <a:ext uri="{28A0092B-C50C-407E-A947-70E740481C1C}">
                <a14:useLocalDpi xmlns:a14="http://schemas.microsoft.com/office/drawing/2010/main" val="0"/>
              </a:ext>
            </a:extLst>
          </a:blip>
          <a:srcRect/>
          <a:stretch>
            <a:fillRect/>
          </a:stretch>
        </p:blipFill>
        <p:spPr bwMode="auto">
          <a:xfrm>
            <a:off x="1632425" y="1377696"/>
            <a:ext cx="9316514" cy="54803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4700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pic>
        <p:nvPicPr>
          <p:cNvPr id="183" name="Google Shape;183;p28" descr="En bild som visar metall, bord, man, snö&#10;&#10;Automatiskt genererad beskrivning"/>
          <p:cNvPicPr preferRelativeResize="0"/>
          <p:nvPr/>
        </p:nvPicPr>
        <p:blipFill rotWithShape="1">
          <a:blip r:embed="rId3">
            <a:alphaModFix/>
          </a:blip>
          <a:srcRect b="15510"/>
          <a:stretch/>
        </p:blipFill>
        <p:spPr>
          <a:xfrm>
            <a:off x="0" y="-1"/>
            <a:ext cx="12192000" cy="6858001"/>
          </a:xfrm>
          <a:prstGeom prst="rect">
            <a:avLst/>
          </a:prstGeom>
          <a:noFill/>
          <a:ln>
            <a:noFill/>
          </a:ln>
        </p:spPr>
      </p:pic>
      <p:sp>
        <p:nvSpPr>
          <p:cNvPr id="184" name="Google Shape;184;p28"/>
          <p:cNvSpPr/>
          <p:nvPr/>
        </p:nvSpPr>
        <p:spPr>
          <a:xfrm>
            <a:off x="0" y="-1"/>
            <a:ext cx="12192000" cy="6858000"/>
          </a:xfrm>
          <a:prstGeom prst="rect">
            <a:avLst/>
          </a:prstGeom>
          <a:solidFill>
            <a:srgbClr val="002D72">
              <a:alpha val="77254"/>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Arial"/>
              <a:ea typeface="Arial"/>
              <a:cs typeface="Arial"/>
              <a:sym typeface="Arial"/>
            </a:endParaRPr>
          </a:p>
        </p:txBody>
      </p:sp>
      <p:sp>
        <p:nvSpPr>
          <p:cNvPr id="185" name="Google Shape;185;p28"/>
          <p:cNvSpPr txBox="1">
            <a:spLocks noGrp="1"/>
          </p:cNvSpPr>
          <p:nvPr>
            <p:ph type="title"/>
          </p:nvPr>
        </p:nvSpPr>
        <p:spPr>
          <a:xfrm>
            <a:off x="1113100" y="4611329"/>
            <a:ext cx="10130100" cy="727696"/>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chemeClr val="lt1"/>
              </a:buClr>
              <a:buSzPts val="8000"/>
              <a:buFont typeface="Arial"/>
              <a:buNone/>
            </a:pPr>
            <a:r>
              <a:rPr lang="sv-SE" sz="8000" dirty="0">
                <a:solidFill>
                  <a:schemeClr val="lt1"/>
                </a:solidFill>
                <a:latin typeface="Whitney Black" pitchFamily="2" charset="0"/>
                <a:ea typeface="Arial"/>
                <a:cs typeface="Arial"/>
                <a:sym typeface="Arial"/>
              </a:rPr>
              <a:t>ESMA riskskala 1-7</a:t>
            </a:r>
            <a:br>
              <a:rPr lang="sv-SE" sz="8000" dirty="0">
                <a:solidFill>
                  <a:schemeClr val="lt1"/>
                </a:solidFill>
                <a:latin typeface="Whitney Black" pitchFamily="2" charset="0"/>
                <a:ea typeface="Arial"/>
                <a:cs typeface="Arial"/>
                <a:sym typeface="Arial"/>
              </a:rPr>
            </a:br>
            <a:r>
              <a:rPr lang="sv-SE" sz="2000" dirty="0">
                <a:solidFill>
                  <a:schemeClr val="lt1"/>
                </a:solidFill>
                <a:latin typeface="Whitney Black" pitchFamily="2" charset="0"/>
                <a:ea typeface="Arial"/>
                <a:cs typeface="Arial"/>
                <a:sym typeface="Arial"/>
              </a:rPr>
              <a:t>Standardiserad enligt EU</a:t>
            </a:r>
            <a:br>
              <a:rPr lang="sv-SE" sz="2000" dirty="0">
                <a:solidFill>
                  <a:schemeClr val="lt1"/>
                </a:solidFill>
                <a:latin typeface="Whitney Black" pitchFamily="2" charset="0"/>
                <a:ea typeface="Arial"/>
                <a:cs typeface="Arial"/>
                <a:sym typeface="Arial"/>
              </a:rPr>
            </a:br>
            <a:r>
              <a:rPr lang="sv-SE" sz="2000" dirty="0">
                <a:solidFill>
                  <a:schemeClr val="lt1"/>
                </a:solidFill>
                <a:latin typeface="Whitney Black" pitchFamily="2" charset="0"/>
                <a:ea typeface="Arial"/>
                <a:cs typeface="Arial"/>
                <a:sym typeface="Arial"/>
              </a:rPr>
              <a:t>Fonder och övriga instrument (sedan 2023)</a:t>
            </a:r>
            <a:br>
              <a:rPr lang="sv-SE" sz="2000" dirty="0">
                <a:solidFill>
                  <a:schemeClr val="lt1"/>
                </a:solidFill>
                <a:latin typeface="Whitney Black" pitchFamily="2" charset="0"/>
                <a:ea typeface="Arial"/>
                <a:cs typeface="Arial"/>
                <a:sym typeface="Arial"/>
              </a:rPr>
            </a:br>
            <a:r>
              <a:rPr lang="sv-SE" sz="2000" dirty="0">
                <a:solidFill>
                  <a:schemeClr val="lt1"/>
                </a:solidFill>
                <a:latin typeface="Whitney Black" pitchFamily="2" charset="0"/>
                <a:ea typeface="Arial"/>
                <a:cs typeface="Arial"/>
                <a:sym typeface="Arial"/>
              </a:rPr>
              <a:t>Mäter risk i intervall baserad på placeringens volatilitet de senaste 5åren</a:t>
            </a:r>
            <a:br>
              <a:rPr lang="sv-SE" sz="2000" dirty="0">
                <a:solidFill>
                  <a:schemeClr val="lt1"/>
                </a:solidFill>
                <a:latin typeface="Whitney Black" pitchFamily="2" charset="0"/>
                <a:ea typeface="Arial"/>
                <a:cs typeface="Arial"/>
                <a:sym typeface="Arial"/>
              </a:rPr>
            </a:br>
            <a:endParaRPr dirty="0">
              <a:latin typeface="Whitney Black" pitchFamily="2" charset="0"/>
            </a:endParaRPr>
          </a:p>
        </p:txBody>
      </p:sp>
      <p:pic>
        <p:nvPicPr>
          <p:cNvPr id="186" name="Google Shape;186;p28"/>
          <p:cNvPicPr preferRelativeResize="0"/>
          <p:nvPr/>
        </p:nvPicPr>
        <p:blipFill rotWithShape="1">
          <a:blip r:embed="rId4">
            <a:alphaModFix/>
          </a:blip>
          <a:srcRect/>
          <a:stretch/>
        </p:blipFill>
        <p:spPr>
          <a:xfrm>
            <a:off x="623802" y="755822"/>
            <a:ext cx="3816723" cy="621874"/>
          </a:xfrm>
          <a:prstGeom prst="rect">
            <a:avLst/>
          </a:prstGeom>
          <a:noFill/>
          <a:ln>
            <a:noFill/>
          </a:ln>
        </p:spPr>
      </p:pic>
    </p:spTree>
    <p:extLst>
      <p:ext uri="{BB962C8B-B14F-4D97-AF65-F5344CB8AC3E}">
        <p14:creationId xmlns:p14="http://schemas.microsoft.com/office/powerpoint/2010/main" val="3548055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pic>
        <p:nvPicPr>
          <p:cNvPr id="183" name="Google Shape;183;p28" descr="En bild som visar metall, bord, man, snö&#10;&#10;Automatiskt genererad beskrivning"/>
          <p:cNvPicPr preferRelativeResize="0"/>
          <p:nvPr/>
        </p:nvPicPr>
        <p:blipFill rotWithShape="1">
          <a:blip r:embed="rId3">
            <a:alphaModFix/>
          </a:blip>
          <a:srcRect b="15510"/>
          <a:stretch/>
        </p:blipFill>
        <p:spPr>
          <a:xfrm>
            <a:off x="0" y="-1"/>
            <a:ext cx="12192000" cy="6858001"/>
          </a:xfrm>
          <a:prstGeom prst="rect">
            <a:avLst/>
          </a:prstGeom>
          <a:noFill/>
          <a:ln>
            <a:noFill/>
          </a:ln>
        </p:spPr>
      </p:pic>
      <p:sp>
        <p:nvSpPr>
          <p:cNvPr id="184" name="Google Shape;184;p28"/>
          <p:cNvSpPr/>
          <p:nvPr/>
        </p:nvSpPr>
        <p:spPr>
          <a:xfrm>
            <a:off x="0" y="0"/>
            <a:ext cx="12192000" cy="6858000"/>
          </a:xfrm>
          <a:prstGeom prst="rect">
            <a:avLst/>
          </a:prstGeom>
          <a:solidFill>
            <a:srgbClr val="002D72">
              <a:alpha val="77254"/>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Arial"/>
              <a:ea typeface="Arial"/>
              <a:cs typeface="Arial"/>
              <a:sym typeface="Arial"/>
            </a:endParaRPr>
          </a:p>
        </p:txBody>
      </p:sp>
      <p:sp>
        <p:nvSpPr>
          <p:cNvPr id="185" name="Google Shape;185;p28"/>
          <p:cNvSpPr txBox="1">
            <a:spLocks noGrp="1"/>
          </p:cNvSpPr>
          <p:nvPr>
            <p:ph type="title"/>
          </p:nvPr>
        </p:nvSpPr>
        <p:spPr>
          <a:xfrm>
            <a:off x="1113100" y="4043025"/>
            <a:ext cx="10130100" cy="12960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chemeClr val="lt1"/>
              </a:buClr>
              <a:buSzPts val="8000"/>
              <a:buFont typeface="Arial"/>
              <a:buNone/>
            </a:pPr>
            <a:r>
              <a:rPr lang="sv-SE" sz="8000" dirty="0">
                <a:solidFill>
                  <a:schemeClr val="lt1"/>
                </a:solidFill>
                <a:latin typeface="Whitney Black" pitchFamily="2" charset="0"/>
                <a:ea typeface="Arial"/>
                <a:cs typeface="Arial"/>
                <a:sym typeface="Arial"/>
              </a:rPr>
              <a:t>ESMA risk 1</a:t>
            </a:r>
            <a:br>
              <a:rPr lang="sv-SE" sz="8000" dirty="0">
                <a:solidFill>
                  <a:schemeClr val="lt1"/>
                </a:solidFill>
                <a:latin typeface="Whitney Black" pitchFamily="2" charset="0"/>
                <a:ea typeface="Arial"/>
                <a:cs typeface="Arial"/>
                <a:sym typeface="Arial"/>
              </a:rPr>
            </a:br>
            <a:r>
              <a:rPr lang="sv-SE" sz="2000" dirty="0">
                <a:solidFill>
                  <a:schemeClr val="lt1"/>
                </a:solidFill>
                <a:latin typeface="Whitney Black" pitchFamily="2" charset="0"/>
                <a:ea typeface="Arial"/>
                <a:cs typeface="Arial"/>
                <a:sym typeface="Arial"/>
              </a:rPr>
              <a:t>Investeringar med väldigt låg risk. Svängningar 0-0,5%</a:t>
            </a:r>
            <a:br>
              <a:rPr lang="sv-SE" sz="2000" dirty="0">
                <a:solidFill>
                  <a:schemeClr val="lt1"/>
                </a:solidFill>
                <a:latin typeface="Whitney Black" pitchFamily="2" charset="0"/>
                <a:ea typeface="Arial"/>
                <a:cs typeface="Arial"/>
                <a:sym typeface="Arial"/>
              </a:rPr>
            </a:br>
            <a:r>
              <a:rPr lang="sv-SE" sz="2000" dirty="0">
                <a:solidFill>
                  <a:schemeClr val="lt1"/>
                </a:solidFill>
                <a:latin typeface="Whitney Black" pitchFamily="2" charset="0"/>
                <a:ea typeface="Arial"/>
                <a:cs typeface="Arial"/>
                <a:sym typeface="Arial"/>
              </a:rPr>
              <a:t>Bankkonton med insättningsgaranti</a:t>
            </a:r>
            <a:br>
              <a:rPr lang="sv-SE" sz="8000" dirty="0">
                <a:solidFill>
                  <a:schemeClr val="lt1"/>
                </a:solidFill>
                <a:latin typeface="Whitney Black" pitchFamily="2" charset="0"/>
                <a:ea typeface="Arial"/>
                <a:cs typeface="Arial"/>
                <a:sym typeface="Arial"/>
              </a:rPr>
            </a:br>
            <a:r>
              <a:rPr lang="sv-SE" sz="8000" dirty="0">
                <a:solidFill>
                  <a:schemeClr val="lt1"/>
                </a:solidFill>
                <a:latin typeface="Whitney Black" pitchFamily="2" charset="0"/>
                <a:ea typeface="Arial"/>
                <a:cs typeface="Arial"/>
                <a:sym typeface="Arial"/>
              </a:rPr>
              <a:t> </a:t>
            </a:r>
            <a:endParaRPr dirty="0">
              <a:latin typeface="Whitney Black" pitchFamily="2" charset="0"/>
            </a:endParaRPr>
          </a:p>
        </p:txBody>
      </p:sp>
      <p:pic>
        <p:nvPicPr>
          <p:cNvPr id="186" name="Google Shape;186;p28"/>
          <p:cNvPicPr preferRelativeResize="0"/>
          <p:nvPr/>
        </p:nvPicPr>
        <p:blipFill rotWithShape="1">
          <a:blip r:embed="rId4">
            <a:alphaModFix/>
          </a:blip>
          <a:srcRect/>
          <a:stretch/>
        </p:blipFill>
        <p:spPr>
          <a:xfrm>
            <a:off x="623802" y="755822"/>
            <a:ext cx="3816723" cy="621874"/>
          </a:xfrm>
          <a:prstGeom prst="rect">
            <a:avLst/>
          </a:prstGeom>
          <a:noFill/>
          <a:ln>
            <a:noFill/>
          </a:ln>
        </p:spPr>
      </p:pic>
    </p:spTree>
    <p:extLst>
      <p:ext uri="{BB962C8B-B14F-4D97-AF65-F5344CB8AC3E}">
        <p14:creationId xmlns:p14="http://schemas.microsoft.com/office/powerpoint/2010/main" val="2239818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pic>
        <p:nvPicPr>
          <p:cNvPr id="183" name="Google Shape;183;p28" descr="En bild som visar metall, bord, man, snö&#10;&#10;Automatiskt genererad beskrivning"/>
          <p:cNvPicPr preferRelativeResize="0"/>
          <p:nvPr/>
        </p:nvPicPr>
        <p:blipFill rotWithShape="1">
          <a:blip r:embed="rId3">
            <a:alphaModFix/>
          </a:blip>
          <a:srcRect b="15510"/>
          <a:stretch/>
        </p:blipFill>
        <p:spPr>
          <a:xfrm>
            <a:off x="0" y="-1"/>
            <a:ext cx="12192000" cy="6858001"/>
          </a:xfrm>
          <a:prstGeom prst="rect">
            <a:avLst/>
          </a:prstGeom>
          <a:noFill/>
          <a:ln>
            <a:noFill/>
          </a:ln>
        </p:spPr>
      </p:pic>
      <p:sp>
        <p:nvSpPr>
          <p:cNvPr id="184" name="Google Shape;184;p28"/>
          <p:cNvSpPr/>
          <p:nvPr/>
        </p:nvSpPr>
        <p:spPr>
          <a:xfrm>
            <a:off x="0" y="0"/>
            <a:ext cx="12192000" cy="6858000"/>
          </a:xfrm>
          <a:prstGeom prst="rect">
            <a:avLst/>
          </a:prstGeom>
          <a:solidFill>
            <a:srgbClr val="002D72">
              <a:alpha val="77254"/>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Arial"/>
              <a:ea typeface="Arial"/>
              <a:cs typeface="Arial"/>
              <a:sym typeface="Arial"/>
            </a:endParaRPr>
          </a:p>
        </p:txBody>
      </p:sp>
      <p:sp>
        <p:nvSpPr>
          <p:cNvPr id="185" name="Google Shape;185;p28"/>
          <p:cNvSpPr txBox="1">
            <a:spLocks noGrp="1"/>
          </p:cNvSpPr>
          <p:nvPr>
            <p:ph type="title"/>
          </p:nvPr>
        </p:nvSpPr>
        <p:spPr>
          <a:xfrm>
            <a:off x="1113100" y="4043025"/>
            <a:ext cx="10130100" cy="12960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chemeClr val="lt1"/>
              </a:buClr>
              <a:buSzPts val="8000"/>
              <a:buFont typeface="Arial"/>
              <a:buNone/>
            </a:pPr>
            <a:r>
              <a:rPr lang="sv-SE" sz="8000" dirty="0">
                <a:solidFill>
                  <a:schemeClr val="lt1"/>
                </a:solidFill>
                <a:latin typeface="Whitney Black" pitchFamily="2" charset="0"/>
                <a:ea typeface="Arial"/>
                <a:cs typeface="Arial"/>
                <a:sym typeface="Arial"/>
              </a:rPr>
              <a:t>ESMA risk 2</a:t>
            </a:r>
            <a:br>
              <a:rPr lang="sv-SE" sz="8000" dirty="0">
                <a:solidFill>
                  <a:schemeClr val="lt1"/>
                </a:solidFill>
                <a:latin typeface="Whitney Black" pitchFamily="2" charset="0"/>
                <a:ea typeface="Arial"/>
                <a:cs typeface="Arial"/>
                <a:sym typeface="Arial"/>
              </a:rPr>
            </a:br>
            <a:r>
              <a:rPr lang="sv-SE" sz="2000" dirty="0">
                <a:solidFill>
                  <a:schemeClr val="lt1"/>
                </a:solidFill>
                <a:latin typeface="Whitney Black" pitchFamily="2" charset="0"/>
                <a:ea typeface="Arial"/>
                <a:cs typeface="Arial"/>
                <a:sym typeface="Arial"/>
              </a:rPr>
              <a:t>Investeringar med låg risk. Svängningar 0,5-2%</a:t>
            </a:r>
            <a:br>
              <a:rPr lang="sv-SE" sz="2000" dirty="0">
                <a:solidFill>
                  <a:schemeClr val="lt1"/>
                </a:solidFill>
                <a:latin typeface="Whitney Black" pitchFamily="2" charset="0"/>
                <a:ea typeface="Arial"/>
                <a:cs typeface="Arial"/>
                <a:sym typeface="Arial"/>
              </a:rPr>
            </a:br>
            <a:r>
              <a:rPr lang="sv-SE" sz="2000" dirty="0">
                <a:solidFill>
                  <a:schemeClr val="lt1"/>
                </a:solidFill>
                <a:latin typeface="Whitney Black" pitchFamily="2" charset="0"/>
                <a:ea typeface="Arial"/>
                <a:cs typeface="Arial"/>
                <a:sym typeface="Arial"/>
              </a:rPr>
              <a:t>Många räntefonder med normal risk </a:t>
            </a:r>
            <a:br>
              <a:rPr lang="sv-SE" sz="2000" dirty="0">
                <a:solidFill>
                  <a:schemeClr val="lt1"/>
                </a:solidFill>
                <a:latin typeface="Whitney Black" pitchFamily="2" charset="0"/>
                <a:ea typeface="Arial"/>
                <a:cs typeface="Arial"/>
                <a:sym typeface="Arial"/>
              </a:rPr>
            </a:br>
            <a:r>
              <a:rPr lang="sv-SE" sz="2000" dirty="0">
                <a:solidFill>
                  <a:schemeClr val="lt1"/>
                </a:solidFill>
                <a:latin typeface="Whitney Black" pitchFamily="2" charset="0"/>
                <a:ea typeface="Arial"/>
                <a:cs typeface="Arial"/>
                <a:sym typeface="Arial"/>
              </a:rPr>
              <a:t>Vissa blandfonder med låg aktieandel</a:t>
            </a:r>
            <a:br>
              <a:rPr lang="sv-SE" sz="8000" dirty="0">
                <a:solidFill>
                  <a:schemeClr val="lt1"/>
                </a:solidFill>
                <a:latin typeface="Whitney Black" pitchFamily="2" charset="0"/>
                <a:ea typeface="Arial"/>
                <a:cs typeface="Arial"/>
                <a:sym typeface="Arial"/>
              </a:rPr>
            </a:br>
            <a:r>
              <a:rPr lang="sv-SE" sz="8000" dirty="0">
                <a:solidFill>
                  <a:schemeClr val="lt1"/>
                </a:solidFill>
                <a:latin typeface="Whitney Black" pitchFamily="2" charset="0"/>
                <a:ea typeface="Arial"/>
                <a:cs typeface="Arial"/>
                <a:sym typeface="Arial"/>
              </a:rPr>
              <a:t> </a:t>
            </a:r>
            <a:endParaRPr dirty="0">
              <a:latin typeface="Whitney Black" pitchFamily="2" charset="0"/>
            </a:endParaRPr>
          </a:p>
        </p:txBody>
      </p:sp>
      <p:pic>
        <p:nvPicPr>
          <p:cNvPr id="186" name="Google Shape;186;p28"/>
          <p:cNvPicPr preferRelativeResize="0"/>
          <p:nvPr/>
        </p:nvPicPr>
        <p:blipFill rotWithShape="1">
          <a:blip r:embed="rId4">
            <a:alphaModFix/>
          </a:blip>
          <a:srcRect/>
          <a:stretch/>
        </p:blipFill>
        <p:spPr>
          <a:xfrm>
            <a:off x="623802" y="755822"/>
            <a:ext cx="3816723" cy="621874"/>
          </a:xfrm>
          <a:prstGeom prst="rect">
            <a:avLst/>
          </a:prstGeom>
          <a:noFill/>
          <a:ln>
            <a:noFill/>
          </a:ln>
        </p:spPr>
      </p:pic>
    </p:spTree>
    <p:extLst>
      <p:ext uri="{BB962C8B-B14F-4D97-AF65-F5344CB8AC3E}">
        <p14:creationId xmlns:p14="http://schemas.microsoft.com/office/powerpoint/2010/main" val="2149152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pic>
        <p:nvPicPr>
          <p:cNvPr id="183" name="Google Shape;183;p28" descr="En bild som visar metall, bord, man, snö&#10;&#10;Automatiskt genererad beskrivning"/>
          <p:cNvPicPr preferRelativeResize="0"/>
          <p:nvPr/>
        </p:nvPicPr>
        <p:blipFill rotWithShape="1">
          <a:blip r:embed="rId3">
            <a:alphaModFix/>
          </a:blip>
          <a:srcRect b="15510"/>
          <a:stretch/>
        </p:blipFill>
        <p:spPr>
          <a:xfrm>
            <a:off x="0" y="-1"/>
            <a:ext cx="12192000" cy="6858001"/>
          </a:xfrm>
          <a:prstGeom prst="rect">
            <a:avLst/>
          </a:prstGeom>
          <a:noFill/>
          <a:ln>
            <a:noFill/>
          </a:ln>
        </p:spPr>
      </p:pic>
      <p:sp>
        <p:nvSpPr>
          <p:cNvPr id="184" name="Google Shape;184;p28"/>
          <p:cNvSpPr/>
          <p:nvPr/>
        </p:nvSpPr>
        <p:spPr>
          <a:xfrm>
            <a:off x="0" y="0"/>
            <a:ext cx="12192000" cy="6858000"/>
          </a:xfrm>
          <a:prstGeom prst="rect">
            <a:avLst/>
          </a:prstGeom>
          <a:solidFill>
            <a:srgbClr val="002D72">
              <a:alpha val="77254"/>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Arial"/>
              <a:ea typeface="Arial"/>
              <a:cs typeface="Arial"/>
              <a:sym typeface="Arial"/>
            </a:endParaRPr>
          </a:p>
        </p:txBody>
      </p:sp>
      <p:sp>
        <p:nvSpPr>
          <p:cNvPr id="185" name="Google Shape;185;p28"/>
          <p:cNvSpPr txBox="1">
            <a:spLocks noGrp="1"/>
          </p:cNvSpPr>
          <p:nvPr>
            <p:ph type="title"/>
          </p:nvPr>
        </p:nvSpPr>
        <p:spPr>
          <a:xfrm>
            <a:off x="1113100" y="4043025"/>
            <a:ext cx="10130100" cy="12960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chemeClr val="lt1"/>
              </a:buClr>
              <a:buSzPts val="8000"/>
              <a:buFont typeface="Arial"/>
              <a:buNone/>
            </a:pPr>
            <a:r>
              <a:rPr lang="sv-SE" sz="8000" dirty="0">
                <a:solidFill>
                  <a:schemeClr val="lt1"/>
                </a:solidFill>
                <a:latin typeface="Whitney Black" pitchFamily="2" charset="0"/>
                <a:ea typeface="Arial"/>
                <a:cs typeface="Arial"/>
                <a:sym typeface="Arial"/>
              </a:rPr>
              <a:t>ESMA risk 3</a:t>
            </a:r>
            <a:br>
              <a:rPr lang="sv-SE" sz="8000" dirty="0">
                <a:solidFill>
                  <a:schemeClr val="lt1"/>
                </a:solidFill>
                <a:latin typeface="Whitney Black" pitchFamily="2" charset="0"/>
                <a:ea typeface="Arial"/>
                <a:cs typeface="Arial"/>
                <a:sym typeface="Arial"/>
              </a:rPr>
            </a:br>
            <a:r>
              <a:rPr lang="sv-SE" sz="2000" dirty="0">
                <a:solidFill>
                  <a:schemeClr val="lt1"/>
                </a:solidFill>
                <a:latin typeface="Whitney Black" pitchFamily="2" charset="0"/>
                <a:ea typeface="Arial"/>
                <a:cs typeface="Arial"/>
                <a:sym typeface="Arial"/>
              </a:rPr>
              <a:t>Investeringar med medelhög risk. Svängningar 2%-5%</a:t>
            </a:r>
            <a:br>
              <a:rPr lang="sv-SE" sz="2000" dirty="0">
                <a:solidFill>
                  <a:schemeClr val="lt1"/>
                </a:solidFill>
                <a:latin typeface="Whitney Black" pitchFamily="2" charset="0"/>
                <a:ea typeface="Arial"/>
                <a:cs typeface="Arial"/>
                <a:sym typeface="Arial"/>
              </a:rPr>
            </a:br>
            <a:r>
              <a:rPr lang="sv-SE" sz="2000" dirty="0">
                <a:solidFill>
                  <a:schemeClr val="lt1"/>
                </a:solidFill>
                <a:latin typeface="Whitney Black" pitchFamily="2" charset="0"/>
                <a:ea typeface="Arial"/>
                <a:cs typeface="Arial"/>
                <a:sym typeface="Arial"/>
              </a:rPr>
              <a:t>Vissa räntefonder med högre risk (</a:t>
            </a:r>
            <a:r>
              <a:rPr lang="sv-SE" sz="2000" dirty="0" err="1">
                <a:solidFill>
                  <a:schemeClr val="lt1"/>
                </a:solidFill>
                <a:latin typeface="Whitney Black" pitchFamily="2" charset="0"/>
                <a:ea typeface="Arial"/>
                <a:cs typeface="Arial"/>
                <a:sym typeface="Arial"/>
              </a:rPr>
              <a:t>t.ex</a:t>
            </a:r>
            <a:r>
              <a:rPr lang="sv-SE" sz="2000" dirty="0">
                <a:solidFill>
                  <a:schemeClr val="lt1"/>
                </a:solidFill>
                <a:latin typeface="Whitney Black" pitchFamily="2" charset="0"/>
                <a:ea typeface="Arial"/>
                <a:cs typeface="Arial"/>
                <a:sym typeface="Arial"/>
              </a:rPr>
              <a:t> </a:t>
            </a:r>
            <a:r>
              <a:rPr lang="sv-SE" sz="2000" dirty="0" err="1">
                <a:solidFill>
                  <a:schemeClr val="lt1"/>
                </a:solidFill>
                <a:latin typeface="Whitney Black" pitchFamily="2" charset="0"/>
                <a:ea typeface="Arial"/>
                <a:cs typeface="Arial"/>
                <a:sym typeface="Arial"/>
              </a:rPr>
              <a:t>High</a:t>
            </a:r>
            <a:r>
              <a:rPr lang="sv-SE" sz="2000" dirty="0">
                <a:solidFill>
                  <a:schemeClr val="lt1"/>
                </a:solidFill>
                <a:latin typeface="Whitney Black" pitchFamily="2" charset="0"/>
                <a:ea typeface="Arial"/>
                <a:cs typeface="Arial"/>
                <a:sym typeface="Arial"/>
              </a:rPr>
              <a:t> </a:t>
            </a:r>
            <a:r>
              <a:rPr lang="sv-SE" sz="2000" dirty="0" err="1">
                <a:solidFill>
                  <a:schemeClr val="lt1"/>
                </a:solidFill>
                <a:latin typeface="Whitney Black" pitchFamily="2" charset="0"/>
                <a:ea typeface="Arial"/>
                <a:cs typeface="Arial"/>
                <a:sym typeface="Arial"/>
              </a:rPr>
              <a:t>Yield</a:t>
            </a:r>
            <a:r>
              <a:rPr lang="sv-SE" sz="2000" dirty="0">
                <a:solidFill>
                  <a:schemeClr val="lt1"/>
                </a:solidFill>
                <a:latin typeface="Whitney Black" pitchFamily="2" charset="0"/>
                <a:ea typeface="Arial"/>
                <a:cs typeface="Arial"/>
                <a:sym typeface="Arial"/>
              </a:rPr>
              <a:t>, specialiserade räntefonder)</a:t>
            </a:r>
            <a:br>
              <a:rPr lang="sv-SE" sz="2000" dirty="0">
                <a:solidFill>
                  <a:schemeClr val="lt1"/>
                </a:solidFill>
                <a:latin typeface="Whitney Black" pitchFamily="2" charset="0"/>
                <a:ea typeface="Arial"/>
                <a:cs typeface="Arial"/>
                <a:sym typeface="Arial"/>
              </a:rPr>
            </a:br>
            <a:r>
              <a:rPr lang="sv-SE" sz="2000" dirty="0">
                <a:solidFill>
                  <a:schemeClr val="lt1"/>
                </a:solidFill>
                <a:latin typeface="Whitney Black" pitchFamily="2" charset="0"/>
                <a:ea typeface="Arial"/>
                <a:cs typeface="Arial"/>
                <a:sym typeface="Arial"/>
              </a:rPr>
              <a:t>Vissa blandfonder med medelhög aktieandel (ca 40-60%)</a:t>
            </a:r>
            <a:br>
              <a:rPr lang="sv-SE" sz="8000" dirty="0">
                <a:solidFill>
                  <a:schemeClr val="lt1"/>
                </a:solidFill>
                <a:latin typeface="Whitney Black" pitchFamily="2" charset="0"/>
                <a:ea typeface="Arial"/>
                <a:cs typeface="Arial"/>
                <a:sym typeface="Arial"/>
              </a:rPr>
            </a:br>
            <a:r>
              <a:rPr lang="sv-SE" sz="8000" dirty="0">
                <a:solidFill>
                  <a:schemeClr val="lt1"/>
                </a:solidFill>
                <a:latin typeface="Whitney Black" pitchFamily="2" charset="0"/>
                <a:ea typeface="Arial"/>
                <a:cs typeface="Arial"/>
                <a:sym typeface="Arial"/>
              </a:rPr>
              <a:t> </a:t>
            </a:r>
            <a:endParaRPr dirty="0">
              <a:latin typeface="Whitney Black" pitchFamily="2" charset="0"/>
            </a:endParaRPr>
          </a:p>
        </p:txBody>
      </p:sp>
      <p:pic>
        <p:nvPicPr>
          <p:cNvPr id="186" name="Google Shape;186;p28"/>
          <p:cNvPicPr preferRelativeResize="0"/>
          <p:nvPr/>
        </p:nvPicPr>
        <p:blipFill rotWithShape="1">
          <a:blip r:embed="rId4">
            <a:alphaModFix/>
          </a:blip>
          <a:srcRect/>
          <a:stretch/>
        </p:blipFill>
        <p:spPr>
          <a:xfrm>
            <a:off x="623802" y="755822"/>
            <a:ext cx="3816723" cy="621874"/>
          </a:xfrm>
          <a:prstGeom prst="rect">
            <a:avLst/>
          </a:prstGeom>
          <a:noFill/>
          <a:ln>
            <a:noFill/>
          </a:ln>
        </p:spPr>
      </p:pic>
    </p:spTree>
    <p:extLst>
      <p:ext uri="{BB962C8B-B14F-4D97-AF65-F5344CB8AC3E}">
        <p14:creationId xmlns:p14="http://schemas.microsoft.com/office/powerpoint/2010/main" val="419655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pic>
        <p:nvPicPr>
          <p:cNvPr id="183" name="Google Shape;183;p28" descr="En bild som visar metall, bord, man, snö&#10;&#10;Automatiskt genererad beskrivning"/>
          <p:cNvPicPr preferRelativeResize="0"/>
          <p:nvPr/>
        </p:nvPicPr>
        <p:blipFill rotWithShape="1">
          <a:blip r:embed="rId3">
            <a:alphaModFix/>
          </a:blip>
          <a:srcRect b="15510"/>
          <a:stretch/>
        </p:blipFill>
        <p:spPr>
          <a:xfrm>
            <a:off x="0" y="-1"/>
            <a:ext cx="12192000" cy="6858001"/>
          </a:xfrm>
          <a:prstGeom prst="rect">
            <a:avLst/>
          </a:prstGeom>
          <a:noFill/>
          <a:ln>
            <a:noFill/>
          </a:ln>
        </p:spPr>
      </p:pic>
      <p:sp>
        <p:nvSpPr>
          <p:cNvPr id="184" name="Google Shape;184;p28"/>
          <p:cNvSpPr/>
          <p:nvPr/>
        </p:nvSpPr>
        <p:spPr>
          <a:xfrm>
            <a:off x="0" y="0"/>
            <a:ext cx="12192000" cy="6858000"/>
          </a:xfrm>
          <a:prstGeom prst="rect">
            <a:avLst/>
          </a:prstGeom>
          <a:solidFill>
            <a:srgbClr val="002D72">
              <a:alpha val="77254"/>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Arial"/>
              <a:ea typeface="Arial"/>
              <a:cs typeface="Arial"/>
              <a:sym typeface="Arial"/>
            </a:endParaRPr>
          </a:p>
        </p:txBody>
      </p:sp>
      <p:sp>
        <p:nvSpPr>
          <p:cNvPr id="185" name="Google Shape;185;p28"/>
          <p:cNvSpPr txBox="1">
            <a:spLocks noGrp="1"/>
          </p:cNvSpPr>
          <p:nvPr>
            <p:ph type="title"/>
          </p:nvPr>
        </p:nvSpPr>
        <p:spPr>
          <a:xfrm>
            <a:off x="1113100" y="4043025"/>
            <a:ext cx="10130100" cy="12960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chemeClr val="lt1"/>
              </a:buClr>
              <a:buSzPts val="8000"/>
              <a:buFont typeface="Arial"/>
              <a:buNone/>
            </a:pPr>
            <a:r>
              <a:rPr lang="sv-SE" sz="8000" dirty="0">
                <a:solidFill>
                  <a:schemeClr val="lt1"/>
                </a:solidFill>
                <a:latin typeface="Whitney Black" pitchFamily="2" charset="0"/>
                <a:ea typeface="Arial"/>
                <a:cs typeface="Arial"/>
                <a:sym typeface="Arial"/>
              </a:rPr>
              <a:t>ESMA risk 4</a:t>
            </a:r>
            <a:br>
              <a:rPr lang="sv-SE" sz="8000" dirty="0">
                <a:solidFill>
                  <a:schemeClr val="lt1"/>
                </a:solidFill>
                <a:latin typeface="Whitney Black" pitchFamily="2" charset="0"/>
                <a:ea typeface="Arial"/>
                <a:cs typeface="Arial"/>
                <a:sym typeface="Arial"/>
              </a:rPr>
            </a:br>
            <a:r>
              <a:rPr lang="sv-SE" sz="2000" dirty="0">
                <a:solidFill>
                  <a:schemeClr val="lt1"/>
                </a:solidFill>
                <a:latin typeface="Whitney Black" pitchFamily="2" charset="0"/>
                <a:ea typeface="Arial"/>
                <a:cs typeface="Arial"/>
                <a:sym typeface="Arial"/>
              </a:rPr>
              <a:t>Investeringar med medelhög till hög risk. Svängningar 5%-10%</a:t>
            </a:r>
            <a:br>
              <a:rPr lang="sv-SE" sz="2000" dirty="0">
                <a:solidFill>
                  <a:schemeClr val="lt1"/>
                </a:solidFill>
                <a:latin typeface="Whitney Black" pitchFamily="2" charset="0"/>
                <a:ea typeface="Arial"/>
                <a:cs typeface="Arial"/>
                <a:sym typeface="Arial"/>
              </a:rPr>
            </a:br>
            <a:r>
              <a:rPr lang="sv-SE" sz="2000" dirty="0">
                <a:solidFill>
                  <a:schemeClr val="lt1"/>
                </a:solidFill>
                <a:latin typeface="Whitney Black" pitchFamily="2" charset="0"/>
                <a:ea typeface="Arial"/>
                <a:cs typeface="Arial"/>
                <a:sym typeface="Arial"/>
              </a:rPr>
              <a:t>Många fonder ryms inom denna kategori – ofta bredare aktiefonder eller branschfonder med försiktigare profil. Globala Indexfonder (beroende på börsutvecklingen senaste 5åren)</a:t>
            </a:r>
            <a:br>
              <a:rPr lang="sv-SE" sz="8000" dirty="0">
                <a:solidFill>
                  <a:schemeClr val="lt1"/>
                </a:solidFill>
                <a:latin typeface="Whitney Black" pitchFamily="2" charset="0"/>
                <a:ea typeface="Arial"/>
                <a:cs typeface="Arial"/>
                <a:sym typeface="Arial"/>
              </a:rPr>
            </a:br>
            <a:r>
              <a:rPr lang="sv-SE" sz="8000" dirty="0">
                <a:solidFill>
                  <a:schemeClr val="lt1"/>
                </a:solidFill>
                <a:latin typeface="Whitney Black" pitchFamily="2" charset="0"/>
                <a:ea typeface="Arial"/>
                <a:cs typeface="Arial"/>
                <a:sym typeface="Arial"/>
              </a:rPr>
              <a:t> </a:t>
            </a:r>
            <a:endParaRPr dirty="0">
              <a:latin typeface="Whitney Black" pitchFamily="2" charset="0"/>
            </a:endParaRPr>
          </a:p>
        </p:txBody>
      </p:sp>
      <p:pic>
        <p:nvPicPr>
          <p:cNvPr id="186" name="Google Shape;186;p28"/>
          <p:cNvPicPr preferRelativeResize="0"/>
          <p:nvPr/>
        </p:nvPicPr>
        <p:blipFill rotWithShape="1">
          <a:blip r:embed="rId4">
            <a:alphaModFix/>
          </a:blip>
          <a:srcRect/>
          <a:stretch/>
        </p:blipFill>
        <p:spPr>
          <a:xfrm>
            <a:off x="623802" y="755822"/>
            <a:ext cx="3816723" cy="621874"/>
          </a:xfrm>
          <a:prstGeom prst="rect">
            <a:avLst/>
          </a:prstGeom>
          <a:noFill/>
          <a:ln>
            <a:noFill/>
          </a:ln>
        </p:spPr>
      </p:pic>
    </p:spTree>
    <p:extLst>
      <p:ext uri="{BB962C8B-B14F-4D97-AF65-F5344CB8AC3E}">
        <p14:creationId xmlns:p14="http://schemas.microsoft.com/office/powerpoint/2010/main" val="310744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pic>
        <p:nvPicPr>
          <p:cNvPr id="183" name="Google Shape;183;p28" descr="En bild som visar metall, bord, man, snö&#10;&#10;Automatiskt genererad beskrivning"/>
          <p:cNvPicPr preferRelativeResize="0"/>
          <p:nvPr/>
        </p:nvPicPr>
        <p:blipFill rotWithShape="1">
          <a:blip r:embed="rId3">
            <a:alphaModFix/>
          </a:blip>
          <a:srcRect b="15510"/>
          <a:stretch/>
        </p:blipFill>
        <p:spPr>
          <a:xfrm>
            <a:off x="0" y="-1"/>
            <a:ext cx="12192000" cy="6858001"/>
          </a:xfrm>
          <a:prstGeom prst="rect">
            <a:avLst/>
          </a:prstGeom>
          <a:noFill/>
          <a:ln>
            <a:noFill/>
          </a:ln>
        </p:spPr>
      </p:pic>
      <p:sp>
        <p:nvSpPr>
          <p:cNvPr id="184" name="Google Shape;184;p28"/>
          <p:cNvSpPr/>
          <p:nvPr/>
        </p:nvSpPr>
        <p:spPr>
          <a:xfrm>
            <a:off x="0" y="0"/>
            <a:ext cx="12192000" cy="6858000"/>
          </a:xfrm>
          <a:prstGeom prst="rect">
            <a:avLst/>
          </a:prstGeom>
          <a:solidFill>
            <a:srgbClr val="002D72">
              <a:alpha val="77254"/>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Arial"/>
              <a:ea typeface="Arial"/>
              <a:cs typeface="Arial"/>
              <a:sym typeface="Arial"/>
            </a:endParaRPr>
          </a:p>
        </p:txBody>
      </p:sp>
      <p:sp>
        <p:nvSpPr>
          <p:cNvPr id="185" name="Google Shape;185;p28"/>
          <p:cNvSpPr txBox="1">
            <a:spLocks noGrp="1"/>
          </p:cNvSpPr>
          <p:nvPr>
            <p:ph type="title"/>
          </p:nvPr>
        </p:nvSpPr>
        <p:spPr>
          <a:xfrm>
            <a:off x="1113100" y="4043025"/>
            <a:ext cx="10130100" cy="12960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chemeClr val="lt1"/>
              </a:buClr>
              <a:buSzPts val="8000"/>
              <a:buFont typeface="Arial"/>
              <a:buNone/>
            </a:pPr>
            <a:r>
              <a:rPr lang="sv-SE" sz="8000" dirty="0">
                <a:solidFill>
                  <a:schemeClr val="lt1"/>
                </a:solidFill>
                <a:latin typeface="Whitney Black" pitchFamily="2" charset="0"/>
                <a:ea typeface="Arial"/>
                <a:cs typeface="Arial"/>
                <a:sym typeface="Arial"/>
              </a:rPr>
              <a:t>ESMA risk 5</a:t>
            </a:r>
            <a:br>
              <a:rPr lang="sv-SE" sz="8000" dirty="0">
                <a:solidFill>
                  <a:schemeClr val="lt1"/>
                </a:solidFill>
                <a:latin typeface="Whitney Black" pitchFamily="2" charset="0"/>
                <a:ea typeface="Arial"/>
                <a:cs typeface="Arial"/>
                <a:sym typeface="Arial"/>
              </a:rPr>
            </a:br>
            <a:r>
              <a:rPr lang="sv-SE" sz="2000" dirty="0">
                <a:solidFill>
                  <a:schemeClr val="lt1"/>
                </a:solidFill>
                <a:latin typeface="Whitney Black" pitchFamily="2" charset="0"/>
                <a:ea typeface="Arial"/>
                <a:cs typeface="Arial"/>
                <a:sym typeface="Arial"/>
              </a:rPr>
              <a:t>Investeringar med hög risk. Svängningar 10-15%</a:t>
            </a:r>
            <a:br>
              <a:rPr lang="sv-SE" sz="2000" dirty="0">
                <a:solidFill>
                  <a:schemeClr val="lt1"/>
                </a:solidFill>
                <a:latin typeface="Whitney Black" pitchFamily="2" charset="0"/>
                <a:ea typeface="Arial"/>
                <a:cs typeface="Arial"/>
                <a:sym typeface="Arial"/>
              </a:rPr>
            </a:br>
            <a:r>
              <a:rPr lang="sv-SE" sz="2000" dirty="0">
                <a:solidFill>
                  <a:schemeClr val="lt1"/>
                </a:solidFill>
                <a:latin typeface="Whitney Black" pitchFamily="2" charset="0"/>
                <a:ea typeface="Arial"/>
                <a:cs typeface="Arial"/>
                <a:sym typeface="Arial"/>
              </a:rPr>
              <a:t>Aktiefonder med större rörelser, mer </a:t>
            </a:r>
            <a:r>
              <a:rPr lang="sv-SE" sz="2000" dirty="0" err="1">
                <a:solidFill>
                  <a:schemeClr val="lt1"/>
                </a:solidFill>
                <a:latin typeface="Whitney Black" pitchFamily="2" charset="0"/>
                <a:ea typeface="Arial"/>
                <a:cs typeface="Arial"/>
                <a:sym typeface="Arial"/>
              </a:rPr>
              <a:t>speciailiserade</a:t>
            </a:r>
            <a:r>
              <a:rPr lang="sv-SE" sz="2000" dirty="0">
                <a:solidFill>
                  <a:schemeClr val="lt1"/>
                </a:solidFill>
                <a:latin typeface="Whitney Black" pitchFamily="2" charset="0"/>
                <a:ea typeface="Arial"/>
                <a:cs typeface="Arial"/>
                <a:sym typeface="Arial"/>
              </a:rPr>
              <a:t> inriktningar / marknader, mindre marknader. Globala Indexfonder (beroende på börsutvecklingen)</a:t>
            </a:r>
            <a:br>
              <a:rPr lang="sv-SE" sz="8000" dirty="0">
                <a:solidFill>
                  <a:schemeClr val="lt1"/>
                </a:solidFill>
                <a:latin typeface="Whitney Black" pitchFamily="2" charset="0"/>
                <a:ea typeface="Arial"/>
                <a:cs typeface="Arial"/>
                <a:sym typeface="Arial"/>
              </a:rPr>
            </a:br>
            <a:r>
              <a:rPr lang="sv-SE" sz="8000" dirty="0">
                <a:solidFill>
                  <a:schemeClr val="lt1"/>
                </a:solidFill>
                <a:latin typeface="Whitney Black" pitchFamily="2" charset="0"/>
                <a:ea typeface="Arial"/>
                <a:cs typeface="Arial"/>
                <a:sym typeface="Arial"/>
              </a:rPr>
              <a:t> </a:t>
            </a:r>
            <a:endParaRPr dirty="0">
              <a:latin typeface="Whitney Black" pitchFamily="2" charset="0"/>
            </a:endParaRPr>
          </a:p>
        </p:txBody>
      </p:sp>
      <p:pic>
        <p:nvPicPr>
          <p:cNvPr id="186" name="Google Shape;186;p28"/>
          <p:cNvPicPr preferRelativeResize="0"/>
          <p:nvPr/>
        </p:nvPicPr>
        <p:blipFill rotWithShape="1">
          <a:blip r:embed="rId4">
            <a:alphaModFix/>
          </a:blip>
          <a:srcRect/>
          <a:stretch/>
        </p:blipFill>
        <p:spPr>
          <a:xfrm>
            <a:off x="623802" y="755822"/>
            <a:ext cx="3816723" cy="621874"/>
          </a:xfrm>
          <a:prstGeom prst="rect">
            <a:avLst/>
          </a:prstGeom>
          <a:noFill/>
          <a:ln>
            <a:noFill/>
          </a:ln>
        </p:spPr>
      </p:pic>
    </p:spTree>
    <p:extLst>
      <p:ext uri="{BB962C8B-B14F-4D97-AF65-F5344CB8AC3E}">
        <p14:creationId xmlns:p14="http://schemas.microsoft.com/office/powerpoint/2010/main" val="843065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pic>
        <p:nvPicPr>
          <p:cNvPr id="183" name="Google Shape;183;p28" descr="En bild som visar metall, bord, man, snö&#10;&#10;Automatiskt genererad beskrivning"/>
          <p:cNvPicPr preferRelativeResize="0"/>
          <p:nvPr/>
        </p:nvPicPr>
        <p:blipFill rotWithShape="1">
          <a:blip r:embed="rId3">
            <a:alphaModFix/>
          </a:blip>
          <a:srcRect b="15510"/>
          <a:stretch/>
        </p:blipFill>
        <p:spPr>
          <a:xfrm>
            <a:off x="0" y="-1"/>
            <a:ext cx="12192000" cy="6858001"/>
          </a:xfrm>
          <a:prstGeom prst="rect">
            <a:avLst/>
          </a:prstGeom>
          <a:noFill/>
          <a:ln>
            <a:noFill/>
          </a:ln>
        </p:spPr>
      </p:pic>
      <p:sp>
        <p:nvSpPr>
          <p:cNvPr id="184" name="Google Shape;184;p28"/>
          <p:cNvSpPr/>
          <p:nvPr/>
        </p:nvSpPr>
        <p:spPr>
          <a:xfrm>
            <a:off x="0" y="0"/>
            <a:ext cx="12192000" cy="6858000"/>
          </a:xfrm>
          <a:prstGeom prst="rect">
            <a:avLst/>
          </a:prstGeom>
          <a:solidFill>
            <a:srgbClr val="002D72">
              <a:alpha val="77254"/>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Arial"/>
              <a:ea typeface="Arial"/>
              <a:cs typeface="Arial"/>
              <a:sym typeface="Arial"/>
            </a:endParaRPr>
          </a:p>
        </p:txBody>
      </p:sp>
      <p:sp>
        <p:nvSpPr>
          <p:cNvPr id="185" name="Google Shape;185;p28"/>
          <p:cNvSpPr txBox="1">
            <a:spLocks noGrp="1"/>
          </p:cNvSpPr>
          <p:nvPr>
            <p:ph type="title"/>
          </p:nvPr>
        </p:nvSpPr>
        <p:spPr>
          <a:xfrm>
            <a:off x="1113100" y="4043025"/>
            <a:ext cx="10130100" cy="12960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chemeClr val="lt1"/>
              </a:buClr>
              <a:buSzPts val="8000"/>
              <a:buFont typeface="Arial"/>
              <a:buNone/>
            </a:pPr>
            <a:r>
              <a:rPr lang="sv-SE" sz="8000" dirty="0">
                <a:solidFill>
                  <a:schemeClr val="lt1"/>
                </a:solidFill>
                <a:latin typeface="Whitney Black" pitchFamily="2" charset="0"/>
                <a:ea typeface="Arial"/>
                <a:cs typeface="Arial"/>
                <a:sym typeface="Arial"/>
              </a:rPr>
              <a:t>ESMA risk 6</a:t>
            </a:r>
            <a:br>
              <a:rPr lang="sv-SE" sz="8000" dirty="0">
                <a:solidFill>
                  <a:schemeClr val="lt1"/>
                </a:solidFill>
                <a:latin typeface="Whitney Black" pitchFamily="2" charset="0"/>
                <a:ea typeface="Arial"/>
                <a:cs typeface="Arial"/>
                <a:sym typeface="Arial"/>
              </a:rPr>
            </a:br>
            <a:r>
              <a:rPr lang="sv-SE" sz="2000" dirty="0">
                <a:solidFill>
                  <a:schemeClr val="lt1"/>
                </a:solidFill>
                <a:latin typeface="Whitney Black" pitchFamily="2" charset="0"/>
                <a:ea typeface="Arial"/>
                <a:cs typeface="Arial"/>
                <a:sym typeface="Arial"/>
              </a:rPr>
              <a:t>Investeringar med hög risk. Svängningar 15-25%</a:t>
            </a:r>
            <a:br>
              <a:rPr lang="sv-SE" sz="2000" dirty="0">
                <a:solidFill>
                  <a:schemeClr val="lt1"/>
                </a:solidFill>
                <a:latin typeface="Whitney Black" pitchFamily="2" charset="0"/>
                <a:ea typeface="Arial"/>
                <a:cs typeface="Arial"/>
                <a:sym typeface="Arial"/>
              </a:rPr>
            </a:br>
            <a:r>
              <a:rPr lang="sv-SE" sz="2000" dirty="0">
                <a:solidFill>
                  <a:schemeClr val="lt1"/>
                </a:solidFill>
                <a:latin typeface="Whitney Black" pitchFamily="2" charset="0"/>
                <a:ea typeface="Arial"/>
                <a:cs typeface="Arial"/>
                <a:sym typeface="Arial"/>
              </a:rPr>
              <a:t>Aktiefonder med potential för ännu större rörelser, mer </a:t>
            </a:r>
            <a:r>
              <a:rPr lang="sv-SE" sz="2000" dirty="0" err="1">
                <a:solidFill>
                  <a:schemeClr val="lt1"/>
                </a:solidFill>
                <a:latin typeface="Whitney Black" pitchFamily="2" charset="0"/>
                <a:ea typeface="Arial"/>
                <a:cs typeface="Arial"/>
                <a:sym typeface="Arial"/>
              </a:rPr>
              <a:t>speciailiserade</a:t>
            </a:r>
            <a:r>
              <a:rPr lang="sv-SE" sz="2000" dirty="0">
                <a:solidFill>
                  <a:schemeClr val="lt1"/>
                </a:solidFill>
                <a:latin typeface="Whitney Black" pitchFamily="2" charset="0"/>
                <a:ea typeface="Arial"/>
                <a:cs typeface="Arial"/>
                <a:sym typeface="Arial"/>
              </a:rPr>
              <a:t> inriktningar / marknader, mindre marknader. Råvaror, fastigheter, ny teknik</a:t>
            </a:r>
            <a:br>
              <a:rPr lang="sv-SE" sz="8000" dirty="0">
                <a:solidFill>
                  <a:schemeClr val="lt1"/>
                </a:solidFill>
                <a:latin typeface="Whitney Black" pitchFamily="2" charset="0"/>
                <a:ea typeface="Arial"/>
                <a:cs typeface="Arial"/>
                <a:sym typeface="Arial"/>
              </a:rPr>
            </a:br>
            <a:r>
              <a:rPr lang="sv-SE" sz="8000" dirty="0">
                <a:solidFill>
                  <a:schemeClr val="lt1"/>
                </a:solidFill>
                <a:latin typeface="Whitney Black" pitchFamily="2" charset="0"/>
                <a:ea typeface="Arial"/>
                <a:cs typeface="Arial"/>
                <a:sym typeface="Arial"/>
              </a:rPr>
              <a:t> </a:t>
            </a:r>
            <a:endParaRPr dirty="0">
              <a:latin typeface="Whitney Black" pitchFamily="2" charset="0"/>
            </a:endParaRPr>
          </a:p>
        </p:txBody>
      </p:sp>
      <p:pic>
        <p:nvPicPr>
          <p:cNvPr id="186" name="Google Shape;186;p28"/>
          <p:cNvPicPr preferRelativeResize="0"/>
          <p:nvPr/>
        </p:nvPicPr>
        <p:blipFill rotWithShape="1">
          <a:blip r:embed="rId4">
            <a:alphaModFix/>
          </a:blip>
          <a:srcRect/>
          <a:stretch/>
        </p:blipFill>
        <p:spPr>
          <a:xfrm>
            <a:off x="623802" y="755822"/>
            <a:ext cx="3816723" cy="621874"/>
          </a:xfrm>
          <a:prstGeom prst="rect">
            <a:avLst/>
          </a:prstGeom>
          <a:noFill/>
          <a:ln>
            <a:noFill/>
          </a:ln>
        </p:spPr>
      </p:pic>
    </p:spTree>
    <p:extLst>
      <p:ext uri="{BB962C8B-B14F-4D97-AF65-F5344CB8AC3E}">
        <p14:creationId xmlns:p14="http://schemas.microsoft.com/office/powerpoint/2010/main" val="2566346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pic>
        <p:nvPicPr>
          <p:cNvPr id="183" name="Google Shape;183;p28" descr="En bild som visar metall, bord, man, snö&#10;&#10;Automatiskt genererad beskrivning"/>
          <p:cNvPicPr preferRelativeResize="0"/>
          <p:nvPr/>
        </p:nvPicPr>
        <p:blipFill rotWithShape="1">
          <a:blip r:embed="rId3">
            <a:alphaModFix/>
          </a:blip>
          <a:srcRect b="15510"/>
          <a:stretch/>
        </p:blipFill>
        <p:spPr>
          <a:xfrm>
            <a:off x="0" y="-1"/>
            <a:ext cx="12192000" cy="6858001"/>
          </a:xfrm>
          <a:prstGeom prst="rect">
            <a:avLst/>
          </a:prstGeom>
          <a:noFill/>
          <a:ln>
            <a:noFill/>
          </a:ln>
        </p:spPr>
      </p:pic>
      <p:sp>
        <p:nvSpPr>
          <p:cNvPr id="184" name="Google Shape;184;p28"/>
          <p:cNvSpPr/>
          <p:nvPr/>
        </p:nvSpPr>
        <p:spPr>
          <a:xfrm>
            <a:off x="0" y="0"/>
            <a:ext cx="12192000" cy="6858000"/>
          </a:xfrm>
          <a:prstGeom prst="rect">
            <a:avLst/>
          </a:prstGeom>
          <a:solidFill>
            <a:srgbClr val="002D72">
              <a:alpha val="77254"/>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Arial"/>
              <a:ea typeface="Arial"/>
              <a:cs typeface="Arial"/>
              <a:sym typeface="Arial"/>
            </a:endParaRPr>
          </a:p>
        </p:txBody>
      </p:sp>
      <p:sp>
        <p:nvSpPr>
          <p:cNvPr id="185" name="Google Shape;185;p28"/>
          <p:cNvSpPr txBox="1">
            <a:spLocks noGrp="1"/>
          </p:cNvSpPr>
          <p:nvPr>
            <p:ph type="title"/>
          </p:nvPr>
        </p:nvSpPr>
        <p:spPr>
          <a:xfrm>
            <a:off x="1113100" y="5073445"/>
            <a:ext cx="10130100" cy="26558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chemeClr val="lt1"/>
              </a:buClr>
              <a:buSzPts val="8000"/>
              <a:buFont typeface="Arial"/>
              <a:buNone/>
            </a:pPr>
            <a:r>
              <a:rPr lang="sv-SE" sz="8000" dirty="0">
                <a:solidFill>
                  <a:schemeClr val="lt1"/>
                </a:solidFill>
                <a:latin typeface="Whitney Black" pitchFamily="2" charset="0"/>
                <a:ea typeface="Arial"/>
                <a:cs typeface="Arial"/>
                <a:sym typeface="Arial"/>
              </a:rPr>
              <a:t>ESMA risk 7</a:t>
            </a:r>
            <a:br>
              <a:rPr lang="sv-SE" sz="8000" dirty="0">
                <a:solidFill>
                  <a:schemeClr val="lt1"/>
                </a:solidFill>
                <a:latin typeface="Whitney Black" pitchFamily="2" charset="0"/>
                <a:ea typeface="Arial"/>
                <a:cs typeface="Arial"/>
                <a:sym typeface="Arial"/>
              </a:rPr>
            </a:br>
            <a:r>
              <a:rPr lang="sv-SE" sz="2000" dirty="0">
                <a:solidFill>
                  <a:schemeClr val="lt1"/>
                </a:solidFill>
                <a:latin typeface="Whitney Black" pitchFamily="2" charset="0"/>
                <a:ea typeface="Arial"/>
                <a:cs typeface="Arial"/>
                <a:sym typeface="Arial"/>
              </a:rPr>
              <a:t>Investeringar med väldigt hög risk. Svängningar 25%+</a:t>
            </a:r>
            <a:br>
              <a:rPr lang="sv-SE" sz="2000" dirty="0">
                <a:solidFill>
                  <a:schemeClr val="lt1"/>
                </a:solidFill>
                <a:latin typeface="Whitney Black" pitchFamily="2" charset="0"/>
                <a:ea typeface="Arial"/>
                <a:cs typeface="Arial"/>
                <a:sym typeface="Arial"/>
              </a:rPr>
            </a:br>
            <a:r>
              <a:rPr lang="sv-SE" sz="2000" dirty="0">
                <a:solidFill>
                  <a:schemeClr val="lt1"/>
                </a:solidFill>
                <a:latin typeface="Whitney Black" pitchFamily="2" charset="0"/>
                <a:ea typeface="Arial"/>
                <a:cs typeface="Arial"/>
                <a:sym typeface="Arial"/>
              </a:rPr>
              <a:t>Den högsta riskkategorin , ovanlig för privata investerare, </a:t>
            </a:r>
            <a:r>
              <a:rPr lang="sv-SE" sz="2000" dirty="0" err="1">
                <a:solidFill>
                  <a:schemeClr val="lt1"/>
                </a:solidFill>
                <a:latin typeface="Whitney Black" pitchFamily="2" charset="0"/>
                <a:ea typeface="Arial"/>
                <a:cs typeface="Arial"/>
                <a:sym typeface="Arial"/>
              </a:rPr>
              <a:t>warranter</a:t>
            </a:r>
            <a:r>
              <a:rPr lang="sv-SE" sz="2000" dirty="0">
                <a:solidFill>
                  <a:schemeClr val="lt1"/>
                </a:solidFill>
                <a:latin typeface="Whitney Black" pitchFamily="2" charset="0"/>
                <a:ea typeface="Arial"/>
                <a:cs typeface="Arial"/>
                <a:sym typeface="Arial"/>
              </a:rPr>
              <a:t>, optioner och andra instrument som kan ha stora kursrörelser </a:t>
            </a:r>
            <a:br>
              <a:rPr lang="sv-SE" sz="2000" dirty="0">
                <a:solidFill>
                  <a:schemeClr val="lt1"/>
                </a:solidFill>
                <a:latin typeface="Whitney Black" pitchFamily="2" charset="0"/>
                <a:ea typeface="Arial"/>
                <a:cs typeface="Arial"/>
                <a:sym typeface="Arial"/>
              </a:rPr>
            </a:br>
            <a:r>
              <a:rPr lang="sv-SE" sz="8000" dirty="0">
                <a:solidFill>
                  <a:schemeClr val="lt1"/>
                </a:solidFill>
                <a:latin typeface="Whitney Black" pitchFamily="2" charset="0"/>
                <a:ea typeface="Arial"/>
                <a:cs typeface="Arial"/>
                <a:sym typeface="Arial"/>
              </a:rPr>
              <a:t> </a:t>
            </a:r>
            <a:endParaRPr dirty="0">
              <a:latin typeface="Whitney Black" pitchFamily="2" charset="0"/>
            </a:endParaRPr>
          </a:p>
        </p:txBody>
      </p:sp>
      <p:pic>
        <p:nvPicPr>
          <p:cNvPr id="186" name="Google Shape;186;p28"/>
          <p:cNvPicPr preferRelativeResize="0"/>
          <p:nvPr/>
        </p:nvPicPr>
        <p:blipFill rotWithShape="1">
          <a:blip r:embed="rId4">
            <a:alphaModFix/>
          </a:blip>
          <a:srcRect/>
          <a:stretch/>
        </p:blipFill>
        <p:spPr>
          <a:xfrm>
            <a:off x="623802" y="755822"/>
            <a:ext cx="3816723" cy="621874"/>
          </a:xfrm>
          <a:prstGeom prst="rect">
            <a:avLst/>
          </a:prstGeom>
          <a:noFill/>
          <a:ln>
            <a:noFill/>
          </a:ln>
        </p:spPr>
      </p:pic>
    </p:spTree>
    <p:extLst>
      <p:ext uri="{BB962C8B-B14F-4D97-AF65-F5344CB8AC3E}">
        <p14:creationId xmlns:p14="http://schemas.microsoft.com/office/powerpoint/2010/main" val="771953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objekt 7" descr="En bild som visar schackpjäs&#10;&#10;Automatiskt genererad beskrivning">
            <a:extLst>
              <a:ext uri="{FF2B5EF4-FFF2-40B4-BE49-F238E27FC236}">
                <a16:creationId xmlns:a16="http://schemas.microsoft.com/office/drawing/2014/main" id="{6B59D832-D899-FC8D-C6C3-72F98C96E98F}"/>
              </a:ext>
            </a:extLst>
          </p:cNvPr>
          <p:cNvPicPr>
            <a:picLocks noChangeAspect="1"/>
          </p:cNvPicPr>
          <p:nvPr/>
        </p:nvPicPr>
        <p:blipFill rotWithShape="1">
          <a:blip r:embed="rId3">
            <a:extLst>
              <a:ext uri="{28A0092B-C50C-407E-A947-70E740481C1C}">
                <a14:useLocalDpi xmlns:a14="http://schemas.microsoft.com/office/drawing/2010/main" val="0"/>
              </a:ext>
            </a:extLst>
          </a:blip>
          <a:srcRect l="758" r="-758" b="16265"/>
          <a:stretch/>
        </p:blipFill>
        <p:spPr>
          <a:xfrm>
            <a:off x="0" y="-1"/>
            <a:ext cx="12285152" cy="6858001"/>
          </a:xfrm>
          <a:prstGeom prst="rect">
            <a:avLst/>
          </a:prstGeom>
        </p:spPr>
      </p:pic>
      <p:sp>
        <p:nvSpPr>
          <p:cNvPr id="7" name="Rektangel 6">
            <a:extLst>
              <a:ext uri="{FF2B5EF4-FFF2-40B4-BE49-F238E27FC236}">
                <a16:creationId xmlns:a16="http://schemas.microsoft.com/office/drawing/2014/main" id="{CF05A83D-00CD-A49E-92C0-E8EBE4F244F4}"/>
              </a:ext>
            </a:extLst>
          </p:cNvPr>
          <p:cNvSpPr/>
          <p:nvPr/>
        </p:nvSpPr>
        <p:spPr>
          <a:xfrm>
            <a:off x="0" y="-1"/>
            <a:ext cx="12192000" cy="6858000"/>
          </a:xfrm>
          <a:prstGeom prst="rect">
            <a:avLst/>
          </a:prstGeom>
          <a:solidFill>
            <a:srgbClr val="002060">
              <a:alpha val="3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Bildobjekt 13">
            <a:extLst>
              <a:ext uri="{FF2B5EF4-FFF2-40B4-BE49-F238E27FC236}">
                <a16:creationId xmlns:a16="http://schemas.microsoft.com/office/drawing/2014/main" id="{12680300-5576-4F77-8D55-3A193D5CAE1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67407" y="685638"/>
            <a:ext cx="1768931" cy="525013"/>
          </a:xfrm>
          <a:prstGeom prst="rect">
            <a:avLst/>
          </a:prstGeom>
        </p:spPr>
      </p:pic>
      <p:sp>
        <p:nvSpPr>
          <p:cNvPr id="4" name="Rubrik 1">
            <a:extLst>
              <a:ext uri="{FF2B5EF4-FFF2-40B4-BE49-F238E27FC236}">
                <a16:creationId xmlns:a16="http://schemas.microsoft.com/office/drawing/2014/main" id="{513C365E-4A48-E5F5-A7C2-518C79E3F1B8}"/>
              </a:ext>
            </a:extLst>
          </p:cNvPr>
          <p:cNvSpPr txBox="1">
            <a:spLocks/>
          </p:cNvSpPr>
          <p:nvPr/>
        </p:nvSpPr>
        <p:spPr>
          <a:xfrm>
            <a:off x="573598" y="2308499"/>
            <a:ext cx="10951652" cy="2056460"/>
          </a:xfrm>
          <a:prstGeom prst="rect">
            <a:avLst/>
          </a:prstGeom>
        </p:spPr>
        <p:txBody>
          <a:bodyPr vert="horz" lIns="91440" tIns="45720" rIns="91440" bIns="45720" rtlCol="0" anchor="ctr" anchorCtr="0">
            <a:normAutofit lnSpcReduction="10000"/>
          </a:bodyPr>
          <a:lstStyle>
            <a:lvl1pPr algn="ctr" defTabSz="914400" rtl="0" eaLnBrk="1" latinLnBrk="0" hangingPunct="1">
              <a:lnSpc>
                <a:spcPct val="90000"/>
              </a:lnSpc>
              <a:spcBef>
                <a:spcPct val="0"/>
              </a:spcBef>
              <a:buNone/>
              <a:defRPr sz="6000" kern="1200">
                <a:solidFill>
                  <a:schemeClr val="bg1"/>
                </a:solidFill>
                <a:latin typeface="Whitney Black" pitchFamily="50" charset="0"/>
                <a:ea typeface="+mj-ea"/>
                <a:cs typeface="Whitney Black" pitchFamily="50" charset="0"/>
              </a:defRPr>
            </a:lvl1pPr>
          </a:lstStyle>
          <a:p>
            <a:pPr marL="0" marR="0" lvl="0" indent="0" algn="ctr" defTabSz="914400" rtl="0" eaLnBrk="1" fontAlgn="auto" latinLnBrk="0" hangingPunct="1">
              <a:lnSpc>
                <a:spcPct val="90000"/>
              </a:lnSpc>
              <a:spcBef>
                <a:spcPct val="0"/>
              </a:spcBef>
              <a:spcAft>
                <a:spcPts val="0"/>
              </a:spcAft>
              <a:buClrTx/>
              <a:buSzTx/>
              <a:buFontTx/>
              <a:buNone/>
              <a:tabLst>
                <a:tab pos="533400" algn="l"/>
              </a:tabLst>
              <a:defRPr/>
            </a:pPr>
            <a:r>
              <a:rPr lang="sv-SE" sz="7200" dirty="0">
                <a:solidFill>
                  <a:prstClr val="white"/>
                </a:solidFill>
              </a:rPr>
              <a:t>Vad säger forskningen inom kapitalförvaltning?</a:t>
            </a:r>
            <a:endParaRPr kumimoji="0" lang="sv-SE" sz="7200" b="0" i="0" u="none" strike="noStrike" kern="1200" cap="none" spc="0" normalizeH="0" baseline="0" noProof="0" dirty="0">
              <a:ln>
                <a:noFill/>
              </a:ln>
              <a:solidFill>
                <a:prstClr val="white"/>
              </a:solidFill>
              <a:effectLst/>
              <a:uLnTx/>
              <a:uFillTx/>
              <a:latin typeface="Whitney Black" pitchFamily="50" charset="0"/>
              <a:ea typeface="+mj-ea"/>
            </a:endParaRPr>
          </a:p>
        </p:txBody>
      </p:sp>
    </p:spTree>
    <p:custDataLst>
      <p:tags r:id="rId1"/>
    </p:custDataLst>
    <p:extLst>
      <p:ext uri="{BB962C8B-B14F-4D97-AF65-F5344CB8AC3E}">
        <p14:creationId xmlns:p14="http://schemas.microsoft.com/office/powerpoint/2010/main" val="39537911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pic>
        <p:nvPicPr>
          <p:cNvPr id="183" name="Google Shape;183;p28" descr="En bild som visar metall, bord, man, snö&#10;&#10;Automatiskt genererad beskrivning"/>
          <p:cNvPicPr preferRelativeResize="0"/>
          <p:nvPr/>
        </p:nvPicPr>
        <p:blipFill rotWithShape="1">
          <a:blip r:embed="rId3">
            <a:alphaModFix/>
          </a:blip>
          <a:srcRect b="15510"/>
          <a:stretch/>
        </p:blipFill>
        <p:spPr>
          <a:xfrm>
            <a:off x="0" y="-1"/>
            <a:ext cx="12192000" cy="6858001"/>
          </a:xfrm>
          <a:prstGeom prst="rect">
            <a:avLst/>
          </a:prstGeom>
          <a:noFill/>
          <a:ln>
            <a:noFill/>
          </a:ln>
        </p:spPr>
      </p:pic>
      <p:sp>
        <p:nvSpPr>
          <p:cNvPr id="184" name="Google Shape;184;p28"/>
          <p:cNvSpPr/>
          <p:nvPr/>
        </p:nvSpPr>
        <p:spPr>
          <a:xfrm>
            <a:off x="0" y="-1"/>
            <a:ext cx="12192000" cy="6858000"/>
          </a:xfrm>
          <a:prstGeom prst="rect">
            <a:avLst/>
          </a:prstGeom>
          <a:solidFill>
            <a:srgbClr val="002D72">
              <a:alpha val="77254"/>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Arial"/>
              <a:ea typeface="Arial"/>
              <a:cs typeface="Arial"/>
              <a:sym typeface="Arial"/>
            </a:endParaRPr>
          </a:p>
        </p:txBody>
      </p:sp>
      <p:sp>
        <p:nvSpPr>
          <p:cNvPr id="185" name="Google Shape;185;p28"/>
          <p:cNvSpPr txBox="1">
            <a:spLocks noGrp="1"/>
          </p:cNvSpPr>
          <p:nvPr>
            <p:ph type="title"/>
          </p:nvPr>
        </p:nvSpPr>
        <p:spPr>
          <a:xfrm>
            <a:off x="1113100" y="4043025"/>
            <a:ext cx="10130100" cy="12960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chemeClr val="lt1"/>
              </a:buClr>
              <a:buSzPts val="8000"/>
              <a:buFont typeface="Arial"/>
              <a:buNone/>
            </a:pPr>
            <a:r>
              <a:rPr lang="sv-SE" sz="7200" dirty="0">
                <a:solidFill>
                  <a:schemeClr val="lt1"/>
                </a:solidFill>
                <a:latin typeface="Whitney Black" pitchFamily="2" charset="0"/>
                <a:ea typeface="Arial"/>
                <a:cs typeface="Arial"/>
                <a:sym typeface="Arial"/>
              </a:rPr>
              <a:t>Vad är risk och avkastning? </a:t>
            </a:r>
            <a:br>
              <a:rPr lang="sv-SE" sz="8000" dirty="0">
                <a:solidFill>
                  <a:schemeClr val="lt1"/>
                </a:solidFill>
                <a:latin typeface="Whitney Black" pitchFamily="2" charset="0"/>
                <a:ea typeface="Arial"/>
                <a:cs typeface="Arial"/>
                <a:sym typeface="Arial"/>
              </a:rPr>
            </a:br>
            <a:r>
              <a:rPr lang="sv-SE" sz="8000" dirty="0">
                <a:solidFill>
                  <a:schemeClr val="lt1"/>
                </a:solidFill>
                <a:latin typeface="Whitney Black" pitchFamily="2" charset="0"/>
                <a:ea typeface="Arial"/>
                <a:cs typeface="Arial"/>
                <a:sym typeface="Arial"/>
              </a:rPr>
              <a:t> </a:t>
            </a:r>
            <a:endParaRPr dirty="0">
              <a:latin typeface="Whitney Black" pitchFamily="2" charset="0"/>
            </a:endParaRPr>
          </a:p>
        </p:txBody>
      </p:sp>
      <p:pic>
        <p:nvPicPr>
          <p:cNvPr id="186" name="Google Shape;186;p28"/>
          <p:cNvPicPr preferRelativeResize="0"/>
          <p:nvPr/>
        </p:nvPicPr>
        <p:blipFill rotWithShape="1">
          <a:blip r:embed="rId4">
            <a:alphaModFix/>
          </a:blip>
          <a:srcRect/>
          <a:stretch/>
        </p:blipFill>
        <p:spPr>
          <a:xfrm>
            <a:off x="623802" y="755822"/>
            <a:ext cx="3816723" cy="621874"/>
          </a:xfrm>
          <a:prstGeom prst="rect">
            <a:avLst/>
          </a:prstGeom>
          <a:noFill/>
          <a:ln>
            <a:noFill/>
          </a:ln>
        </p:spPr>
      </p:pic>
    </p:spTree>
    <p:extLst>
      <p:ext uri="{BB962C8B-B14F-4D97-AF65-F5344CB8AC3E}">
        <p14:creationId xmlns:p14="http://schemas.microsoft.com/office/powerpoint/2010/main" val="183925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objekt 7" descr="En bild som visar schackpjäs&#10;&#10;Automatiskt genererad beskrivning">
            <a:extLst>
              <a:ext uri="{FF2B5EF4-FFF2-40B4-BE49-F238E27FC236}">
                <a16:creationId xmlns:a16="http://schemas.microsoft.com/office/drawing/2014/main" id="{6B59D832-D899-FC8D-C6C3-72F98C96E98F}"/>
              </a:ext>
            </a:extLst>
          </p:cNvPr>
          <p:cNvPicPr>
            <a:picLocks noChangeAspect="1"/>
          </p:cNvPicPr>
          <p:nvPr/>
        </p:nvPicPr>
        <p:blipFill rotWithShape="1">
          <a:blip r:embed="rId3">
            <a:extLst>
              <a:ext uri="{28A0092B-C50C-407E-A947-70E740481C1C}">
                <a14:useLocalDpi xmlns:a14="http://schemas.microsoft.com/office/drawing/2010/main" val="0"/>
              </a:ext>
            </a:extLst>
          </a:blip>
          <a:srcRect l="758" r="-758" b="16265"/>
          <a:stretch/>
        </p:blipFill>
        <p:spPr>
          <a:xfrm>
            <a:off x="0" y="-1"/>
            <a:ext cx="12285152" cy="6858001"/>
          </a:xfrm>
          <a:prstGeom prst="rect">
            <a:avLst/>
          </a:prstGeom>
        </p:spPr>
      </p:pic>
      <p:sp>
        <p:nvSpPr>
          <p:cNvPr id="7" name="Rektangel 6">
            <a:extLst>
              <a:ext uri="{FF2B5EF4-FFF2-40B4-BE49-F238E27FC236}">
                <a16:creationId xmlns:a16="http://schemas.microsoft.com/office/drawing/2014/main" id="{CF05A83D-00CD-A49E-92C0-E8EBE4F244F4}"/>
              </a:ext>
            </a:extLst>
          </p:cNvPr>
          <p:cNvSpPr/>
          <p:nvPr/>
        </p:nvSpPr>
        <p:spPr>
          <a:xfrm>
            <a:off x="-46576" y="-1"/>
            <a:ext cx="12192000" cy="6858000"/>
          </a:xfrm>
          <a:prstGeom prst="rect">
            <a:avLst/>
          </a:prstGeom>
          <a:solidFill>
            <a:srgbClr val="002060">
              <a:alpha val="3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Bildobjekt 13">
            <a:extLst>
              <a:ext uri="{FF2B5EF4-FFF2-40B4-BE49-F238E27FC236}">
                <a16:creationId xmlns:a16="http://schemas.microsoft.com/office/drawing/2014/main" id="{12680300-5576-4F77-8D55-3A193D5CAE1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67407" y="685638"/>
            <a:ext cx="1768931" cy="525013"/>
          </a:xfrm>
          <a:prstGeom prst="rect">
            <a:avLst/>
          </a:prstGeom>
        </p:spPr>
      </p:pic>
      <p:sp>
        <p:nvSpPr>
          <p:cNvPr id="4" name="Rubrik 1">
            <a:extLst>
              <a:ext uri="{FF2B5EF4-FFF2-40B4-BE49-F238E27FC236}">
                <a16:creationId xmlns:a16="http://schemas.microsoft.com/office/drawing/2014/main" id="{513C365E-4A48-E5F5-A7C2-518C79E3F1B8}"/>
              </a:ext>
            </a:extLst>
          </p:cNvPr>
          <p:cNvSpPr txBox="1">
            <a:spLocks/>
          </p:cNvSpPr>
          <p:nvPr/>
        </p:nvSpPr>
        <p:spPr>
          <a:xfrm>
            <a:off x="573598" y="2308499"/>
            <a:ext cx="10951652" cy="2056460"/>
          </a:xfrm>
          <a:prstGeom prst="rect">
            <a:avLst/>
          </a:prstGeom>
        </p:spPr>
        <p:txBody>
          <a:bodyPr vert="horz" lIns="91440" tIns="45720" rIns="91440" bIns="45720" rtlCol="0" anchor="ctr" anchorCtr="0">
            <a:normAutofit fontScale="40000" lnSpcReduction="20000"/>
          </a:bodyPr>
          <a:lstStyle>
            <a:lvl1pPr algn="ctr" defTabSz="914400" rtl="0" eaLnBrk="1" latinLnBrk="0" hangingPunct="1">
              <a:lnSpc>
                <a:spcPct val="90000"/>
              </a:lnSpc>
              <a:spcBef>
                <a:spcPct val="0"/>
              </a:spcBef>
              <a:buNone/>
              <a:defRPr sz="6000" kern="1200">
                <a:solidFill>
                  <a:schemeClr val="bg1"/>
                </a:solidFill>
                <a:latin typeface="Whitney Black" pitchFamily="50" charset="0"/>
                <a:ea typeface="+mj-ea"/>
                <a:cs typeface="Whitney Black" pitchFamily="50" charset="0"/>
              </a:defRPr>
            </a:lvl1pPr>
          </a:lstStyle>
          <a:p>
            <a:pPr marL="0" marR="0" lvl="0" indent="0" algn="ctr" defTabSz="914400" rtl="0" eaLnBrk="1" fontAlgn="auto" latinLnBrk="0" hangingPunct="1">
              <a:lnSpc>
                <a:spcPct val="90000"/>
              </a:lnSpc>
              <a:spcBef>
                <a:spcPct val="0"/>
              </a:spcBef>
              <a:spcAft>
                <a:spcPts val="0"/>
              </a:spcAft>
              <a:buClrTx/>
              <a:buSzTx/>
              <a:buFontTx/>
              <a:buNone/>
              <a:tabLst>
                <a:tab pos="533400" algn="l"/>
              </a:tabLst>
              <a:defRPr/>
            </a:pPr>
            <a:r>
              <a:rPr lang="sv-SE" sz="7200" dirty="0">
                <a:solidFill>
                  <a:prstClr val="white"/>
                </a:solidFill>
              </a:rPr>
              <a:t>90</a:t>
            </a:r>
            <a:r>
              <a:rPr kumimoji="0" lang="sv-SE" sz="7200" b="0" i="0" u="none" strike="noStrike" kern="1200" cap="none" spc="0" normalizeH="0" baseline="0" noProof="0" dirty="0">
                <a:ln>
                  <a:noFill/>
                </a:ln>
                <a:solidFill>
                  <a:prstClr val="white"/>
                </a:solidFill>
                <a:effectLst/>
                <a:uLnTx/>
                <a:uFillTx/>
                <a:latin typeface="Whitney Black" pitchFamily="50" charset="0"/>
                <a:ea typeface="+mj-ea"/>
              </a:rPr>
              <a:t>% av avkastningen kommer från </a:t>
            </a:r>
            <a:r>
              <a:rPr kumimoji="0" lang="sv-SE" sz="7200" b="0" i="0" u="sng" strike="noStrike" kern="1200" cap="none" spc="0" normalizeH="0" baseline="0" noProof="0" dirty="0">
                <a:ln>
                  <a:noFill/>
                </a:ln>
                <a:solidFill>
                  <a:prstClr val="white"/>
                </a:solidFill>
                <a:effectLst/>
                <a:uLnTx/>
                <a:uFillTx/>
                <a:latin typeface="Whitney Black" pitchFamily="50" charset="0"/>
                <a:ea typeface="+mj-ea"/>
              </a:rPr>
              <a:t>tillgångsklassallokeringen</a:t>
            </a:r>
            <a:r>
              <a:rPr kumimoji="0" lang="sv-SE" sz="7200" b="0" i="0" u="none" strike="noStrike" kern="1200" cap="none" spc="0" normalizeH="0" baseline="0" noProof="0" dirty="0">
                <a:ln>
                  <a:noFill/>
                </a:ln>
                <a:solidFill>
                  <a:prstClr val="white"/>
                </a:solidFill>
                <a:effectLst/>
                <a:uLnTx/>
                <a:uFillTx/>
                <a:latin typeface="Whitney Black" pitchFamily="50" charset="0"/>
                <a:ea typeface="+mj-ea"/>
              </a:rPr>
              <a:t> (fördelningen mellan aktier/räntor)</a:t>
            </a:r>
          </a:p>
          <a:p>
            <a:pPr marL="0" marR="0" lvl="0" indent="0" algn="ctr" defTabSz="914400" rtl="0" eaLnBrk="1" fontAlgn="auto" latinLnBrk="0" hangingPunct="1">
              <a:lnSpc>
                <a:spcPct val="90000"/>
              </a:lnSpc>
              <a:spcBef>
                <a:spcPct val="0"/>
              </a:spcBef>
              <a:spcAft>
                <a:spcPts val="0"/>
              </a:spcAft>
              <a:buClrTx/>
              <a:buSzTx/>
              <a:buFontTx/>
              <a:buNone/>
              <a:tabLst>
                <a:tab pos="533400" algn="l"/>
              </a:tabLst>
              <a:defRPr/>
            </a:pPr>
            <a:endParaRPr kumimoji="0" lang="sv-SE" sz="7200" b="0" i="0" u="none" strike="noStrike" kern="1200" cap="none" spc="0" normalizeH="0" baseline="0" noProof="0" dirty="0">
              <a:ln>
                <a:noFill/>
              </a:ln>
              <a:solidFill>
                <a:prstClr val="white"/>
              </a:solidFill>
              <a:effectLst/>
              <a:uLnTx/>
              <a:uFillTx/>
              <a:latin typeface="Whitney Black" pitchFamily="50" charset="0"/>
              <a:ea typeface="+mj-ea"/>
            </a:endParaRPr>
          </a:p>
          <a:p>
            <a:pPr marL="0" marR="0" lvl="0" indent="0" algn="ctr" defTabSz="914400" rtl="0" eaLnBrk="1" fontAlgn="auto" latinLnBrk="0" hangingPunct="1">
              <a:lnSpc>
                <a:spcPct val="90000"/>
              </a:lnSpc>
              <a:spcBef>
                <a:spcPct val="0"/>
              </a:spcBef>
              <a:spcAft>
                <a:spcPts val="0"/>
              </a:spcAft>
              <a:buClrTx/>
              <a:buSzTx/>
              <a:buFontTx/>
              <a:buNone/>
              <a:tabLst>
                <a:tab pos="533400" algn="l"/>
              </a:tabLst>
              <a:defRPr/>
            </a:pPr>
            <a:r>
              <a:rPr lang="sv-SE" sz="7200" dirty="0">
                <a:solidFill>
                  <a:prstClr val="white"/>
                </a:solidFill>
              </a:rPr>
              <a:t>Endast 10% kommer från de taktiska valen (val av de specifika aktierna, fonderna)</a:t>
            </a:r>
            <a:endParaRPr kumimoji="0" lang="sv-SE" sz="7200" b="0" i="0" u="none" strike="noStrike" kern="1200" cap="none" spc="0" normalizeH="0" baseline="0" noProof="0" dirty="0">
              <a:ln>
                <a:noFill/>
              </a:ln>
              <a:solidFill>
                <a:prstClr val="white"/>
              </a:solidFill>
              <a:effectLst/>
              <a:uLnTx/>
              <a:uFillTx/>
              <a:latin typeface="Whitney Black" pitchFamily="50" charset="0"/>
              <a:ea typeface="+mj-ea"/>
            </a:endParaRPr>
          </a:p>
        </p:txBody>
      </p:sp>
      <p:sp>
        <p:nvSpPr>
          <p:cNvPr id="2" name="Platshållare för text 3">
            <a:extLst>
              <a:ext uri="{FF2B5EF4-FFF2-40B4-BE49-F238E27FC236}">
                <a16:creationId xmlns:a16="http://schemas.microsoft.com/office/drawing/2014/main" id="{53EC9E70-4F46-10A8-8CF7-71AF950D8B24}"/>
              </a:ext>
            </a:extLst>
          </p:cNvPr>
          <p:cNvSpPr txBox="1">
            <a:spLocks/>
          </p:cNvSpPr>
          <p:nvPr/>
        </p:nvSpPr>
        <p:spPr>
          <a:xfrm>
            <a:off x="606425" y="241300"/>
            <a:ext cx="3784420" cy="270372"/>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sv-SE"/>
              <a:t>Tillgångsallokering</a:t>
            </a:r>
            <a:endParaRPr lang="sv-SE" dirty="0"/>
          </a:p>
        </p:txBody>
      </p:sp>
      <p:sp>
        <p:nvSpPr>
          <p:cNvPr id="30" name="Platshållare för bildnummer 2">
            <a:extLst>
              <a:ext uri="{FF2B5EF4-FFF2-40B4-BE49-F238E27FC236}">
                <a16:creationId xmlns:a16="http://schemas.microsoft.com/office/drawing/2014/main" id="{C9D3C751-88DB-1E77-514E-53A3D2B2D276}"/>
              </a:ext>
            </a:extLst>
          </p:cNvPr>
          <p:cNvSpPr txBox="1">
            <a:spLocks/>
          </p:cNvSpPr>
          <p:nvPr/>
        </p:nvSpPr>
        <p:spPr>
          <a:xfrm>
            <a:off x="10936873" y="6346328"/>
            <a:ext cx="648419" cy="365125"/>
          </a:xfrm>
          <a:prstGeom prst="rect">
            <a:avLst/>
          </a:prstGeom>
        </p:spPr>
        <p:txBody>
          <a:bodyPr/>
          <a:lstStyle>
            <a:defPPr>
              <a:defRPr lang="sv-SE"/>
            </a:defPPr>
            <a:lvl1pPr marL="0" algn="l" defTabSz="914400" rtl="0" eaLnBrk="1" latinLnBrk="0" hangingPunct="1">
              <a:defRPr sz="1400"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2BE18CB5-8F6B-4BA7-B19A-463AE03BB80C}" type="slidenum">
              <a:rPr lang="sv-SE" sz="900" smtClean="0">
                <a:solidFill>
                  <a:srgbClr val="919B9D"/>
                </a:solidFill>
                <a:latin typeface="Whitney Light" pitchFamily="50" charset="0"/>
              </a:rPr>
              <a:pPr algn="r"/>
              <a:t>20</a:t>
            </a:fld>
            <a:endParaRPr lang="sv-SE" sz="900" dirty="0">
              <a:solidFill>
                <a:srgbClr val="919B9D"/>
              </a:solidFill>
              <a:latin typeface="Whitney Light" pitchFamily="50" charset="0"/>
            </a:endParaRPr>
          </a:p>
        </p:txBody>
      </p:sp>
      <p:sp>
        <p:nvSpPr>
          <p:cNvPr id="31" name="textruta 30">
            <a:extLst>
              <a:ext uri="{FF2B5EF4-FFF2-40B4-BE49-F238E27FC236}">
                <a16:creationId xmlns:a16="http://schemas.microsoft.com/office/drawing/2014/main" id="{59AA081B-D9CA-DE61-3273-EAAACCA6574D}"/>
              </a:ext>
            </a:extLst>
          </p:cNvPr>
          <p:cNvSpPr txBox="1"/>
          <p:nvPr/>
        </p:nvSpPr>
        <p:spPr>
          <a:xfrm>
            <a:off x="6630319" y="6322856"/>
            <a:ext cx="4899098" cy="253916"/>
          </a:xfrm>
          <a:prstGeom prst="rect">
            <a:avLst/>
          </a:prstGeom>
          <a:noFill/>
        </p:spPr>
        <p:txBody>
          <a:bodyPr wrap="none" rtlCol="0">
            <a:spAutoFit/>
          </a:bodyPr>
          <a:lstStyle/>
          <a:p>
            <a:pPr algn="l"/>
            <a:r>
              <a:rPr lang="sv-SE" sz="1050" dirty="0">
                <a:solidFill>
                  <a:schemeClr val="tx1">
                    <a:lumMod val="50000"/>
                  </a:schemeClr>
                </a:solidFill>
                <a:latin typeface="Whitney Light" pitchFamily="50" charset="0"/>
              </a:rPr>
              <a:t>Introduktion | Strategiska antaganden | Strategi i förvaltningen | </a:t>
            </a:r>
            <a:r>
              <a:rPr lang="sv-SE" sz="1050" dirty="0">
                <a:solidFill>
                  <a:srgbClr val="002060"/>
                </a:solidFill>
                <a:latin typeface="Whitney Bold" pitchFamily="50" charset="0"/>
              </a:rPr>
              <a:t>Tillgångsallokering</a:t>
            </a:r>
          </a:p>
        </p:txBody>
      </p:sp>
    </p:spTree>
    <p:custDataLst>
      <p:tags r:id="rId1"/>
    </p:custDataLst>
    <p:extLst>
      <p:ext uri="{BB962C8B-B14F-4D97-AF65-F5344CB8AC3E}">
        <p14:creationId xmlns:p14="http://schemas.microsoft.com/office/powerpoint/2010/main" val="40442785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sp>
        <p:nvSpPr>
          <p:cNvPr id="373" name="Google Shape;373;p36"/>
          <p:cNvSpPr txBox="1">
            <a:spLocks noGrp="1"/>
          </p:cNvSpPr>
          <p:nvPr>
            <p:ph type="title"/>
          </p:nvPr>
        </p:nvSpPr>
        <p:spPr>
          <a:xfrm>
            <a:off x="573598" y="46690"/>
            <a:ext cx="11044803" cy="905561"/>
          </a:xfrm>
          <a:prstGeom prst="rect">
            <a:avLst/>
          </a:prstGeom>
          <a:noFill/>
          <a:ln>
            <a:noFill/>
          </a:ln>
        </p:spPr>
        <p:txBody>
          <a:bodyPr spcFirstLastPara="1" wrap="square" lIns="91425" tIns="45700" rIns="91425" bIns="45700" anchor="ctr" anchorCtr="0">
            <a:noAutofit/>
          </a:bodyPr>
          <a:lstStyle/>
          <a:p>
            <a:pPr marL="0" lvl="0" indent="0" algn="l" rtl="0">
              <a:lnSpc>
                <a:spcPct val="200000"/>
              </a:lnSpc>
              <a:spcBef>
                <a:spcPts val="0"/>
              </a:spcBef>
              <a:spcAft>
                <a:spcPts val="0"/>
              </a:spcAft>
              <a:buClr>
                <a:schemeClr val="dk1"/>
              </a:buClr>
              <a:buSzPts val="4000"/>
              <a:buFont typeface="Arial"/>
              <a:buNone/>
            </a:pPr>
            <a:endParaRPr dirty="0"/>
          </a:p>
        </p:txBody>
      </p:sp>
      <p:sp>
        <p:nvSpPr>
          <p:cNvPr id="374" name="Google Shape;374;p36"/>
          <p:cNvSpPr/>
          <p:nvPr/>
        </p:nvSpPr>
        <p:spPr>
          <a:xfrm rot="10800000" flipH="1">
            <a:off x="0" y="-1097"/>
            <a:ext cx="12192000" cy="45719"/>
          </a:xfrm>
          <a:prstGeom prst="rect">
            <a:avLst/>
          </a:prstGeom>
          <a:solidFill>
            <a:srgbClr val="002D7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Arial"/>
              <a:ea typeface="Arial"/>
              <a:cs typeface="Arial"/>
              <a:sym typeface="Arial"/>
            </a:endParaRPr>
          </a:p>
        </p:txBody>
      </p:sp>
      <p:sp>
        <p:nvSpPr>
          <p:cNvPr id="2" name="Rektangel: övre hörn rundade 1">
            <a:extLst>
              <a:ext uri="{FF2B5EF4-FFF2-40B4-BE49-F238E27FC236}">
                <a16:creationId xmlns:a16="http://schemas.microsoft.com/office/drawing/2014/main" id="{B0266569-6D65-43D0-E6BC-E9CBCDB52855}"/>
              </a:ext>
            </a:extLst>
          </p:cNvPr>
          <p:cNvSpPr/>
          <p:nvPr/>
        </p:nvSpPr>
        <p:spPr>
          <a:xfrm rot="5400000">
            <a:off x="8514494" y="2416907"/>
            <a:ext cx="1890000" cy="4087979"/>
          </a:xfrm>
          <a:prstGeom prst="round2SameRect">
            <a:avLst/>
          </a:prstGeom>
          <a:solidFill>
            <a:schemeClr val="bg1"/>
          </a:solidFill>
          <a:ln w="28575">
            <a:solidFill>
              <a:srgbClr val="B1C0D3"/>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srgbClr val="FFFFFF"/>
              </a:solidFill>
              <a:effectLst/>
              <a:uLnTx/>
              <a:uFillTx/>
              <a:latin typeface="Whitney Light"/>
              <a:ea typeface="+mn-ea"/>
              <a:cs typeface="+mn-cs"/>
            </a:endParaRPr>
          </a:p>
        </p:txBody>
      </p:sp>
      <p:sp>
        <p:nvSpPr>
          <p:cNvPr id="3" name="Rubrik 2">
            <a:extLst>
              <a:ext uri="{FF2B5EF4-FFF2-40B4-BE49-F238E27FC236}">
                <a16:creationId xmlns:a16="http://schemas.microsoft.com/office/drawing/2014/main" id="{581C1708-E234-EA5F-F0C3-6561430AB522}"/>
              </a:ext>
            </a:extLst>
          </p:cNvPr>
          <p:cNvSpPr txBox="1">
            <a:spLocks/>
          </p:cNvSpPr>
          <p:nvPr/>
        </p:nvSpPr>
        <p:spPr>
          <a:xfrm>
            <a:off x="606283" y="108535"/>
            <a:ext cx="10979009" cy="1420645"/>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2D72"/>
              </a:buClr>
              <a:buSzPts val="8000"/>
              <a:buFont typeface="Calibri"/>
              <a:buNone/>
              <a:defRPr sz="8000" b="0" i="0" u="none" strike="noStrike" cap="none">
                <a:solidFill>
                  <a:srgbClr val="002D72"/>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sv-SE" sz="4800" dirty="0"/>
              <a:t>Tillgångsklasser – byggstenarna i portföljen</a:t>
            </a:r>
          </a:p>
        </p:txBody>
      </p:sp>
      <p:sp>
        <p:nvSpPr>
          <p:cNvPr id="4" name="Platshållare för text 3">
            <a:extLst>
              <a:ext uri="{FF2B5EF4-FFF2-40B4-BE49-F238E27FC236}">
                <a16:creationId xmlns:a16="http://schemas.microsoft.com/office/drawing/2014/main" id="{C9AAAD4D-D7A3-0620-00E6-70A7162AD849}"/>
              </a:ext>
            </a:extLst>
          </p:cNvPr>
          <p:cNvSpPr txBox="1">
            <a:spLocks/>
          </p:cNvSpPr>
          <p:nvPr/>
        </p:nvSpPr>
        <p:spPr>
          <a:xfrm>
            <a:off x="606425" y="241300"/>
            <a:ext cx="3784420" cy="270372"/>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sv-SE"/>
              <a:t>Tillgångsallokering</a:t>
            </a:r>
            <a:endParaRPr lang="sv-SE" dirty="0"/>
          </a:p>
        </p:txBody>
      </p:sp>
      <p:sp>
        <p:nvSpPr>
          <p:cNvPr id="5" name="Rektangel: övre hörn rundade 4">
            <a:extLst>
              <a:ext uri="{FF2B5EF4-FFF2-40B4-BE49-F238E27FC236}">
                <a16:creationId xmlns:a16="http://schemas.microsoft.com/office/drawing/2014/main" id="{5A837556-BE27-065A-A2FC-A58B890D07B8}"/>
              </a:ext>
            </a:extLst>
          </p:cNvPr>
          <p:cNvSpPr/>
          <p:nvPr/>
        </p:nvSpPr>
        <p:spPr>
          <a:xfrm rot="5400000">
            <a:off x="2757057" y="2534649"/>
            <a:ext cx="1890001" cy="3924000"/>
          </a:xfrm>
          <a:prstGeom prst="round2SameRect">
            <a:avLst/>
          </a:prstGeom>
          <a:solidFill>
            <a:schemeClr val="bg1"/>
          </a:solidFill>
          <a:ln w="28575">
            <a:solidFill>
              <a:srgbClr val="899DB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srgbClr val="FFFFFF"/>
              </a:solidFill>
              <a:effectLst/>
              <a:uLnTx/>
              <a:uFillTx/>
              <a:latin typeface="Whitney Light"/>
              <a:ea typeface="+mn-ea"/>
              <a:cs typeface="+mn-cs"/>
            </a:endParaRPr>
          </a:p>
        </p:txBody>
      </p:sp>
      <p:sp>
        <p:nvSpPr>
          <p:cNvPr id="6" name="Rektangel: övre hörn rundade 5">
            <a:extLst>
              <a:ext uri="{FF2B5EF4-FFF2-40B4-BE49-F238E27FC236}">
                <a16:creationId xmlns:a16="http://schemas.microsoft.com/office/drawing/2014/main" id="{022AFA08-16C4-1549-337E-DF41F8485A1A}"/>
              </a:ext>
            </a:extLst>
          </p:cNvPr>
          <p:cNvSpPr/>
          <p:nvPr/>
        </p:nvSpPr>
        <p:spPr>
          <a:xfrm rot="16200000">
            <a:off x="271783" y="3960391"/>
            <a:ext cx="1890000" cy="1080000"/>
          </a:xfrm>
          <a:prstGeom prst="round2SameRect">
            <a:avLst>
              <a:gd name="adj1" fmla="val 32623"/>
              <a:gd name="adj2" fmla="val 0"/>
            </a:avLst>
          </a:prstGeom>
          <a:solidFill>
            <a:srgbClr val="899DBD"/>
          </a:solidFill>
          <a:ln w="28575">
            <a:solidFill>
              <a:srgbClr val="899DB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srgbClr val="FFFFFF"/>
              </a:solidFill>
              <a:effectLst/>
              <a:uLnTx/>
              <a:uFillTx/>
              <a:latin typeface="Whitney Light"/>
              <a:ea typeface="+mn-ea"/>
              <a:cs typeface="+mn-cs"/>
            </a:endParaRPr>
          </a:p>
        </p:txBody>
      </p:sp>
      <p:sp>
        <p:nvSpPr>
          <p:cNvPr id="7" name="Rektangel: övre hörn rundade 6">
            <a:extLst>
              <a:ext uri="{FF2B5EF4-FFF2-40B4-BE49-F238E27FC236}">
                <a16:creationId xmlns:a16="http://schemas.microsoft.com/office/drawing/2014/main" id="{CB7A9C6E-C44B-2909-4D31-128D29DE5FFF}"/>
              </a:ext>
            </a:extLst>
          </p:cNvPr>
          <p:cNvSpPr/>
          <p:nvPr/>
        </p:nvSpPr>
        <p:spPr>
          <a:xfrm rot="5400000">
            <a:off x="8544071" y="321107"/>
            <a:ext cx="1890000" cy="4080691"/>
          </a:xfrm>
          <a:prstGeom prst="round2SameRect">
            <a:avLst/>
          </a:prstGeom>
          <a:solidFill>
            <a:schemeClr val="bg1"/>
          </a:solidFill>
          <a:ln w="28575">
            <a:solidFill>
              <a:srgbClr val="002D72"/>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srgbClr val="FFFFFF"/>
              </a:solidFill>
              <a:effectLst/>
              <a:uLnTx/>
              <a:uFillTx/>
              <a:latin typeface="Whitney Light"/>
              <a:ea typeface="+mn-ea"/>
              <a:cs typeface="+mn-cs"/>
            </a:endParaRPr>
          </a:p>
        </p:txBody>
      </p:sp>
      <p:sp>
        <p:nvSpPr>
          <p:cNvPr id="8" name="Rektangel: övre hörn rundade 7">
            <a:extLst>
              <a:ext uri="{FF2B5EF4-FFF2-40B4-BE49-F238E27FC236}">
                <a16:creationId xmlns:a16="http://schemas.microsoft.com/office/drawing/2014/main" id="{0F3BE86F-579A-B116-D8FA-4A204F5DE6E5}"/>
              </a:ext>
            </a:extLst>
          </p:cNvPr>
          <p:cNvSpPr/>
          <p:nvPr/>
        </p:nvSpPr>
        <p:spPr>
          <a:xfrm rot="16200000">
            <a:off x="5996605" y="1820786"/>
            <a:ext cx="1890000" cy="1080000"/>
          </a:xfrm>
          <a:prstGeom prst="round2SameRect">
            <a:avLst>
              <a:gd name="adj1" fmla="val 32623"/>
              <a:gd name="adj2" fmla="val 0"/>
            </a:avLst>
          </a:prstGeom>
          <a:solidFill>
            <a:srgbClr val="002D72"/>
          </a:solidFill>
          <a:ln w="28575">
            <a:solidFill>
              <a:srgbClr val="002D72"/>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srgbClr val="FFFFFF"/>
              </a:solidFill>
              <a:effectLst/>
              <a:uLnTx/>
              <a:uFillTx/>
              <a:latin typeface="Whitney Light"/>
              <a:ea typeface="+mn-ea"/>
              <a:cs typeface="+mn-cs"/>
            </a:endParaRPr>
          </a:p>
        </p:txBody>
      </p:sp>
      <p:sp>
        <p:nvSpPr>
          <p:cNvPr id="9" name="Rektangel: övre hörn rundade 8">
            <a:extLst>
              <a:ext uri="{FF2B5EF4-FFF2-40B4-BE49-F238E27FC236}">
                <a16:creationId xmlns:a16="http://schemas.microsoft.com/office/drawing/2014/main" id="{51A3F42C-3A4F-248E-4F17-582A277A418D}"/>
              </a:ext>
            </a:extLst>
          </p:cNvPr>
          <p:cNvSpPr/>
          <p:nvPr/>
        </p:nvSpPr>
        <p:spPr>
          <a:xfrm rot="5400000">
            <a:off x="2739314" y="373651"/>
            <a:ext cx="1890000" cy="3960000"/>
          </a:xfrm>
          <a:prstGeom prst="round2SameRect">
            <a:avLst/>
          </a:prstGeom>
          <a:solidFill>
            <a:schemeClr val="bg1"/>
          </a:solidFill>
          <a:ln w="28575">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srgbClr val="FFFFFF"/>
              </a:solidFill>
              <a:effectLst/>
              <a:uLnTx/>
              <a:uFillTx/>
              <a:latin typeface="Whitney Light"/>
              <a:ea typeface="+mn-ea"/>
              <a:cs typeface="+mn-cs"/>
            </a:endParaRPr>
          </a:p>
        </p:txBody>
      </p:sp>
      <p:sp>
        <p:nvSpPr>
          <p:cNvPr id="10" name="textruta 9">
            <a:extLst>
              <a:ext uri="{FF2B5EF4-FFF2-40B4-BE49-F238E27FC236}">
                <a16:creationId xmlns:a16="http://schemas.microsoft.com/office/drawing/2014/main" id="{CB63AB11-6311-8196-C231-8153871E5FD1}"/>
              </a:ext>
            </a:extLst>
          </p:cNvPr>
          <p:cNvSpPr txBox="1"/>
          <p:nvPr/>
        </p:nvSpPr>
        <p:spPr>
          <a:xfrm>
            <a:off x="6482973" y="2493038"/>
            <a:ext cx="93253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600" b="0" i="0" u="none" strike="noStrike" kern="1200" cap="none" spc="0" normalizeH="0" baseline="0" noProof="0" dirty="0">
                <a:ln>
                  <a:noFill/>
                </a:ln>
                <a:solidFill>
                  <a:srgbClr val="FFFFFF"/>
                </a:solidFill>
                <a:effectLst/>
                <a:uLnTx/>
                <a:uFillTx/>
                <a:latin typeface="Whitney Semibold" pitchFamily="50" charset="0"/>
                <a:ea typeface="+mn-ea"/>
                <a:cs typeface="+mn-cs"/>
              </a:rPr>
              <a:t>Globala Aktier</a:t>
            </a:r>
          </a:p>
        </p:txBody>
      </p:sp>
      <p:sp>
        <p:nvSpPr>
          <p:cNvPr id="11" name="textruta 10">
            <a:extLst>
              <a:ext uri="{FF2B5EF4-FFF2-40B4-BE49-F238E27FC236}">
                <a16:creationId xmlns:a16="http://schemas.microsoft.com/office/drawing/2014/main" id="{0E5C3544-4A52-6EF1-1FE0-C4A25D50989A}"/>
              </a:ext>
            </a:extLst>
          </p:cNvPr>
          <p:cNvSpPr txBox="1"/>
          <p:nvPr/>
        </p:nvSpPr>
        <p:spPr>
          <a:xfrm>
            <a:off x="666101" y="4716700"/>
            <a:ext cx="1305661" cy="3231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500" b="0" i="0" u="none" strike="noStrike" kern="1200" cap="none" spc="0" normalizeH="0" baseline="0" noProof="0" dirty="0">
                <a:ln>
                  <a:noFill/>
                </a:ln>
                <a:solidFill>
                  <a:srgbClr val="FFFFFF"/>
                </a:solidFill>
                <a:effectLst/>
                <a:uLnTx/>
                <a:uFillTx/>
                <a:latin typeface="Whitney Semibold" pitchFamily="50" charset="0"/>
                <a:ea typeface="+mn-ea"/>
                <a:cs typeface="+mn-cs"/>
              </a:rPr>
              <a:t>Alternativa</a:t>
            </a:r>
          </a:p>
        </p:txBody>
      </p:sp>
      <p:sp>
        <p:nvSpPr>
          <p:cNvPr id="12" name="Ellips 11">
            <a:extLst>
              <a:ext uri="{FF2B5EF4-FFF2-40B4-BE49-F238E27FC236}">
                <a16:creationId xmlns:a16="http://schemas.microsoft.com/office/drawing/2014/main" id="{7332BC0D-1136-D499-3859-C34E0E836811}"/>
              </a:ext>
            </a:extLst>
          </p:cNvPr>
          <p:cNvSpPr/>
          <p:nvPr/>
        </p:nvSpPr>
        <p:spPr>
          <a:xfrm>
            <a:off x="6590817" y="1635605"/>
            <a:ext cx="744917" cy="744917"/>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srgbClr val="FFFFFF"/>
              </a:solidFill>
              <a:effectLst/>
              <a:uLnTx/>
              <a:uFillTx/>
              <a:latin typeface="Whitney Light"/>
              <a:ea typeface="+mn-ea"/>
              <a:cs typeface="+mn-cs"/>
            </a:endParaRPr>
          </a:p>
        </p:txBody>
      </p:sp>
      <p:sp>
        <p:nvSpPr>
          <p:cNvPr id="13" name="Ellips 12">
            <a:extLst>
              <a:ext uri="{FF2B5EF4-FFF2-40B4-BE49-F238E27FC236}">
                <a16:creationId xmlns:a16="http://schemas.microsoft.com/office/drawing/2014/main" id="{7AE3B09B-4DDE-1F55-7B26-3F3CA4592BF0}"/>
              </a:ext>
            </a:extLst>
          </p:cNvPr>
          <p:cNvSpPr/>
          <p:nvPr/>
        </p:nvSpPr>
        <p:spPr>
          <a:xfrm>
            <a:off x="839067" y="3854438"/>
            <a:ext cx="744917" cy="744917"/>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srgbClr val="FFFFFF"/>
              </a:solidFill>
              <a:effectLst/>
              <a:uLnTx/>
              <a:uFillTx/>
              <a:latin typeface="Whitney Light"/>
              <a:ea typeface="+mn-ea"/>
              <a:cs typeface="+mn-cs"/>
            </a:endParaRPr>
          </a:p>
        </p:txBody>
      </p:sp>
      <p:pic>
        <p:nvPicPr>
          <p:cNvPr id="14" name="Bild 13">
            <a:extLst>
              <a:ext uri="{FF2B5EF4-FFF2-40B4-BE49-F238E27FC236}">
                <a16:creationId xmlns:a16="http://schemas.microsoft.com/office/drawing/2014/main" id="{09C37077-FF0F-FF1D-5E88-7E7D9BE863B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664509" y="1748121"/>
            <a:ext cx="569461" cy="569461"/>
          </a:xfrm>
          <a:prstGeom prst="rect">
            <a:avLst/>
          </a:prstGeom>
        </p:spPr>
      </p:pic>
      <p:pic>
        <p:nvPicPr>
          <p:cNvPr id="15" name="Bild 14">
            <a:extLst>
              <a:ext uri="{FF2B5EF4-FFF2-40B4-BE49-F238E27FC236}">
                <a16:creationId xmlns:a16="http://schemas.microsoft.com/office/drawing/2014/main" id="{7B346351-1A48-609C-CC84-2D4FFA343CD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97477" y="3992896"/>
            <a:ext cx="468000" cy="468000"/>
          </a:xfrm>
          <a:prstGeom prst="rect">
            <a:avLst/>
          </a:prstGeom>
        </p:spPr>
      </p:pic>
      <p:sp>
        <p:nvSpPr>
          <p:cNvPr id="16" name="Rektangel: övre hörn rundade 15">
            <a:extLst>
              <a:ext uri="{FF2B5EF4-FFF2-40B4-BE49-F238E27FC236}">
                <a16:creationId xmlns:a16="http://schemas.microsoft.com/office/drawing/2014/main" id="{12742663-CA83-5421-FA57-2491D111B04C}"/>
              </a:ext>
            </a:extLst>
          </p:cNvPr>
          <p:cNvSpPr/>
          <p:nvPr/>
        </p:nvSpPr>
        <p:spPr>
          <a:xfrm rot="16200000">
            <a:off x="266936" y="1813651"/>
            <a:ext cx="1890000" cy="1080000"/>
          </a:xfrm>
          <a:prstGeom prst="round2SameRect">
            <a:avLst>
              <a:gd name="adj1" fmla="val 31274"/>
              <a:gd name="adj2" fmla="val 0"/>
            </a:avLst>
          </a:prstGeom>
          <a:solidFill>
            <a:srgbClr val="002256"/>
          </a:solidFill>
          <a:ln w="28575">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srgbClr val="FFFFFF"/>
              </a:solidFill>
              <a:effectLst/>
              <a:uLnTx/>
              <a:uFillTx/>
              <a:latin typeface="Whitney Light"/>
              <a:ea typeface="+mn-ea"/>
              <a:cs typeface="+mn-cs"/>
            </a:endParaRPr>
          </a:p>
        </p:txBody>
      </p:sp>
      <p:sp>
        <p:nvSpPr>
          <p:cNvPr id="17" name="textruta 16">
            <a:extLst>
              <a:ext uri="{FF2B5EF4-FFF2-40B4-BE49-F238E27FC236}">
                <a16:creationId xmlns:a16="http://schemas.microsoft.com/office/drawing/2014/main" id="{F2CE0333-3041-5778-DD6D-6F7EB561666A}"/>
              </a:ext>
            </a:extLst>
          </p:cNvPr>
          <p:cNvSpPr txBox="1"/>
          <p:nvPr/>
        </p:nvSpPr>
        <p:spPr>
          <a:xfrm>
            <a:off x="696288" y="2489739"/>
            <a:ext cx="101457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600" b="0" i="0" u="none" strike="noStrike" kern="1200" cap="none" spc="0" normalizeH="0" baseline="0" noProof="0" dirty="0">
                <a:ln>
                  <a:noFill/>
                </a:ln>
                <a:solidFill>
                  <a:srgbClr val="FFFFFF"/>
                </a:solidFill>
                <a:effectLst/>
                <a:uLnTx/>
                <a:uFillTx/>
                <a:latin typeface="Whitney Semibold" pitchFamily="50" charset="0"/>
                <a:ea typeface="+mn-ea"/>
                <a:cs typeface="+mn-cs"/>
              </a:rPr>
              <a:t>Nordiska aktier</a:t>
            </a:r>
          </a:p>
        </p:txBody>
      </p:sp>
      <p:sp>
        <p:nvSpPr>
          <p:cNvPr id="18" name="Ellips 17">
            <a:extLst>
              <a:ext uri="{FF2B5EF4-FFF2-40B4-BE49-F238E27FC236}">
                <a16:creationId xmlns:a16="http://schemas.microsoft.com/office/drawing/2014/main" id="{97E99051-F854-F762-0ADF-883127BB618F}"/>
              </a:ext>
            </a:extLst>
          </p:cNvPr>
          <p:cNvSpPr/>
          <p:nvPr/>
        </p:nvSpPr>
        <p:spPr>
          <a:xfrm>
            <a:off x="841924" y="1655483"/>
            <a:ext cx="744917" cy="744917"/>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srgbClr val="FFFFFF"/>
              </a:solidFill>
              <a:effectLst/>
              <a:uLnTx/>
              <a:uFillTx/>
              <a:latin typeface="Whitney Light"/>
              <a:ea typeface="+mn-ea"/>
              <a:cs typeface="+mn-cs"/>
            </a:endParaRPr>
          </a:p>
        </p:txBody>
      </p:sp>
      <p:pic>
        <p:nvPicPr>
          <p:cNvPr id="19" name="Bild 18" descr="Europa med hel fyllning">
            <a:extLst>
              <a:ext uri="{FF2B5EF4-FFF2-40B4-BE49-F238E27FC236}">
                <a16:creationId xmlns:a16="http://schemas.microsoft.com/office/drawing/2014/main" id="{FA2A3BCA-5FC5-1606-9D86-358196FA2B03}"/>
              </a:ext>
            </a:extLst>
          </p:cNvPr>
          <p:cNvPicPr>
            <a:picLocks noChangeAspect="1"/>
          </p:cNvPicPr>
          <p:nvPr/>
        </p:nvPicPr>
        <p:blipFill rotWithShape="1">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31091" t="33324" r="46518" b="38834"/>
          <a:stretch/>
        </p:blipFill>
        <p:spPr>
          <a:xfrm>
            <a:off x="933058" y="1729514"/>
            <a:ext cx="470384" cy="584943"/>
          </a:xfrm>
          <a:prstGeom prst="roundRect">
            <a:avLst/>
          </a:prstGeom>
        </p:spPr>
      </p:pic>
      <p:sp>
        <p:nvSpPr>
          <p:cNvPr id="20" name="Rektangel: övre hörn rundade 19">
            <a:extLst>
              <a:ext uri="{FF2B5EF4-FFF2-40B4-BE49-F238E27FC236}">
                <a16:creationId xmlns:a16="http://schemas.microsoft.com/office/drawing/2014/main" id="{1205C9B1-60E2-F582-7D1F-764DC43F1663}"/>
              </a:ext>
            </a:extLst>
          </p:cNvPr>
          <p:cNvSpPr/>
          <p:nvPr/>
        </p:nvSpPr>
        <p:spPr>
          <a:xfrm rot="16200000">
            <a:off x="5988770" y="3920897"/>
            <a:ext cx="1890000" cy="1080000"/>
          </a:xfrm>
          <a:prstGeom prst="round2SameRect">
            <a:avLst>
              <a:gd name="adj1" fmla="val 32623"/>
              <a:gd name="adj2" fmla="val 0"/>
            </a:avLst>
          </a:prstGeom>
          <a:solidFill>
            <a:srgbClr val="B1C0D3"/>
          </a:solidFill>
          <a:ln w="28575">
            <a:solidFill>
              <a:srgbClr val="B1C0D3"/>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srgbClr val="FFFFFF"/>
              </a:solidFill>
              <a:effectLst/>
              <a:uLnTx/>
              <a:uFillTx/>
              <a:latin typeface="Whitney Light"/>
              <a:ea typeface="+mn-ea"/>
              <a:cs typeface="+mn-cs"/>
            </a:endParaRPr>
          </a:p>
        </p:txBody>
      </p:sp>
      <p:sp>
        <p:nvSpPr>
          <p:cNvPr id="21" name="textruta 20">
            <a:extLst>
              <a:ext uri="{FF2B5EF4-FFF2-40B4-BE49-F238E27FC236}">
                <a16:creationId xmlns:a16="http://schemas.microsoft.com/office/drawing/2014/main" id="{7ABBF0BF-3CBD-385A-9BF8-2A9368575FE7}"/>
              </a:ext>
            </a:extLst>
          </p:cNvPr>
          <p:cNvSpPr txBox="1"/>
          <p:nvPr/>
        </p:nvSpPr>
        <p:spPr>
          <a:xfrm>
            <a:off x="6606112" y="4803123"/>
            <a:ext cx="692818"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600" b="0" i="0" u="none" strike="noStrike" kern="1200" cap="none" spc="0" normalizeH="0" baseline="0" noProof="0" dirty="0">
                <a:ln>
                  <a:noFill/>
                </a:ln>
                <a:solidFill>
                  <a:srgbClr val="FFFFFF"/>
                </a:solidFill>
                <a:effectLst/>
                <a:uLnTx/>
                <a:uFillTx/>
                <a:latin typeface="Whitney Semibold" pitchFamily="50" charset="0"/>
                <a:ea typeface="+mn-ea"/>
                <a:cs typeface="+mn-cs"/>
              </a:rPr>
              <a:t>Ränta</a:t>
            </a:r>
          </a:p>
        </p:txBody>
      </p:sp>
      <p:sp>
        <p:nvSpPr>
          <p:cNvPr id="22" name="Ellips 21">
            <a:extLst>
              <a:ext uri="{FF2B5EF4-FFF2-40B4-BE49-F238E27FC236}">
                <a16:creationId xmlns:a16="http://schemas.microsoft.com/office/drawing/2014/main" id="{030A2837-EB49-83D5-4C1A-18B7F0774C87}"/>
              </a:ext>
            </a:extLst>
          </p:cNvPr>
          <p:cNvSpPr/>
          <p:nvPr/>
        </p:nvSpPr>
        <p:spPr>
          <a:xfrm>
            <a:off x="6578950" y="3907140"/>
            <a:ext cx="744917" cy="744917"/>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srgbClr val="FFFFFF"/>
              </a:solidFill>
              <a:effectLst/>
              <a:uLnTx/>
              <a:uFillTx/>
              <a:latin typeface="Whitney Light"/>
              <a:ea typeface="+mn-ea"/>
              <a:cs typeface="+mn-cs"/>
            </a:endParaRPr>
          </a:p>
        </p:txBody>
      </p:sp>
      <p:sp>
        <p:nvSpPr>
          <p:cNvPr id="23" name="textruta 22">
            <a:extLst>
              <a:ext uri="{FF2B5EF4-FFF2-40B4-BE49-F238E27FC236}">
                <a16:creationId xmlns:a16="http://schemas.microsoft.com/office/drawing/2014/main" id="{C3A765FB-ECCA-2743-F4F0-76C52425387C}"/>
              </a:ext>
            </a:extLst>
          </p:cNvPr>
          <p:cNvSpPr txBox="1"/>
          <p:nvPr/>
        </p:nvSpPr>
        <p:spPr>
          <a:xfrm>
            <a:off x="7535207" y="3608801"/>
            <a:ext cx="3878942" cy="1615827"/>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600"/>
              </a:spcBef>
              <a:spcAft>
                <a:spcPts val="0"/>
              </a:spcAft>
              <a:buClr>
                <a:srgbClr val="00B0F0"/>
              </a:buClr>
              <a:buSzTx/>
              <a:buFont typeface="Wingdings" panose="05000000000000000000" pitchFamily="2" charset="2"/>
              <a:buChar char="ü"/>
              <a:tabLst/>
              <a:defRPr/>
            </a:pPr>
            <a:r>
              <a:rPr lang="sv-SE" kern="1200" dirty="0">
                <a:solidFill>
                  <a:srgbClr val="333333">
                    <a:lumMod val="50000"/>
                  </a:srgbClr>
                </a:solidFill>
                <a:latin typeface="Whitney Light" pitchFamily="50" charset="0"/>
                <a:ea typeface="+mn-ea"/>
                <a:cs typeface="+mn-cs"/>
              </a:rPr>
              <a:t>Potentiell </a:t>
            </a:r>
            <a:r>
              <a:rPr kumimoji="0" lang="sv-SE" sz="1400" b="0" i="0" u="none" strike="noStrike" kern="1200" cap="none" spc="0" normalizeH="0" baseline="0" noProof="0" dirty="0">
                <a:ln>
                  <a:noFill/>
                </a:ln>
                <a:solidFill>
                  <a:srgbClr val="333333">
                    <a:lumMod val="50000"/>
                  </a:srgbClr>
                </a:solidFill>
                <a:effectLst/>
                <a:uLnTx/>
                <a:uFillTx/>
                <a:latin typeface="Whitney Light" pitchFamily="50" charset="0"/>
                <a:ea typeface="+mn-ea"/>
                <a:cs typeface="+mn-cs"/>
              </a:rPr>
              <a:t>avkastning beroende på risktagande</a:t>
            </a:r>
          </a:p>
          <a:p>
            <a:pPr marL="285750" indent="-285750">
              <a:spcBef>
                <a:spcPts val="600"/>
              </a:spcBef>
              <a:buClr>
                <a:srgbClr val="00B0F0"/>
              </a:buClr>
              <a:buFont typeface="Wingdings" panose="05000000000000000000" pitchFamily="2" charset="2"/>
              <a:buChar char="ü"/>
              <a:defRPr/>
            </a:pPr>
            <a:r>
              <a:rPr kumimoji="0" lang="sv-SE" sz="1400" b="0" i="0" u="none" strike="noStrike" kern="1200" cap="none" spc="0" normalizeH="0" baseline="0" noProof="0" dirty="0">
                <a:ln>
                  <a:noFill/>
                </a:ln>
                <a:solidFill>
                  <a:srgbClr val="333333">
                    <a:lumMod val="50000"/>
                  </a:srgbClr>
                </a:solidFill>
                <a:effectLst/>
                <a:uLnTx/>
                <a:uFillTx/>
                <a:latin typeface="Whitney Light" pitchFamily="50" charset="0"/>
                <a:ea typeface="+mn-ea"/>
                <a:cs typeface="+mn-cs"/>
              </a:rPr>
              <a:t>Avkastning</a:t>
            </a:r>
            <a:r>
              <a:rPr lang="sv-SE" sz="1400" dirty="0">
                <a:solidFill>
                  <a:srgbClr val="333333">
                    <a:lumMod val="50000"/>
                  </a:srgbClr>
                </a:solidFill>
                <a:latin typeface="Whitney Light" pitchFamily="50" charset="0"/>
              </a:rPr>
              <a:t> och risk påverkas av känslighet till ränteförändringar och kreditbetyg</a:t>
            </a:r>
            <a:endParaRPr kumimoji="0" lang="sv-SE" sz="1400" b="0" i="0" u="none" strike="noStrike" kern="1200" cap="none" spc="0" normalizeH="0" baseline="0" noProof="0" dirty="0">
              <a:ln>
                <a:noFill/>
              </a:ln>
              <a:solidFill>
                <a:srgbClr val="333333">
                  <a:lumMod val="50000"/>
                </a:srgbClr>
              </a:solidFill>
              <a:effectLst/>
              <a:uLnTx/>
              <a:uFillTx/>
              <a:latin typeface="Whitney Light" pitchFamily="50" charset="0"/>
              <a:ea typeface="+mn-ea"/>
              <a:cs typeface="+mn-cs"/>
            </a:endParaRPr>
          </a:p>
          <a:p>
            <a:pPr marL="285750" marR="0" lvl="0" indent="-285750" algn="l" defTabSz="914400" rtl="0" eaLnBrk="1" fontAlgn="auto" latinLnBrk="0" hangingPunct="1">
              <a:lnSpc>
                <a:spcPct val="100000"/>
              </a:lnSpc>
              <a:spcBef>
                <a:spcPts val="600"/>
              </a:spcBef>
              <a:spcAft>
                <a:spcPts val="0"/>
              </a:spcAft>
              <a:buClr>
                <a:srgbClr val="00B0F0"/>
              </a:buClr>
              <a:buSzTx/>
              <a:buFont typeface="Wingdings" panose="05000000000000000000" pitchFamily="2" charset="2"/>
              <a:buChar char="ü"/>
              <a:tabLst/>
              <a:defRPr/>
            </a:pPr>
            <a:r>
              <a:rPr kumimoji="0" lang="sv-SE" b="0" i="0" u="none" strike="noStrike" kern="1200" cap="none" spc="0" normalizeH="0" baseline="0" noProof="0" dirty="0">
                <a:ln>
                  <a:noFill/>
                </a:ln>
                <a:solidFill>
                  <a:srgbClr val="333333">
                    <a:lumMod val="50000"/>
                  </a:srgbClr>
                </a:solidFill>
                <a:effectLst/>
                <a:uLnTx/>
                <a:uFillTx/>
                <a:latin typeface="Whitney Light" pitchFamily="50" charset="0"/>
                <a:ea typeface="+mn-ea"/>
                <a:cs typeface="+mn-cs"/>
              </a:rPr>
              <a:t>Stats/bostadsobligationer, Investment </a:t>
            </a:r>
            <a:r>
              <a:rPr kumimoji="0" lang="sv-SE" b="0" i="0" u="none" strike="noStrike" kern="1200" cap="none" spc="0" normalizeH="0" baseline="0" noProof="0" dirty="0" err="1">
                <a:ln>
                  <a:noFill/>
                </a:ln>
                <a:solidFill>
                  <a:srgbClr val="333333">
                    <a:lumMod val="50000"/>
                  </a:srgbClr>
                </a:solidFill>
                <a:effectLst/>
                <a:uLnTx/>
                <a:uFillTx/>
                <a:latin typeface="Whitney Light" pitchFamily="50" charset="0"/>
                <a:ea typeface="+mn-ea"/>
                <a:cs typeface="+mn-cs"/>
              </a:rPr>
              <a:t>grade</a:t>
            </a:r>
            <a:r>
              <a:rPr kumimoji="0" lang="sv-SE" b="0" i="0" u="none" strike="noStrike" kern="1200" cap="none" spc="0" normalizeH="0" baseline="0" noProof="0" dirty="0">
                <a:ln>
                  <a:noFill/>
                </a:ln>
                <a:solidFill>
                  <a:srgbClr val="333333">
                    <a:lumMod val="50000"/>
                  </a:srgbClr>
                </a:solidFill>
                <a:effectLst/>
                <a:uLnTx/>
                <a:uFillTx/>
                <a:latin typeface="Whitney Light" pitchFamily="50" charset="0"/>
                <a:ea typeface="+mn-ea"/>
                <a:cs typeface="+mn-cs"/>
              </a:rPr>
              <a:t>, </a:t>
            </a:r>
            <a:r>
              <a:rPr kumimoji="0" lang="sv-SE" b="0" i="0" u="none" strike="noStrike" kern="1200" cap="none" spc="0" normalizeH="0" baseline="0" noProof="0" dirty="0" err="1">
                <a:ln>
                  <a:noFill/>
                </a:ln>
                <a:solidFill>
                  <a:srgbClr val="333333">
                    <a:lumMod val="50000"/>
                  </a:srgbClr>
                </a:solidFill>
                <a:effectLst/>
                <a:uLnTx/>
                <a:uFillTx/>
                <a:latin typeface="Whitney Light" pitchFamily="50" charset="0"/>
                <a:ea typeface="+mn-ea"/>
                <a:cs typeface="+mn-cs"/>
              </a:rPr>
              <a:t>High</a:t>
            </a:r>
            <a:r>
              <a:rPr kumimoji="0" lang="sv-SE" b="0" i="0" u="none" strike="noStrike" kern="1200" cap="none" spc="0" normalizeH="0" baseline="0" noProof="0" dirty="0">
                <a:ln>
                  <a:noFill/>
                </a:ln>
                <a:solidFill>
                  <a:srgbClr val="333333">
                    <a:lumMod val="50000"/>
                  </a:srgbClr>
                </a:solidFill>
                <a:effectLst/>
                <a:uLnTx/>
                <a:uFillTx/>
                <a:latin typeface="Whitney Light" pitchFamily="50" charset="0"/>
                <a:ea typeface="+mn-ea"/>
                <a:cs typeface="+mn-cs"/>
              </a:rPr>
              <a:t> </a:t>
            </a:r>
            <a:r>
              <a:rPr kumimoji="0" lang="sv-SE" b="0" i="0" u="none" strike="noStrike" kern="1200" cap="none" spc="0" normalizeH="0" baseline="0" noProof="0" dirty="0" err="1">
                <a:ln>
                  <a:noFill/>
                </a:ln>
                <a:solidFill>
                  <a:srgbClr val="333333">
                    <a:lumMod val="50000"/>
                  </a:srgbClr>
                </a:solidFill>
                <a:effectLst/>
                <a:uLnTx/>
                <a:uFillTx/>
                <a:latin typeface="Whitney Light" pitchFamily="50" charset="0"/>
                <a:ea typeface="+mn-ea"/>
                <a:cs typeface="+mn-cs"/>
              </a:rPr>
              <a:t>Yield</a:t>
            </a:r>
            <a:r>
              <a:rPr kumimoji="0" lang="sv-SE" b="0" i="0" u="none" strike="noStrike" kern="1200" cap="none" spc="0" normalizeH="0" baseline="0" noProof="0" dirty="0">
                <a:ln>
                  <a:noFill/>
                </a:ln>
                <a:solidFill>
                  <a:srgbClr val="333333">
                    <a:lumMod val="50000"/>
                  </a:srgbClr>
                </a:solidFill>
                <a:effectLst/>
                <a:uLnTx/>
                <a:uFillTx/>
                <a:latin typeface="Whitney Light" pitchFamily="50" charset="0"/>
                <a:ea typeface="+mn-ea"/>
                <a:cs typeface="+mn-cs"/>
              </a:rPr>
              <a:t> – stigande risk och avkastning</a:t>
            </a:r>
          </a:p>
          <a:p>
            <a:pPr marL="285750" marR="0" lvl="0" indent="-285750" algn="l" defTabSz="914400" rtl="0" eaLnBrk="1" fontAlgn="auto" latinLnBrk="0" hangingPunct="1">
              <a:lnSpc>
                <a:spcPct val="100000"/>
              </a:lnSpc>
              <a:spcBef>
                <a:spcPts val="600"/>
              </a:spcBef>
              <a:spcAft>
                <a:spcPts val="0"/>
              </a:spcAft>
              <a:buClr>
                <a:srgbClr val="00B0F0"/>
              </a:buClr>
              <a:buSzTx/>
              <a:buFont typeface="Wingdings" panose="05000000000000000000" pitchFamily="2" charset="2"/>
              <a:buChar char="ü"/>
              <a:tabLst/>
              <a:defRPr/>
            </a:pPr>
            <a:r>
              <a:rPr lang="sv-SE" sz="1400" kern="1200" dirty="0">
                <a:solidFill>
                  <a:srgbClr val="333333">
                    <a:lumMod val="50000"/>
                  </a:srgbClr>
                </a:solidFill>
                <a:latin typeface="Whitney Light" pitchFamily="50" charset="0"/>
                <a:ea typeface="+mn-ea"/>
                <a:cs typeface="+mn-cs"/>
              </a:rPr>
              <a:t>Räntefonder kan ha hög risk – obser</a:t>
            </a:r>
            <a:r>
              <a:rPr lang="sv-SE" kern="1200" dirty="0">
                <a:solidFill>
                  <a:srgbClr val="333333">
                    <a:lumMod val="50000"/>
                  </a:srgbClr>
                </a:solidFill>
                <a:latin typeface="Whitney Light" pitchFamily="50" charset="0"/>
                <a:ea typeface="+mn-ea"/>
                <a:cs typeface="+mn-cs"/>
              </a:rPr>
              <a:t>vera!</a:t>
            </a:r>
            <a:endParaRPr kumimoji="0" lang="sv-SE" sz="1400" b="0" i="0" u="none" strike="noStrike" kern="1200" cap="none" spc="0" normalizeH="0" baseline="0" noProof="0" dirty="0">
              <a:ln>
                <a:noFill/>
              </a:ln>
              <a:solidFill>
                <a:srgbClr val="333333">
                  <a:lumMod val="50000"/>
                </a:srgbClr>
              </a:solidFill>
              <a:effectLst/>
              <a:uLnTx/>
              <a:uFillTx/>
              <a:latin typeface="Whitney Light" pitchFamily="50" charset="0"/>
              <a:ea typeface="+mn-ea"/>
              <a:cs typeface="+mn-cs"/>
            </a:endParaRPr>
          </a:p>
        </p:txBody>
      </p:sp>
      <p:sp>
        <p:nvSpPr>
          <p:cNvPr id="24" name="textruta 23">
            <a:extLst>
              <a:ext uri="{FF2B5EF4-FFF2-40B4-BE49-F238E27FC236}">
                <a16:creationId xmlns:a16="http://schemas.microsoft.com/office/drawing/2014/main" id="{E71B5F45-9B82-23EE-8C16-CC461B261FAA}"/>
              </a:ext>
            </a:extLst>
          </p:cNvPr>
          <p:cNvSpPr txBox="1"/>
          <p:nvPr/>
        </p:nvSpPr>
        <p:spPr>
          <a:xfrm>
            <a:off x="1710863" y="3608801"/>
            <a:ext cx="4121058" cy="1815882"/>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
                <a:srgbClr val="00B0F0"/>
              </a:buClr>
              <a:buSzTx/>
              <a:buFont typeface="Wingdings" panose="05000000000000000000" pitchFamily="2" charset="2"/>
              <a:buChar char="ü"/>
              <a:tabLst/>
              <a:defRPr/>
            </a:pPr>
            <a:r>
              <a:rPr kumimoji="0" lang="sv-SE" sz="1400" b="0" i="0" u="none" strike="noStrike" kern="1200" cap="none" spc="0" normalizeH="0" baseline="0" noProof="0" dirty="0">
                <a:ln>
                  <a:noFill/>
                </a:ln>
                <a:solidFill>
                  <a:srgbClr val="333333">
                    <a:lumMod val="50000"/>
                  </a:srgbClr>
                </a:solidFill>
                <a:effectLst/>
                <a:uLnTx/>
                <a:uFillTx/>
                <a:latin typeface="Whitney Light" pitchFamily="50" charset="0"/>
                <a:ea typeface="+mn-ea"/>
                <a:cs typeface="+mn-cs"/>
              </a:rPr>
              <a:t>Inte en homogen kategori</a:t>
            </a:r>
            <a:r>
              <a:rPr lang="sv-SE" sz="1400" dirty="0">
                <a:solidFill>
                  <a:srgbClr val="333333">
                    <a:lumMod val="50000"/>
                  </a:srgbClr>
                </a:solidFill>
                <a:latin typeface="Whitney Light" pitchFamily="50" charset="0"/>
              </a:rPr>
              <a:t>: sammanslagning av olika alternativa med olika förväntade avkastning</a:t>
            </a:r>
          </a:p>
          <a:p>
            <a:pPr marL="285750" marR="0" lvl="0" indent="-285750" algn="l" defTabSz="914400" rtl="0" eaLnBrk="1" fontAlgn="auto" latinLnBrk="0" hangingPunct="1">
              <a:lnSpc>
                <a:spcPct val="100000"/>
              </a:lnSpc>
              <a:spcBef>
                <a:spcPts val="0"/>
              </a:spcBef>
              <a:spcAft>
                <a:spcPts val="0"/>
              </a:spcAft>
              <a:buClr>
                <a:srgbClr val="00B0F0"/>
              </a:buClr>
              <a:buSzTx/>
              <a:buFont typeface="Wingdings" panose="05000000000000000000" pitchFamily="2" charset="2"/>
              <a:buChar char="ü"/>
              <a:tabLst/>
              <a:defRPr/>
            </a:pPr>
            <a:r>
              <a:rPr lang="sv-SE" sz="1400" dirty="0">
                <a:solidFill>
                  <a:srgbClr val="333333">
                    <a:lumMod val="50000"/>
                  </a:srgbClr>
                </a:solidFill>
                <a:latin typeface="Whitney Light" pitchFamily="50" charset="0"/>
              </a:rPr>
              <a:t>Vissa alternativa hjälper till att öka avkastning andra ger ett skydd mot inflation eller ett säker hamn mot marknadsvolatilitet</a:t>
            </a:r>
            <a:endParaRPr kumimoji="0" lang="sv-SE" sz="1400" b="0" i="0" u="none" strike="noStrike" kern="1200" cap="none" spc="0" normalizeH="0" baseline="0" noProof="0" dirty="0">
              <a:ln>
                <a:noFill/>
              </a:ln>
              <a:solidFill>
                <a:srgbClr val="333333">
                  <a:lumMod val="50000"/>
                </a:srgbClr>
              </a:solidFill>
              <a:effectLst/>
              <a:uLnTx/>
              <a:uFillTx/>
              <a:latin typeface="Whitney Light" pitchFamily="50" charset="0"/>
              <a:ea typeface="+mn-ea"/>
              <a:cs typeface="+mn-cs"/>
            </a:endParaRPr>
          </a:p>
          <a:p>
            <a:pPr marL="285750" marR="0" lvl="0" indent="-285750" algn="l" defTabSz="914400" rtl="0" eaLnBrk="1" fontAlgn="auto" latinLnBrk="0" hangingPunct="1">
              <a:lnSpc>
                <a:spcPct val="100000"/>
              </a:lnSpc>
              <a:spcBef>
                <a:spcPts val="0"/>
              </a:spcBef>
              <a:spcAft>
                <a:spcPts val="0"/>
              </a:spcAft>
              <a:buClr>
                <a:srgbClr val="00B0F0"/>
              </a:buClr>
              <a:buSzTx/>
              <a:buFont typeface="Wingdings" panose="05000000000000000000" pitchFamily="2" charset="2"/>
              <a:buChar char="ü"/>
              <a:tabLst/>
              <a:defRPr/>
            </a:pPr>
            <a:r>
              <a:rPr kumimoji="0" lang="sv-SE" sz="1400" b="0" i="0" u="none" strike="noStrike" kern="1200" cap="none" spc="0" normalizeH="0" baseline="0" noProof="0" dirty="0">
                <a:ln>
                  <a:noFill/>
                </a:ln>
                <a:solidFill>
                  <a:srgbClr val="333333">
                    <a:lumMod val="50000"/>
                  </a:srgbClr>
                </a:solidFill>
                <a:effectLst/>
                <a:uLnTx/>
                <a:uFillTx/>
                <a:latin typeface="Whitney Light" pitchFamily="50" charset="0"/>
                <a:ea typeface="+mn-ea"/>
                <a:cs typeface="+mn-cs"/>
              </a:rPr>
              <a:t>En ”svår att förstå” byggsten – mycket brett begrepp</a:t>
            </a:r>
          </a:p>
          <a:p>
            <a:pPr marL="285750" marR="0" lvl="0" indent="-285750" algn="l" defTabSz="914400" rtl="0" eaLnBrk="1" fontAlgn="auto" latinLnBrk="0" hangingPunct="1">
              <a:lnSpc>
                <a:spcPct val="100000"/>
              </a:lnSpc>
              <a:spcBef>
                <a:spcPts val="0"/>
              </a:spcBef>
              <a:spcAft>
                <a:spcPts val="0"/>
              </a:spcAft>
              <a:buClr>
                <a:srgbClr val="00B0F0"/>
              </a:buClr>
              <a:buSzTx/>
              <a:buFont typeface="Wingdings" panose="05000000000000000000" pitchFamily="2" charset="2"/>
              <a:buChar char="ü"/>
              <a:tabLst/>
              <a:defRPr/>
            </a:pPr>
            <a:r>
              <a:rPr lang="sv-SE" kern="1200" dirty="0">
                <a:solidFill>
                  <a:srgbClr val="333333">
                    <a:lumMod val="50000"/>
                  </a:srgbClr>
                </a:solidFill>
                <a:latin typeface="Whitney Light" pitchFamily="50" charset="0"/>
                <a:ea typeface="+mn-ea"/>
                <a:cs typeface="+mn-cs"/>
              </a:rPr>
              <a:t>Hedgefonder – fonder utan strikt placeringspolicy</a:t>
            </a:r>
            <a:endParaRPr kumimoji="0" lang="sv-SE" sz="1400" b="0" i="0" u="none" strike="noStrike" kern="1200" cap="none" spc="0" normalizeH="0" baseline="0" noProof="0" dirty="0">
              <a:ln>
                <a:noFill/>
              </a:ln>
              <a:solidFill>
                <a:srgbClr val="333333">
                  <a:lumMod val="50000"/>
                </a:srgbClr>
              </a:solidFill>
              <a:effectLst/>
              <a:uLnTx/>
              <a:uFillTx/>
              <a:latin typeface="Whitney Light" pitchFamily="50" charset="0"/>
              <a:ea typeface="+mn-ea"/>
              <a:cs typeface="+mn-cs"/>
            </a:endParaRPr>
          </a:p>
        </p:txBody>
      </p:sp>
      <p:sp>
        <p:nvSpPr>
          <p:cNvPr id="25" name="Platshållare för bildnummer 2">
            <a:extLst>
              <a:ext uri="{FF2B5EF4-FFF2-40B4-BE49-F238E27FC236}">
                <a16:creationId xmlns:a16="http://schemas.microsoft.com/office/drawing/2014/main" id="{E74D6BD6-0371-BB20-17C5-494D7CE42F36}"/>
              </a:ext>
            </a:extLst>
          </p:cNvPr>
          <p:cNvSpPr txBox="1">
            <a:spLocks/>
          </p:cNvSpPr>
          <p:nvPr/>
        </p:nvSpPr>
        <p:spPr>
          <a:xfrm>
            <a:off x="10936873" y="6346328"/>
            <a:ext cx="648419" cy="365125"/>
          </a:xfrm>
          <a:prstGeom prst="rect">
            <a:avLst/>
          </a:prstGeom>
        </p:spPr>
        <p:txBody>
          <a:bodyPr/>
          <a:lstStyle>
            <a:defPPr>
              <a:defRPr lang="sv-SE"/>
            </a:defPPr>
            <a:lvl1pPr marL="0" algn="l" defTabSz="914400" rtl="0" eaLnBrk="1" latinLnBrk="0" hangingPunct="1">
              <a:defRPr sz="1400"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2BE18CB5-8F6B-4BA7-B19A-463AE03BB80C}" type="slidenum">
              <a:rPr lang="sv-SE" sz="900" smtClean="0">
                <a:solidFill>
                  <a:srgbClr val="919B9D"/>
                </a:solidFill>
                <a:latin typeface="Whitney Light" pitchFamily="50" charset="0"/>
              </a:rPr>
              <a:pPr algn="r"/>
              <a:t>21</a:t>
            </a:fld>
            <a:endParaRPr lang="sv-SE" sz="900" dirty="0">
              <a:solidFill>
                <a:srgbClr val="919B9D"/>
              </a:solidFill>
              <a:latin typeface="Whitney Light" pitchFamily="50" charset="0"/>
            </a:endParaRPr>
          </a:p>
        </p:txBody>
      </p:sp>
      <p:sp>
        <p:nvSpPr>
          <p:cNvPr id="26" name="textruta 25">
            <a:extLst>
              <a:ext uri="{FF2B5EF4-FFF2-40B4-BE49-F238E27FC236}">
                <a16:creationId xmlns:a16="http://schemas.microsoft.com/office/drawing/2014/main" id="{D36E0DC3-474D-1BC8-4B90-EE378508CF66}"/>
              </a:ext>
            </a:extLst>
          </p:cNvPr>
          <p:cNvSpPr txBox="1"/>
          <p:nvPr/>
        </p:nvSpPr>
        <p:spPr>
          <a:xfrm>
            <a:off x="6630319" y="6322856"/>
            <a:ext cx="4899098" cy="253916"/>
          </a:xfrm>
          <a:prstGeom prst="rect">
            <a:avLst/>
          </a:prstGeom>
          <a:noFill/>
        </p:spPr>
        <p:txBody>
          <a:bodyPr wrap="none" rtlCol="0">
            <a:spAutoFit/>
          </a:bodyPr>
          <a:lstStyle/>
          <a:p>
            <a:pPr algn="l"/>
            <a:r>
              <a:rPr lang="sv-SE" sz="1050" dirty="0">
                <a:solidFill>
                  <a:schemeClr val="tx1">
                    <a:lumMod val="50000"/>
                  </a:schemeClr>
                </a:solidFill>
                <a:latin typeface="Whitney Light" pitchFamily="50" charset="0"/>
              </a:rPr>
              <a:t>Introduktion | Strategiska antaganden | Strategi i förvaltningen | </a:t>
            </a:r>
            <a:r>
              <a:rPr lang="sv-SE" sz="1050" dirty="0">
                <a:solidFill>
                  <a:srgbClr val="002060"/>
                </a:solidFill>
                <a:latin typeface="Whitney Bold" pitchFamily="50" charset="0"/>
              </a:rPr>
              <a:t>Tillgångsallokering</a:t>
            </a:r>
          </a:p>
        </p:txBody>
      </p:sp>
      <p:sp>
        <p:nvSpPr>
          <p:cNvPr id="27" name="textruta 26">
            <a:extLst>
              <a:ext uri="{FF2B5EF4-FFF2-40B4-BE49-F238E27FC236}">
                <a16:creationId xmlns:a16="http://schemas.microsoft.com/office/drawing/2014/main" id="{97D702F1-AFDE-8D49-74E8-69A6C8EE7D9B}"/>
              </a:ext>
            </a:extLst>
          </p:cNvPr>
          <p:cNvSpPr txBox="1"/>
          <p:nvPr/>
        </p:nvSpPr>
        <p:spPr>
          <a:xfrm>
            <a:off x="1880850" y="1555440"/>
            <a:ext cx="3951071" cy="1615827"/>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600"/>
              </a:spcBef>
              <a:spcAft>
                <a:spcPts val="0"/>
              </a:spcAft>
              <a:buClr>
                <a:srgbClr val="00B0F0"/>
              </a:buClr>
              <a:buSzTx/>
              <a:buFont typeface="Wingdings" panose="05000000000000000000" pitchFamily="2" charset="2"/>
              <a:buChar char="ü"/>
              <a:tabLst/>
              <a:defRPr/>
            </a:pPr>
            <a:r>
              <a:rPr lang="sv-SE" sz="1400" dirty="0">
                <a:solidFill>
                  <a:srgbClr val="333333">
                    <a:lumMod val="50000"/>
                  </a:srgbClr>
                </a:solidFill>
                <a:latin typeface="Whitney Light" pitchFamily="50" charset="0"/>
              </a:rPr>
              <a:t>Primärt fokuserad på svenska aktier</a:t>
            </a:r>
          </a:p>
          <a:p>
            <a:pPr marL="285750" marR="0" lvl="0" indent="-285750" algn="l" defTabSz="914400" rtl="0" eaLnBrk="1" fontAlgn="auto" latinLnBrk="0" hangingPunct="1">
              <a:lnSpc>
                <a:spcPct val="100000"/>
              </a:lnSpc>
              <a:spcBef>
                <a:spcPts val="600"/>
              </a:spcBef>
              <a:spcAft>
                <a:spcPts val="0"/>
              </a:spcAft>
              <a:buClr>
                <a:srgbClr val="00B0F0"/>
              </a:buClr>
              <a:buSzTx/>
              <a:buFont typeface="Wingdings" panose="05000000000000000000" pitchFamily="2" charset="2"/>
              <a:buChar char="ü"/>
              <a:tabLst/>
              <a:defRPr/>
            </a:pPr>
            <a:r>
              <a:rPr lang="sv-SE" sz="1400" dirty="0">
                <a:solidFill>
                  <a:srgbClr val="333333">
                    <a:lumMod val="50000"/>
                  </a:srgbClr>
                </a:solidFill>
                <a:latin typeface="Whitney Light" pitchFamily="50" charset="0"/>
              </a:rPr>
              <a:t>Högre historisk riskpremie men också högre volatilitet jämfört med globala aktier</a:t>
            </a:r>
          </a:p>
          <a:p>
            <a:pPr marL="285750" marR="0" lvl="0" indent="-285750" algn="l" defTabSz="914400" rtl="0" eaLnBrk="1" fontAlgn="auto" latinLnBrk="0" hangingPunct="1">
              <a:lnSpc>
                <a:spcPct val="100000"/>
              </a:lnSpc>
              <a:spcBef>
                <a:spcPts val="600"/>
              </a:spcBef>
              <a:spcAft>
                <a:spcPts val="0"/>
              </a:spcAft>
              <a:buClr>
                <a:srgbClr val="00B0F0"/>
              </a:buClr>
              <a:buSzTx/>
              <a:buFont typeface="Wingdings" panose="05000000000000000000" pitchFamily="2" charset="2"/>
              <a:buChar char="ü"/>
              <a:tabLst/>
              <a:defRPr/>
            </a:pPr>
            <a:r>
              <a:rPr lang="sv-SE" sz="1400" dirty="0">
                <a:solidFill>
                  <a:srgbClr val="333333">
                    <a:lumMod val="50000"/>
                  </a:srgbClr>
                </a:solidFill>
                <a:latin typeface="Whitney Light" pitchFamily="50" charset="0"/>
              </a:rPr>
              <a:t>Utgör 1% av globala marknader</a:t>
            </a:r>
          </a:p>
          <a:p>
            <a:pPr marL="285750" marR="0" lvl="0" indent="-285750" algn="l" defTabSz="914400" rtl="0" eaLnBrk="1" fontAlgn="auto" latinLnBrk="0" hangingPunct="1">
              <a:lnSpc>
                <a:spcPct val="100000"/>
              </a:lnSpc>
              <a:spcBef>
                <a:spcPts val="600"/>
              </a:spcBef>
              <a:spcAft>
                <a:spcPts val="0"/>
              </a:spcAft>
              <a:buClr>
                <a:srgbClr val="00B0F0"/>
              </a:buClr>
              <a:buSzTx/>
              <a:buFont typeface="Wingdings" panose="05000000000000000000" pitchFamily="2" charset="2"/>
              <a:buChar char="ü"/>
              <a:tabLst/>
              <a:defRPr/>
            </a:pPr>
            <a:r>
              <a:rPr lang="sv-SE" sz="1400" dirty="0">
                <a:solidFill>
                  <a:srgbClr val="333333">
                    <a:lumMod val="50000"/>
                  </a:srgbClr>
                </a:solidFill>
                <a:latin typeface="Whitney Light" pitchFamily="50" charset="0"/>
              </a:rPr>
              <a:t>Cyklisk med mycket industri, export och hög hänsyn till hållbarhet</a:t>
            </a:r>
          </a:p>
        </p:txBody>
      </p:sp>
      <p:sp>
        <p:nvSpPr>
          <p:cNvPr id="28" name="textruta 27">
            <a:extLst>
              <a:ext uri="{FF2B5EF4-FFF2-40B4-BE49-F238E27FC236}">
                <a16:creationId xmlns:a16="http://schemas.microsoft.com/office/drawing/2014/main" id="{80A05CC3-3DDF-4FC9-8C4E-97CEA27F97F0}"/>
              </a:ext>
            </a:extLst>
          </p:cNvPr>
          <p:cNvSpPr txBox="1"/>
          <p:nvPr/>
        </p:nvSpPr>
        <p:spPr>
          <a:xfrm>
            <a:off x="7552413" y="1483807"/>
            <a:ext cx="3951071" cy="2046714"/>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400"/>
              </a:spcBef>
              <a:spcAft>
                <a:spcPts val="0"/>
              </a:spcAft>
              <a:buClr>
                <a:srgbClr val="00B0F0"/>
              </a:buClr>
              <a:buSzTx/>
              <a:buFont typeface="Wingdings" panose="05000000000000000000" pitchFamily="2" charset="2"/>
              <a:buChar char="ü"/>
              <a:tabLst/>
              <a:defRPr/>
            </a:pPr>
            <a:r>
              <a:rPr kumimoji="0" lang="sv-SE" sz="1400" b="0" i="0" u="none" strike="noStrike" kern="1200" cap="none" spc="0" normalizeH="0" baseline="0" dirty="0">
                <a:ln>
                  <a:noFill/>
                </a:ln>
                <a:solidFill>
                  <a:srgbClr val="333333">
                    <a:lumMod val="50000"/>
                  </a:srgbClr>
                </a:solidFill>
                <a:effectLst/>
                <a:uLnTx/>
                <a:uFillTx/>
                <a:latin typeface="Whitney Light" pitchFamily="50" charset="0"/>
                <a:ea typeface="+mn-ea"/>
                <a:cs typeface="+mn-cs"/>
              </a:rPr>
              <a:t>Aktier från Nordamerika, Europa, Tillväxtmarknader och Asien-Stilla havet</a:t>
            </a:r>
          </a:p>
          <a:p>
            <a:pPr marL="285750" marR="0" lvl="0" indent="-285750" algn="l" defTabSz="914400" rtl="0" eaLnBrk="1" fontAlgn="auto" latinLnBrk="0" hangingPunct="1">
              <a:lnSpc>
                <a:spcPct val="100000"/>
              </a:lnSpc>
              <a:spcBef>
                <a:spcPts val="400"/>
              </a:spcBef>
              <a:spcAft>
                <a:spcPts val="0"/>
              </a:spcAft>
              <a:buClr>
                <a:srgbClr val="00B0F0"/>
              </a:buClr>
              <a:buSzTx/>
              <a:buFont typeface="Wingdings" panose="05000000000000000000" pitchFamily="2" charset="2"/>
              <a:buChar char="ü"/>
              <a:tabLst/>
              <a:defRPr/>
            </a:pPr>
            <a:r>
              <a:rPr kumimoji="0" lang="sv-SE" sz="1400" b="0" i="0" u="none" strike="noStrike" kern="1200" cap="none" spc="0" normalizeH="0" baseline="0" dirty="0">
                <a:ln>
                  <a:noFill/>
                </a:ln>
                <a:solidFill>
                  <a:srgbClr val="333333">
                    <a:lumMod val="50000"/>
                  </a:srgbClr>
                </a:solidFill>
                <a:effectLst/>
                <a:uLnTx/>
                <a:uFillTx/>
                <a:latin typeface="Whitney Light" pitchFamily="50" charset="0"/>
                <a:ea typeface="+mn-ea"/>
                <a:cs typeface="+mn-cs"/>
              </a:rPr>
              <a:t>“Fiska i en större damm”</a:t>
            </a:r>
          </a:p>
          <a:p>
            <a:pPr marL="285750" marR="0" lvl="0" indent="-285750" algn="l" defTabSz="914400" rtl="0" eaLnBrk="1" fontAlgn="auto" latinLnBrk="0" hangingPunct="1">
              <a:lnSpc>
                <a:spcPct val="100000"/>
              </a:lnSpc>
              <a:spcBef>
                <a:spcPts val="400"/>
              </a:spcBef>
              <a:spcAft>
                <a:spcPts val="0"/>
              </a:spcAft>
              <a:buClr>
                <a:srgbClr val="00B0F0"/>
              </a:buClr>
              <a:buSzTx/>
              <a:buFont typeface="Wingdings" panose="05000000000000000000" pitchFamily="2" charset="2"/>
              <a:buChar char="ü"/>
              <a:tabLst/>
              <a:defRPr/>
            </a:pPr>
            <a:r>
              <a:rPr lang="sv-SE" sz="1400" noProof="0" dirty="0">
                <a:solidFill>
                  <a:srgbClr val="333333">
                    <a:lumMod val="50000"/>
                  </a:srgbClr>
                </a:solidFill>
                <a:latin typeface="Whitney Light" pitchFamily="50" charset="0"/>
              </a:rPr>
              <a:t>Ökar potentialen </a:t>
            </a:r>
            <a:r>
              <a:rPr lang="sv-SE" sz="1400" dirty="0">
                <a:solidFill>
                  <a:srgbClr val="333333">
                    <a:lumMod val="50000"/>
                  </a:srgbClr>
                </a:solidFill>
                <a:latin typeface="Whitney Light" pitchFamily="50" charset="0"/>
              </a:rPr>
              <a:t>och minskar koncentrationsrisken</a:t>
            </a:r>
          </a:p>
          <a:p>
            <a:pPr marL="285750" marR="0" lvl="0" indent="-285750" algn="l" defTabSz="914400" rtl="0" eaLnBrk="1" fontAlgn="auto" latinLnBrk="0" hangingPunct="1">
              <a:lnSpc>
                <a:spcPct val="100000"/>
              </a:lnSpc>
              <a:spcBef>
                <a:spcPts val="400"/>
              </a:spcBef>
              <a:spcAft>
                <a:spcPts val="0"/>
              </a:spcAft>
              <a:buClr>
                <a:srgbClr val="00B0F0"/>
              </a:buClr>
              <a:buSzTx/>
              <a:buFont typeface="Wingdings" panose="05000000000000000000" pitchFamily="2" charset="2"/>
              <a:buChar char="ü"/>
              <a:tabLst/>
              <a:defRPr/>
            </a:pPr>
            <a:r>
              <a:rPr kumimoji="0" lang="sv-SE" sz="1400" b="0" i="0" u="none" strike="noStrike" kern="1200" cap="none" spc="0" normalizeH="0" baseline="0" noProof="0" dirty="0">
                <a:ln>
                  <a:noFill/>
                </a:ln>
                <a:solidFill>
                  <a:srgbClr val="333333">
                    <a:lumMod val="50000"/>
                  </a:srgbClr>
                </a:solidFill>
                <a:effectLst/>
                <a:uLnTx/>
                <a:uFillTx/>
                <a:latin typeface="Whitney Light" pitchFamily="50" charset="0"/>
                <a:ea typeface="+mn-ea"/>
                <a:cs typeface="+mn-cs"/>
              </a:rPr>
              <a:t>Mindre exponering till snävare ekonomiska  marknadskrafter</a:t>
            </a:r>
          </a:p>
          <a:p>
            <a:pPr marL="285750" marR="0" lvl="0" indent="-285750" algn="l" defTabSz="914400" rtl="0" eaLnBrk="1" fontAlgn="auto" latinLnBrk="0" hangingPunct="1">
              <a:lnSpc>
                <a:spcPct val="100000"/>
              </a:lnSpc>
              <a:spcBef>
                <a:spcPts val="600"/>
              </a:spcBef>
              <a:spcAft>
                <a:spcPts val="0"/>
              </a:spcAft>
              <a:buClr>
                <a:srgbClr val="00B0F0"/>
              </a:buClr>
              <a:buSzTx/>
              <a:buFont typeface="Wingdings" panose="05000000000000000000" pitchFamily="2" charset="2"/>
              <a:buChar char="ü"/>
              <a:tabLst/>
              <a:defRPr/>
            </a:pPr>
            <a:endParaRPr lang="sv-SE" sz="1400" dirty="0">
              <a:solidFill>
                <a:srgbClr val="333333">
                  <a:lumMod val="50000"/>
                </a:srgbClr>
              </a:solidFill>
              <a:latin typeface="Whitney Light" pitchFamily="50" charset="0"/>
            </a:endParaRPr>
          </a:p>
        </p:txBody>
      </p:sp>
      <p:pic>
        <p:nvPicPr>
          <p:cNvPr id="29" name="Bild 28">
            <a:extLst>
              <a:ext uri="{FF2B5EF4-FFF2-40B4-BE49-F238E27FC236}">
                <a16:creationId xmlns:a16="http://schemas.microsoft.com/office/drawing/2014/main" id="{654E68B2-4B6F-EAC3-340C-91091CCD8CA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640387" y="3987518"/>
            <a:ext cx="593583" cy="581217"/>
          </a:xfrm>
          <a:prstGeom prst="rect">
            <a:avLst/>
          </a:prstGeom>
        </p:spPr>
      </p:pic>
    </p:spTree>
    <p:extLst>
      <p:ext uri="{BB962C8B-B14F-4D97-AF65-F5344CB8AC3E}">
        <p14:creationId xmlns:p14="http://schemas.microsoft.com/office/powerpoint/2010/main" val="10144091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E306965E-B2CA-B30F-5F81-68C678E9634C}"/>
              </a:ext>
            </a:extLst>
          </p:cNvPr>
          <p:cNvSpPr>
            <a:spLocks noGrp="1"/>
          </p:cNvSpPr>
          <p:nvPr>
            <p:ph type="title"/>
          </p:nvPr>
        </p:nvSpPr>
        <p:spPr>
          <a:xfrm>
            <a:off x="606283" y="511672"/>
            <a:ext cx="11433317" cy="1420645"/>
          </a:xfrm>
        </p:spPr>
        <p:txBody>
          <a:bodyPr>
            <a:noAutofit/>
          </a:bodyPr>
          <a:lstStyle/>
          <a:p>
            <a:r>
              <a:rPr lang="sv-SE" sz="4800" dirty="0"/>
              <a:t>Diversifiering är den enda ”gratislunchen”</a:t>
            </a:r>
          </a:p>
        </p:txBody>
      </p:sp>
      <p:sp>
        <p:nvSpPr>
          <p:cNvPr id="4" name="Platshållare för text 3">
            <a:extLst>
              <a:ext uri="{FF2B5EF4-FFF2-40B4-BE49-F238E27FC236}">
                <a16:creationId xmlns:a16="http://schemas.microsoft.com/office/drawing/2014/main" id="{CA6BD1A1-F075-A68B-F2B8-6248AF5FF003}"/>
              </a:ext>
            </a:extLst>
          </p:cNvPr>
          <p:cNvSpPr>
            <a:spLocks noGrp="1"/>
          </p:cNvSpPr>
          <p:nvPr>
            <p:ph type="body" sz="quarter" idx="12"/>
          </p:nvPr>
        </p:nvSpPr>
        <p:spPr/>
        <p:txBody>
          <a:bodyPr/>
          <a:lstStyle/>
          <a:p>
            <a:r>
              <a:rPr lang="sv-SE" dirty="0"/>
              <a:t>Strategiska Antaganden</a:t>
            </a:r>
          </a:p>
        </p:txBody>
      </p:sp>
      <p:pic>
        <p:nvPicPr>
          <p:cNvPr id="10" name="Bildobjekt 9">
            <a:extLst>
              <a:ext uri="{FF2B5EF4-FFF2-40B4-BE49-F238E27FC236}">
                <a16:creationId xmlns:a16="http://schemas.microsoft.com/office/drawing/2014/main" id="{B38B6806-76F0-D64F-FFE8-9917028036EB}"/>
              </a:ext>
            </a:extLst>
          </p:cNvPr>
          <p:cNvPicPr>
            <a:picLocks noChangeAspect="1"/>
          </p:cNvPicPr>
          <p:nvPr/>
        </p:nvPicPr>
        <p:blipFill>
          <a:blip r:embed="rId2"/>
          <a:stretch>
            <a:fillRect/>
          </a:stretch>
        </p:blipFill>
        <p:spPr>
          <a:xfrm>
            <a:off x="813358" y="1536028"/>
            <a:ext cx="10565284" cy="3785944"/>
          </a:xfrm>
          <a:prstGeom prst="rect">
            <a:avLst/>
          </a:prstGeom>
        </p:spPr>
      </p:pic>
      <p:sp>
        <p:nvSpPr>
          <p:cNvPr id="12" name="Platshållare för bildnummer 2">
            <a:extLst>
              <a:ext uri="{FF2B5EF4-FFF2-40B4-BE49-F238E27FC236}">
                <a16:creationId xmlns:a16="http://schemas.microsoft.com/office/drawing/2014/main" id="{A2FEF517-CD6D-AEC7-0344-1A65B2142C2C}"/>
              </a:ext>
            </a:extLst>
          </p:cNvPr>
          <p:cNvSpPr txBox="1">
            <a:spLocks/>
          </p:cNvSpPr>
          <p:nvPr/>
        </p:nvSpPr>
        <p:spPr>
          <a:xfrm>
            <a:off x="10936873" y="6346328"/>
            <a:ext cx="648419" cy="365125"/>
          </a:xfrm>
          <a:prstGeom prst="rect">
            <a:avLst/>
          </a:prstGeom>
        </p:spPr>
        <p:txBody>
          <a:bodyPr/>
          <a:lstStyle>
            <a:defPPr>
              <a:defRPr lang="sv-SE"/>
            </a:defPPr>
            <a:lvl1pPr marL="0" algn="l" defTabSz="914400" rtl="0" eaLnBrk="1" latinLnBrk="0" hangingPunct="1">
              <a:defRPr sz="1400"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BE18CB5-8F6B-4BA7-B19A-463AE03BB80C}" type="slidenum">
              <a:rPr kumimoji="0" lang="sv-SE" sz="900" b="0" i="0" u="none" strike="noStrike" kern="1200" cap="none" spc="0" normalizeH="0" baseline="0" noProof="0" smtClean="0">
                <a:ln>
                  <a:noFill/>
                </a:ln>
                <a:solidFill>
                  <a:srgbClr val="919B9D"/>
                </a:solidFill>
                <a:effectLst/>
                <a:uLnTx/>
                <a:uFillTx/>
                <a:latin typeface="Whitney Light" pitchFamily="50"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sv-SE" sz="900" b="0" i="0" u="none" strike="noStrike" kern="1200" cap="none" spc="0" normalizeH="0" baseline="0" noProof="0" dirty="0">
              <a:ln>
                <a:noFill/>
              </a:ln>
              <a:solidFill>
                <a:srgbClr val="919B9D"/>
              </a:solidFill>
              <a:effectLst/>
              <a:uLnTx/>
              <a:uFillTx/>
              <a:latin typeface="Whitney Light" pitchFamily="50" charset="0"/>
              <a:ea typeface="+mn-ea"/>
              <a:cs typeface="+mn-cs"/>
            </a:endParaRPr>
          </a:p>
        </p:txBody>
      </p:sp>
      <p:sp>
        <p:nvSpPr>
          <p:cNvPr id="18" name="textruta 17">
            <a:extLst>
              <a:ext uri="{FF2B5EF4-FFF2-40B4-BE49-F238E27FC236}">
                <a16:creationId xmlns:a16="http://schemas.microsoft.com/office/drawing/2014/main" id="{CD9B7070-C716-C711-14AB-F5C4E8FA014F}"/>
              </a:ext>
            </a:extLst>
          </p:cNvPr>
          <p:cNvSpPr txBox="1"/>
          <p:nvPr/>
        </p:nvSpPr>
        <p:spPr>
          <a:xfrm>
            <a:off x="2498635" y="5418480"/>
            <a:ext cx="7257821"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600" b="0" i="1" u="none" strike="noStrike" kern="1200" cap="none" spc="0" normalizeH="0" baseline="0" noProof="0" dirty="0">
                <a:ln>
                  <a:noFill/>
                </a:ln>
                <a:solidFill>
                  <a:prstClr val="black"/>
                </a:solidFill>
                <a:effectLst/>
                <a:uLnTx/>
                <a:uFillTx/>
                <a:latin typeface="Whitney Light" pitchFamily="50" charset="0"/>
                <a:ea typeface="+mn-ea"/>
                <a:cs typeface="+mn-cs"/>
              </a:rPr>
              <a:t>Avkastning för olika tillgångsklasser i SEK. Den bästa tillgångsklassen varierar från år till år. </a:t>
            </a:r>
          </a:p>
        </p:txBody>
      </p:sp>
      <p:sp>
        <p:nvSpPr>
          <p:cNvPr id="20" name="textruta 19">
            <a:extLst>
              <a:ext uri="{FF2B5EF4-FFF2-40B4-BE49-F238E27FC236}">
                <a16:creationId xmlns:a16="http://schemas.microsoft.com/office/drawing/2014/main" id="{BE8C2110-3E80-96E6-353B-49488162F444}"/>
              </a:ext>
            </a:extLst>
          </p:cNvPr>
          <p:cNvSpPr txBox="1"/>
          <p:nvPr/>
        </p:nvSpPr>
        <p:spPr>
          <a:xfrm>
            <a:off x="6630319" y="6322856"/>
            <a:ext cx="4900701"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dirty="0">
                <a:ln>
                  <a:noFill/>
                </a:ln>
                <a:solidFill>
                  <a:prstClr val="black">
                    <a:lumMod val="50000"/>
                  </a:prstClr>
                </a:solidFill>
                <a:effectLst/>
                <a:uLnTx/>
                <a:uFillTx/>
                <a:latin typeface="Whitney Light" pitchFamily="50" charset="0"/>
                <a:ea typeface="+mn-ea"/>
                <a:cs typeface="+mn-cs"/>
              </a:rPr>
              <a:t>Introduktion | </a:t>
            </a:r>
            <a:r>
              <a:rPr kumimoji="0" lang="sv-SE" sz="1050" b="0" i="0" u="none" strike="noStrike" kern="1200" cap="none" spc="0" normalizeH="0" baseline="0" noProof="0" dirty="0">
                <a:ln>
                  <a:noFill/>
                </a:ln>
                <a:solidFill>
                  <a:srgbClr val="002060"/>
                </a:solidFill>
                <a:effectLst/>
                <a:uLnTx/>
                <a:uFillTx/>
                <a:latin typeface="Whitney Bold" pitchFamily="50" charset="0"/>
                <a:ea typeface="+mn-ea"/>
                <a:cs typeface="+mn-cs"/>
              </a:rPr>
              <a:t>Strategiska antaganden </a:t>
            </a:r>
            <a:r>
              <a:rPr kumimoji="0" lang="sv-SE" sz="1050" b="0" i="0" u="none" strike="noStrike" kern="1200" cap="none" spc="0" normalizeH="0" baseline="0" noProof="0" dirty="0">
                <a:ln>
                  <a:noFill/>
                </a:ln>
                <a:solidFill>
                  <a:prstClr val="black">
                    <a:lumMod val="50000"/>
                  </a:prstClr>
                </a:solidFill>
                <a:effectLst/>
                <a:uLnTx/>
                <a:uFillTx/>
                <a:latin typeface="Whitney Light" pitchFamily="50" charset="0"/>
                <a:ea typeface="+mn-ea"/>
                <a:cs typeface="+mn-cs"/>
              </a:rPr>
              <a:t>| Strategi i förvaltningen | Tillgångsallokering</a:t>
            </a:r>
          </a:p>
        </p:txBody>
      </p:sp>
    </p:spTree>
    <p:extLst>
      <p:ext uri="{BB962C8B-B14F-4D97-AF65-F5344CB8AC3E}">
        <p14:creationId xmlns:p14="http://schemas.microsoft.com/office/powerpoint/2010/main" val="41328192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F1C976D0-F3EF-35D8-4B7E-E16FC86A5550}"/>
              </a:ext>
            </a:extLst>
          </p:cNvPr>
          <p:cNvSpPr>
            <a:spLocks noGrp="1"/>
          </p:cNvSpPr>
          <p:nvPr>
            <p:ph type="body" sz="quarter" idx="11"/>
          </p:nvPr>
        </p:nvSpPr>
        <p:spPr>
          <a:xfrm>
            <a:off x="720000" y="1937364"/>
            <a:ext cx="4531380" cy="3708400"/>
          </a:xfrm>
        </p:spPr>
        <p:txBody>
          <a:bodyPr/>
          <a:lstStyle/>
          <a:p>
            <a:pPr algn="l">
              <a:lnSpc>
                <a:spcPct val="100000"/>
              </a:lnSpc>
              <a:spcBef>
                <a:spcPts val="3000"/>
              </a:spcBef>
            </a:pPr>
            <a:r>
              <a:rPr lang="sv-SE" sz="1600" dirty="0">
                <a:solidFill>
                  <a:schemeClr val="tx1">
                    <a:lumMod val="50000"/>
                  </a:schemeClr>
                </a:solidFill>
              </a:rPr>
              <a:t>Då k</a:t>
            </a:r>
            <a:r>
              <a:rPr lang="sv-SE" sz="1600" dirty="0">
                <a:solidFill>
                  <a:schemeClr val="tx1">
                    <a:lumMod val="50000"/>
                  </a:schemeClr>
                </a:solidFill>
                <a:latin typeface="Whitney Light" pitchFamily="50" charset="0"/>
              </a:rPr>
              <a:t>orrelationen i avkastningen från aktiemarknaden mellan närliggande år nästan är noll ger </a:t>
            </a:r>
            <a:r>
              <a:rPr lang="sv-SE" sz="1600" dirty="0">
                <a:solidFill>
                  <a:schemeClr val="tx1">
                    <a:lumMod val="50000"/>
                  </a:schemeClr>
                </a:solidFill>
                <a:latin typeface="Whitney Bold" pitchFamily="50" charset="0"/>
              </a:rPr>
              <a:t>en lång sparhorisont en</a:t>
            </a:r>
            <a:r>
              <a:rPr lang="sv-SE" sz="1600" dirty="0">
                <a:solidFill>
                  <a:schemeClr val="tx1">
                    <a:lumMod val="50000"/>
                  </a:schemeClr>
                </a:solidFill>
                <a:latin typeface="Whitney Light" pitchFamily="50" charset="0"/>
              </a:rPr>
              <a:t> </a:t>
            </a:r>
            <a:r>
              <a:rPr lang="sv-SE" sz="1600" dirty="0">
                <a:solidFill>
                  <a:schemeClr val="tx1">
                    <a:lumMod val="50000"/>
                  </a:schemeClr>
                </a:solidFill>
                <a:latin typeface="Whitney Bold" pitchFamily="50" charset="0"/>
              </a:rPr>
              <a:t>bra diversifiering</a:t>
            </a:r>
            <a:r>
              <a:rPr lang="sv-SE" sz="1600" dirty="0">
                <a:solidFill>
                  <a:schemeClr val="tx1">
                    <a:lumMod val="50000"/>
                  </a:schemeClr>
                </a:solidFill>
              </a:rPr>
              <a:t>. </a:t>
            </a:r>
            <a:endParaRPr lang="sv-SE" sz="1600" dirty="0">
              <a:solidFill>
                <a:schemeClr val="tx1">
                  <a:lumMod val="50000"/>
                </a:schemeClr>
              </a:solidFill>
              <a:latin typeface="Whitney Light" pitchFamily="50" charset="0"/>
            </a:endParaRPr>
          </a:p>
          <a:p>
            <a:pPr algn="l">
              <a:lnSpc>
                <a:spcPct val="100000"/>
              </a:lnSpc>
              <a:spcBef>
                <a:spcPts val="3000"/>
              </a:spcBef>
            </a:pPr>
            <a:r>
              <a:rPr lang="sv-SE" sz="1600" dirty="0">
                <a:solidFill>
                  <a:schemeClr val="tx1">
                    <a:lumMod val="50000"/>
                  </a:schemeClr>
                </a:solidFill>
                <a:latin typeface="Whitney Light" pitchFamily="50" charset="0"/>
              </a:rPr>
              <a:t>Under korta tidshorisonter blir den årliga nedsidesrisken hög. Istället måste man då tillgångsdiversifiera för att hålla nere risken</a:t>
            </a:r>
          </a:p>
          <a:p>
            <a:pPr>
              <a:lnSpc>
                <a:spcPct val="100000"/>
              </a:lnSpc>
              <a:spcBef>
                <a:spcPts val="3000"/>
              </a:spcBef>
            </a:pPr>
            <a:r>
              <a:rPr lang="sv-SE" sz="1600" dirty="0">
                <a:solidFill>
                  <a:schemeClr val="tx1">
                    <a:lumMod val="50000"/>
                  </a:schemeClr>
                </a:solidFill>
                <a:latin typeface="Whitney Light" pitchFamily="50" charset="0"/>
              </a:rPr>
              <a:t>Oavsett hur fel man har hamnat i timingen av aktiemarknaden, har man historiskt i princip fått tillbaka pengarna efter sju år</a:t>
            </a:r>
          </a:p>
          <a:p>
            <a:endParaRPr lang="sv-SE" sz="1600" dirty="0">
              <a:solidFill>
                <a:schemeClr val="tx1">
                  <a:lumMod val="50000"/>
                </a:schemeClr>
              </a:solidFill>
              <a:latin typeface="+mj-lt"/>
            </a:endParaRPr>
          </a:p>
          <a:p>
            <a:endParaRPr lang="sv-SE" sz="1600" dirty="0"/>
          </a:p>
        </p:txBody>
      </p:sp>
      <p:sp>
        <p:nvSpPr>
          <p:cNvPr id="3" name="Rubrik 2">
            <a:extLst>
              <a:ext uri="{FF2B5EF4-FFF2-40B4-BE49-F238E27FC236}">
                <a16:creationId xmlns:a16="http://schemas.microsoft.com/office/drawing/2014/main" id="{CE7F1475-B949-4BAE-0342-8F4EF84E063F}"/>
              </a:ext>
            </a:extLst>
          </p:cNvPr>
          <p:cNvSpPr>
            <a:spLocks noGrp="1"/>
          </p:cNvSpPr>
          <p:nvPr>
            <p:ph type="title"/>
          </p:nvPr>
        </p:nvSpPr>
        <p:spPr>
          <a:xfrm>
            <a:off x="606283" y="511672"/>
            <a:ext cx="11232791" cy="1420645"/>
          </a:xfrm>
        </p:spPr>
        <p:txBody>
          <a:bodyPr>
            <a:normAutofit/>
          </a:bodyPr>
          <a:lstStyle/>
          <a:p>
            <a:r>
              <a:rPr lang="sv-SE" sz="4800" dirty="0"/>
              <a:t>På kort sikt liknar börsen ett lotteri</a:t>
            </a:r>
          </a:p>
        </p:txBody>
      </p:sp>
      <p:sp>
        <p:nvSpPr>
          <p:cNvPr id="4" name="Platshållare för text 3">
            <a:extLst>
              <a:ext uri="{FF2B5EF4-FFF2-40B4-BE49-F238E27FC236}">
                <a16:creationId xmlns:a16="http://schemas.microsoft.com/office/drawing/2014/main" id="{3015091B-D000-9238-A87B-45174FD08790}"/>
              </a:ext>
            </a:extLst>
          </p:cNvPr>
          <p:cNvSpPr>
            <a:spLocks noGrp="1"/>
          </p:cNvSpPr>
          <p:nvPr>
            <p:ph type="body" sz="quarter" idx="12"/>
          </p:nvPr>
        </p:nvSpPr>
        <p:spPr/>
        <p:txBody>
          <a:bodyPr/>
          <a:lstStyle/>
          <a:p>
            <a:r>
              <a:rPr lang="sv-SE" dirty="0"/>
              <a:t>Strategiska Antaganden</a:t>
            </a:r>
          </a:p>
        </p:txBody>
      </p:sp>
      <p:graphicFrame>
        <p:nvGraphicFramePr>
          <p:cNvPr id="6" name="Diagram 5">
            <a:extLst>
              <a:ext uri="{FF2B5EF4-FFF2-40B4-BE49-F238E27FC236}">
                <a16:creationId xmlns:a16="http://schemas.microsoft.com/office/drawing/2014/main" id="{EDE03085-11DA-FB58-C5A7-37116E084D34}"/>
              </a:ext>
            </a:extLst>
          </p:cNvPr>
          <p:cNvGraphicFramePr>
            <a:graphicFrameLocks/>
          </p:cNvGraphicFramePr>
          <p:nvPr/>
        </p:nvGraphicFramePr>
        <p:xfrm>
          <a:off x="5542961" y="1415253"/>
          <a:ext cx="6061663" cy="3797770"/>
        </p:xfrm>
        <a:graphic>
          <a:graphicData uri="http://schemas.openxmlformats.org/drawingml/2006/chart">
            <c:chart xmlns:c="http://schemas.openxmlformats.org/drawingml/2006/chart" xmlns:r="http://schemas.openxmlformats.org/officeDocument/2006/relationships" r:id="rId2"/>
          </a:graphicData>
        </a:graphic>
      </p:graphicFrame>
      <p:sp>
        <p:nvSpPr>
          <p:cNvPr id="8" name="Platshållare för bildnummer 2">
            <a:extLst>
              <a:ext uri="{FF2B5EF4-FFF2-40B4-BE49-F238E27FC236}">
                <a16:creationId xmlns:a16="http://schemas.microsoft.com/office/drawing/2014/main" id="{303D1EAD-3567-AADC-0D76-AF37AE624DD0}"/>
              </a:ext>
            </a:extLst>
          </p:cNvPr>
          <p:cNvSpPr txBox="1">
            <a:spLocks/>
          </p:cNvSpPr>
          <p:nvPr/>
        </p:nvSpPr>
        <p:spPr>
          <a:xfrm>
            <a:off x="10936873" y="6346328"/>
            <a:ext cx="648419" cy="365125"/>
          </a:xfrm>
          <a:prstGeom prst="rect">
            <a:avLst/>
          </a:prstGeom>
        </p:spPr>
        <p:txBody>
          <a:bodyPr/>
          <a:lstStyle>
            <a:defPPr>
              <a:defRPr lang="sv-SE"/>
            </a:defPPr>
            <a:lvl1pPr marL="0" algn="l" defTabSz="914400" rtl="0" eaLnBrk="1" latinLnBrk="0" hangingPunct="1">
              <a:defRPr sz="1400"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BE18CB5-8F6B-4BA7-B19A-463AE03BB80C}" type="slidenum">
              <a:rPr kumimoji="0" lang="sv-SE" sz="900" b="0" i="0" u="none" strike="noStrike" kern="1200" cap="none" spc="0" normalizeH="0" baseline="0" noProof="0" smtClean="0">
                <a:ln>
                  <a:noFill/>
                </a:ln>
                <a:solidFill>
                  <a:srgbClr val="919B9D"/>
                </a:solidFill>
                <a:effectLst/>
                <a:uLnTx/>
                <a:uFillTx/>
                <a:latin typeface="Whitney Light" pitchFamily="50"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sv-SE" sz="900" b="0" i="0" u="none" strike="noStrike" kern="1200" cap="none" spc="0" normalizeH="0" baseline="0" noProof="0" dirty="0">
              <a:ln>
                <a:noFill/>
              </a:ln>
              <a:solidFill>
                <a:srgbClr val="919B9D"/>
              </a:solidFill>
              <a:effectLst/>
              <a:uLnTx/>
              <a:uFillTx/>
              <a:latin typeface="Whitney Light" pitchFamily="50" charset="0"/>
              <a:ea typeface="+mn-ea"/>
              <a:cs typeface="+mn-cs"/>
            </a:endParaRPr>
          </a:p>
        </p:txBody>
      </p:sp>
      <p:sp>
        <p:nvSpPr>
          <p:cNvPr id="10" name="textruta 9">
            <a:extLst>
              <a:ext uri="{FF2B5EF4-FFF2-40B4-BE49-F238E27FC236}">
                <a16:creationId xmlns:a16="http://schemas.microsoft.com/office/drawing/2014/main" id="{E08335E6-2833-C029-E2D9-D631EE8E5FAF}"/>
              </a:ext>
            </a:extLst>
          </p:cNvPr>
          <p:cNvSpPr txBox="1"/>
          <p:nvPr/>
        </p:nvSpPr>
        <p:spPr>
          <a:xfrm>
            <a:off x="5878287" y="5213023"/>
            <a:ext cx="601791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1" u="none" strike="noStrike" kern="1200" cap="none" spc="0" normalizeH="0" baseline="0" noProof="0" dirty="0">
                <a:ln>
                  <a:noFill/>
                </a:ln>
                <a:solidFill>
                  <a:prstClr val="black"/>
                </a:solidFill>
                <a:effectLst/>
                <a:uLnTx/>
                <a:uFillTx/>
                <a:latin typeface="Whitney Light" pitchFamily="50" charset="0"/>
                <a:ea typeface="+mn-ea"/>
                <a:cs typeface="+mn-cs"/>
              </a:rPr>
              <a:t>Grafen visar hur spannet på förväntad avkastning per år minskar över tid. Ju längre man varit investerad, desto mer krymper risken för negativa utfall. </a:t>
            </a:r>
            <a:r>
              <a:rPr kumimoji="0" lang="sv-SE" sz="1200" b="0" i="1" u="none" strike="noStrike" kern="1200" cap="none" spc="0" normalizeH="0" baseline="0" noProof="0" dirty="0" err="1">
                <a:ln>
                  <a:noFill/>
                </a:ln>
                <a:solidFill>
                  <a:prstClr val="black"/>
                </a:solidFill>
                <a:effectLst/>
                <a:uLnTx/>
                <a:uFillTx/>
                <a:latin typeface="Whitney Light" pitchFamily="50" charset="0"/>
                <a:ea typeface="+mn-ea"/>
                <a:cs typeface="+mn-cs"/>
              </a:rPr>
              <a:t>DMSWorld</a:t>
            </a:r>
            <a:r>
              <a:rPr kumimoji="0" lang="sv-SE" sz="1200" b="0" i="1" u="none" strike="noStrike" kern="1200" cap="none" spc="0" normalizeH="0" baseline="0" noProof="0" dirty="0">
                <a:ln>
                  <a:noFill/>
                </a:ln>
                <a:solidFill>
                  <a:prstClr val="black"/>
                </a:solidFill>
                <a:effectLst/>
                <a:uLnTx/>
                <a:uFillTx/>
                <a:latin typeface="Whitney Light" pitchFamily="50" charset="0"/>
                <a:ea typeface="+mn-ea"/>
                <a:cs typeface="+mn-cs"/>
              </a:rPr>
              <a:t> Equity 1902-2022</a:t>
            </a:r>
          </a:p>
        </p:txBody>
      </p:sp>
      <p:sp>
        <p:nvSpPr>
          <p:cNvPr id="13" name="textruta 12">
            <a:extLst>
              <a:ext uri="{FF2B5EF4-FFF2-40B4-BE49-F238E27FC236}">
                <a16:creationId xmlns:a16="http://schemas.microsoft.com/office/drawing/2014/main" id="{EB9980A0-8A85-0EFF-4FC5-C289998E3AFE}"/>
              </a:ext>
            </a:extLst>
          </p:cNvPr>
          <p:cNvSpPr txBox="1"/>
          <p:nvPr/>
        </p:nvSpPr>
        <p:spPr>
          <a:xfrm>
            <a:off x="6630319" y="6322856"/>
            <a:ext cx="4900701"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dirty="0">
                <a:ln>
                  <a:noFill/>
                </a:ln>
                <a:solidFill>
                  <a:prstClr val="black">
                    <a:lumMod val="50000"/>
                  </a:prstClr>
                </a:solidFill>
                <a:effectLst/>
                <a:uLnTx/>
                <a:uFillTx/>
                <a:latin typeface="Whitney Light" pitchFamily="50" charset="0"/>
                <a:ea typeface="+mn-ea"/>
                <a:cs typeface="+mn-cs"/>
              </a:rPr>
              <a:t>Introduktion | </a:t>
            </a:r>
            <a:r>
              <a:rPr kumimoji="0" lang="sv-SE" sz="1050" b="0" i="0" u="none" strike="noStrike" kern="1200" cap="none" spc="0" normalizeH="0" baseline="0" noProof="0" dirty="0">
                <a:ln>
                  <a:noFill/>
                </a:ln>
                <a:solidFill>
                  <a:srgbClr val="002060"/>
                </a:solidFill>
                <a:effectLst/>
                <a:uLnTx/>
                <a:uFillTx/>
                <a:latin typeface="Whitney Bold" pitchFamily="50" charset="0"/>
                <a:ea typeface="+mn-ea"/>
                <a:cs typeface="+mn-cs"/>
              </a:rPr>
              <a:t>Strategiska antaganden </a:t>
            </a:r>
            <a:r>
              <a:rPr kumimoji="0" lang="sv-SE" sz="1050" b="0" i="0" u="none" strike="noStrike" kern="1200" cap="none" spc="0" normalizeH="0" baseline="0" noProof="0" dirty="0">
                <a:ln>
                  <a:noFill/>
                </a:ln>
                <a:solidFill>
                  <a:prstClr val="black">
                    <a:lumMod val="50000"/>
                  </a:prstClr>
                </a:solidFill>
                <a:effectLst/>
                <a:uLnTx/>
                <a:uFillTx/>
                <a:latin typeface="Whitney Light" pitchFamily="50" charset="0"/>
                <a:ea typeface="+mn-ea"/>
                <a:cs typeface="+mn-cs"/>
              </a:rPr>
              <a:t>| Strategi i förvaltningen | Tillgångsallokering</a:t>
            </a:r>
          </a:p>
        </p:txBody>
      </p:sp>
    </p:spTree>
    <p:extLst>
      <p:ext uri="{BB962C8B-B14F-4D97-AF65-F5344CB8AC3E}">
        <p14:creationId xmlns:p14="http://schemas.microsoft.com/office/powerpoint/2010/main" val="10697859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F1C976D0-F3EF-35D8-4B7E-E16FC86A5550}"/>
              </a:ext>
            </a:extLst>
          </p:cNvPr>
          <p:cNvSpPr>
            <a:spLocks noGrp="1"/>
          </p:cNvSpPr>
          <p:nvPr>
            <p:ph type="body" sz="quarter" idx="11"/>
          </p:nvPr>
        </p:nvSpPr>
        <p:spPr>
          <a:xfrm>
            <a:off x="720000" y="2334665"/>
            <a:ext cx="4136353" cy="3708400"/>
          </a:xfrm>
        </p:spPr>
        <p:txBody>
          <a:bodyPr/>
          <a:lstStyle/>
          <a:p>
            <a:r>
              <a:rPr lang="sv-SE" sz="1600" dirty="0"/>
              <a:t>Den historiska sannolikheten att börsen går upp nästa dag är närmast som att singla slant</a:t>
            </a:r>
          </a:p>
          <a:p>
            <a:endParaRPr lang="sv-SE" sz="1600" dirty="0"/>
          </a:p>
          <a:p>
            <a:r>
              <a:rPr lang="sv-SE" sz="1600" dirty="0"/>
              <a:t>Ju längre investeringshorisont desto större blir chansen för positiv avkastning</a:t>
            </a:r>
          </a:p>
          <a:p>
            <a:endParaRPr lang="sv-SE" sz="1600" dirty="0"/>
          </a:p>
          <a:p>
            <a:r>
              <a:rPr lang="sv-SE" sz="1600" dirty="0"/>
              <a:t>Samtliga investeringshorisonter över 20 år sedan 1871 har genererat positiv avkastning</a:t>
            </a:r>
          </a:p>
          <a:p>
            <a:endParaRPr lang="sv-SE" sz="1600" dirty="0"/>
          </a:p>
        </p:txBody>
      </p:sp>
      <p:sp>
        <p:nvSpPr>
          <p:cNvPr id="3" name="Rubrik 2">
            <a:extLst>
              <a:ext uri="{FF2B5EF4-FFF2-40B4-BE49-F238E27FC236}">
                <a16:creationId xmlns:a16="http://schemas.microsoft.com/office/drawing/2014/main" id="{CE7F1475-B949-4BAE-0342-8F4EF84E063F}"/>
              </a:ext>
            </a:extLst>
          </p:cNvPr>
          <p:cNvSpPr>
            <a:spLocks noGrp="1"/>
          </p:cNvSpPr>
          <p:nvPr>
            <p:ph type="title"/>
          </p:nvPr>
        </p:nvSpPr>
        <p:spPr/>
        <p:txBody>
          <a:bodyPr>
            <a:normAutofit/>
          </a:bodyPr>
          <a:lstStyle/>
          <a:p>
            <a:r>
              <a:rPr lang="sv-SE" sz="4800" dirty="0"/>
              <a:t>Långsiktighet ökar chansen för positiv avkastning</a:t>
            </a:r>
          </a:p>
        </p:txBody>
      </p:sp>
      <p:sp>
        <p:nvSpPr>
          <p:cNvPr id="4" name="Platshållare för text 3">
            <a:extLst>
              <a:ext uri="{FF2B5EF4-FFF2-40B4-BE49-F238E27FC236}">
                <a16:creationId xmlns:a16="http://schemas.microsoft.com/office/drawing/2014/main" id="{3015091B-D000-9238-A87B-45174FD08790}"/>
              </a:ext>
            </a:extLst>
          </p:cNvPr>
          <p:cNvSpPr>
            <a:spLocks noGrp="1"/>
          </p:cNvSpPr>
          <p:nvPr>
            <p:ph type="body" sz="quarter" idx="12"/>
          </p:nvPr>
        </p:nvSpPr>
        <p:spPr/>
        <p:txBody>
          <a:bodyPr/>
          <a:lstStyle/>
          <a:p>
            <a:r>
              <a:rPr lang="sv-SE" dirty="0"/>
              <a:t>Strategiska Antaganden</a:t>
            </a:r>
          </a:p>
        </p:txBody>
      </p:sp>
      <p:graphicFrame>
        <p:nvGraphicFramePr>
          <p:cNvPr id="5" name="Diagram 4">
            <a:extLst>
              <a:ext uri="{FF2B5EF4-FFF2-40B4-BE49-F238E27FC236}">
                <a16:creationId xmlns:a16="http://schemas.microsoft.com/office/drawing/2014/main" id="{97371903-7DF4-92BA-CF6E-1152380BC3C4}"/>
              </a:ext>
            </a:extLst>
          </p:cNvPr>
          <p:cNvGraphicFramePr>
            <a:graphicFrameLocks/>
          </p:cNvGraphicFramePr>
          <p:nvPr/>
        </p:nvGraphicFramePr>
        <p:xfrm>
          <a:off x="5276733" y="2202689"/>
          <a:ext cx="6915267" cy="3161163"/>
        </p:xfrm>
        <a:graphic>
          <a:graphicData uri="http://schemas.openxmlformats.org/drawingml/2006/chart">
            <c:chart xmlns:c="http://schemas.openxmlformats.org/drawingml/2006/chart" xmlns:r="http://schemas.openxmlformats.org/officeDocument/2006/relationships" r:id="rId2"/>
          </a:graphicData>
        </a:graphic>
      </p:graphicFrame>
      <p:sp>
        <p:nvSpPr>
          <p:cNvPr id="7" name="Platshållare för bildnummer 2">
            <a:extLst>
              <a:ext uri="{FF2B5EF4-FFF2-40B4-BE49-F238E27FC236}">
                <a16:creationId xmlns:a16="http://schemas.microsoft.com/office/drawing/2014/main" id="{972E6A11-1FAD-B263-2644-B1F27EDF7D25}"/>
              </a:ext>
            </a:extLst>
          </p:cNvPr>
          <p:cNvSpPr txBox="1">
            <a:spLocks/>
          </p:cNvSpPr>
          <p:nvPr/>
        </p:nvSpPr>
        <p:spPr>
          <a:xfrm>
            <a:off x="10936873" y="6346328"/>
            <a:ext cx="648419" cy="365125"/>
          </a:xfrm>
          <a:prstGeom prst="rect">
            <a:avLst/>
          </a:prstGeom>
        </p:spPr>
        <p:txBody>
          <a:bodyPr/>
          <a:lstStyle>
            <a:defPPr>
              <a:defRPr lang="sv-SE"/>
            </a:defPPr>
            <a:lvl1pPr marL="0" algn="l" defTabSz="914400" rtl="0" eaLnBrk="1" latinLnBrk="0" hangingPunct="1">
              <a:defRPr sz="1400"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BE18CB5-8F6B-4BA7-B19A-463AE03BB80C}" type="slidenum">
              <a:rPr kumimoji="0" lang="sv-SE" sz="900" b="0" i="0" u="none" strike="noStrike" kern="1200" cap="none" spc="0" normalizeH="0" baseline="0" noProof="0" smtClean="0">
                <a:ln>
                  <a:noFill/>
                </a:ln>
                <a:solidFill>
                  <a:srgbClr val="919B9D"/>
                </a:solidFill>
                <a:effectLst/>
                <a:uLnTx/>
                <a:uFillTx/>
                <a:latin typeface="Whitney Light" pitchFamily="50"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sv-SE" sz="900" b="0" i="0" u="none" strike="noStrike" kern="1200" cap="none" spc="0" normalizeH="0" baseline="0" noProof="0" dirty="0">
              <a:ln>
                <a:noFill/>
              </a:ln>
              <a:solidFill>
                <a:srgbClr val="919B9D"/>
              </a:solidFill>
              <a:effectLst/>
              <a:uLnTx/>
              <a:uFillTx/>
              <a:latin typeface="Whitney Light" pitchFamily="50" charset="0"/>
              <a:ea typeface="+mn-ea"/>
              <a:cs typeface="+mn-cs"/>
            </a:endParaRPr>
          </a:p>
        </p:txBody>
      </p:sp>
      <p:sp>
        <p:nvSpPr>
          <p:cNvPr id="8" name="textruta 7">
            <a:extLst>
              <a:ext uri="{FF2B5EF4-FFF2-40B4-BE49-F238E27FC236}">
                <a16:creationId xmlns:a16="http://schemas.microsoft.com/office/drawing/2014/main" id="{E8E67A8F-6FFA-32BD-F61F-BF56DB35A270}"/>
              </a:ext>
            </a:extLst>
          </p:cNvPr>
          <p:cNvSpPr txBox="1"/>
          <p:nvPr/>
        </p:nvSpPr>
        <p:spPr>
          <a:xfrm>
            <a:off x="6129710" y="1894912"/>
            <a:ext cx="5209311"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dirty="0">
                <a:ln>
                  <a:noFill/>
                </a:ln>
                <a:solidFill>
                  <a:prstClr val="black"/>
                </a:solidFill>
                <a:effectLst/>
                <a:uLnTx/>
                <a:uFillTx/>
                <a:latin typeface="Whitney Bold" pitchFamily="50" charset="0"/>
                <a:ea typeface="+mn-ea"/>
                <a:cs typeface="+mn-cs"/>
              </a:rPr>
              <a:t>Sannolikhet för positiv avkastning för olika investeringshorisonter</a:t>
            </a:r>
          </a:p>
        </p:txBody>
      </p:sp>
      <p:sp>
        <p:nvSpPr>
          <p:cNvPr id="10" name="textruta 9">
            <a:extLst>
              <a:ext uri="{FF2B5EF4-FFF2-40B4-BE49-F238E27FC236}">
                <a16:creationId xmlns:a16="http://schemas.microsoft.com/office/drawing/2014/main" id="{ACDC8568-4876-266D-9A82-A41DFFDC212B}"/>
              </a:ext>
            </a:extLst>
          </p:cNvPr>
          <p:cNvSpPr txBox="1"/>
          <p:nvPr/>
        </p:nvSpPr>
        <p:spPr>
          <a:xfrm>
            <a:off x="6407943" y="5435206"/>
            <a:ext cx="578405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1" u="none" strike="noStrike" kern="1200" cap="none" spc="0" normalizeH="0" baseline="0" noProof="0" dirty="0">
                <a:ln>
                  <a:noFill/>
                </a:ln>
                <a:solidFill>
                  <a:prstClr val="black"/>
                </a:solidFill>
                <a:effectLst/>
                <a:uLnTx/>
                <a:uFillTx/>
                <a:latin typeface="Whitney Light" pitchFamily="50" charset="0"/>
                <a:ea typeface="+mn-ea"/>
                <a:cs typeface="+mn-cs"/>
              </a:rPr>
              <a:t>Sannolikheten för positiv avkastning ökar med längden på investeringshorisonten.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1" u="none" strike="noStrike" kern="1200" cap="none" spc="0" normalizeH="0" baseline="0" noProof="0" dirty="0">
                <a:ln>
                  <a:noFill/>
                </a:ln>
                <a:solidFill>
                  <a:prstClr val="black"/>
                </a:solidFill>
                <a:effectLst/>
                <a:uLnTx/>
                <a:uFillTx/>
                <a:latin typeface="Whitney Light" pitchFamily="50" charset="0"/>
                <a:ea typeface="+mn-ea"/>
                <a:cs typeface="+mn-cs"/>
              </a:rPr>
              <a:t>Data från 1871-2022 från S&amp;P 500 komposit.</a:t>
            </a:r>
          </a:p>
        </p:txBody>
      </p:sp>
      <p:sp>
        <p:nvSpPr>
          <p:cNvPr id="13" name="textruta 12">
            <a:extLst>
              <a:ext uri="{FF2B5EF4-FFF2-40B4-BE49-F238E27FC236}">
                <a16:creationId xmlns:a16="http://schemas.microsoft.com/office/drawing/2014/main" id="{7FFACA2D-D040-AABC-1F26-AEE2E1108C40}"/>
              </a:ext>
            </a:extLst>
          </p:cNvPr>
          <p:cNvSpPr txBox="1"/>
          <p:nvPr/>
        </p:nvSpPr>
        <p:spPr>
          <a:xfrm>
            <a:off x="6630319" y="6322856"/>
            <a:ext cx="4900701"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dirty="0">
                <a:ln>
                  <a:noFill/>
                </a:ln>
                <a:solidFill>
                  <a:prstClr val="black">
                    <a:lumMod val="50000"/>
                  </a:prstClr>
                </a:solidFill>
                <a:effectLst/>
                <a:uLnTx/>
                <a:uFillTx/>
                <a:latin typeface="Whitney Light" pitchFamily="50" charset="0"/>
                <a:ea typeface="+mn-ea"/>
                <a:cs typeface="+mn-cs"/>
              </a:rPr>
              <a:t>Introduktion | </a:t>
            </a:r>
            <a:r>
              <a:rPr kumimoji="0" lang="sv-SE" sz="1050" b="0" i="0" u="none" strike="noStrike" kern="1200" cap="none" spc="0" normalizeH="0" baseline="0" noProof="0" dirty="0">
                <a:ln>
                  <a:noFill/>
                </a:ln>
                <a:solidFill>
                  <a:srgbClr val="002060"/>
                </a:solidFill>
                <a:effectLst/>
                <a:uLnTx/>
                <a:uFillTx/>
                <a:latin typeface="Whitney Bold" pitchFamily="50" charset="0"/>
                <a:ea typeface="+mn-ea"/>
                <a:cs typeface="+mn-cs"/>
              </a:rPr>
              <a:t>Strategiska antaganden </a:t>
            </a:r>
            <a:r>
              <a:rPr kumimoji="0" lang="sv-SE" sz="1050" b="0" i="0" u="none" strike="noStrike" kern="1200" cap="none" spc="0" normalizeH="0" baseline="0" noProof="0" dirty="0">
                <a:ln>
                  <a:noFill/>
                </a:ln>
                <a:solidFill>
                  <a:prstClr val="black">
                    <a:lumMod val="50000"/>
                  </a:prstClr>
                </a:solidFill>
                <a:effectLst/>
                <a:uLnTx/>
                <a:uFillTx/>
                <a:latin typeface="Whitney Light" pitchFamily="50" charset="0"/>
                <a:ea typeface="+mn-ea"/>
                <a:cs typeface="+mn-cs"/>
              </a:rPr>
              <a:t>| Strategi i förvaltningen | Tillgångsallokering</a:t>
            </a:r>
          </a:p>
        </p:txBody>
      </p:sp>
    </p:spTree>
    <p:extLst>
      <p:ext uri="{BB962C8B-B14F-4D97-AF65-F5344CB8AC3E}">
        <p14:creationId xmlns:p14="http://schemas.microsoft.com/office/powerpoint/2010/main" val="22292041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3628BAFF-91FA-D912-F37E-7C48B73C78D9}"/>
              </a:ext>
            </a:extLst>
          </p:cNvPr>
          <p:cNvSpPr>
            <a:spLocks noGrp="1"/>
          </p:cNvSpPr>
          <p:nvPr>
            <p:ph type="body" sz="quarter" idx="11"/>
          </p:nvPr>
        </p:nvSpPr>
        <p:spPr>
          <a:xfrm>
            <a:off x="720000" y="1820277"/>
            <a:ext cx="4803917" cy="3708400"/>
          </a:xfrm>
        </p:spPr>
        <p:txBody>
          <a:bodyPr/>
          <a:lstStyle/>
          <a:p>
            <a:pPr>
              <a:spcBef>
                <a:spcPts val="1800"/>
              </a:spcBef>
            </a:pPr>
            <a:r>
              <a:rPr lang="sv-SE" sz="1600" dirty="0"/>
              <a:t>Investerare tenderar ha en högre än motiverad andel i inhemska marknader</a:t>
            </a:r>
          </a:p>
          <a:p>
            <a:pPr>
              <a:spcBef>
                <a:spcPts val="1800"/>
              </a:spcBef>
            </a:pPr>
            <a:r>
              <a:rPr lang="sv-SE" sz="1600" dirty="0"/>
              <a:t>Sverige utgör en procent av den globala marknaden</a:t>
            </a:r>
          </a:p>
          <a:p>
            <a:pPr>
              <a:spcBef>
                <a:spcPts val="1800"/>
              </a:spcBef>
            </a:pPr>
            <a:r>
              <a:rPr lang="sv-SE" sz="1600" dirty="0"/>
              <a:t>Genom att bara investera i Sverige missar man 99 procent av möjligheterna.</a:t>
            </a:r>
          </a:p>
          <a:p>
            <a:pPr>
              <a:spcBef>
                <a:spcPts val="1800"/>
              </a:spcBef>
            </a:pPr>
            <a:r>
              <a:rPr lang="sv-SE" sz="1600" dirty="0"/>
              <a:t>En hög global exponering ökar diversifieringen och ger skydd vid finansiella kriser och genererar på sikt högre riskjusterad avkastning.</a:t>
            </a:r>
          </a:p>
          <a:p>
            <a:pPr>
              <a:spcBef>
                <a:spcPts val="1800"/>
              </a:spcBef>
            </a:pPr>
            <a:r>
              <a:rPr lang="sv-SE" sz="1600" dirty="0"/>
              <a:t>En basförvaltning kan vara att investerar 80% av er aktieexponering globalt och 20% i Norden</a:t>
            </a:r>
          </a:p>
          <a:p>
            <a:pPr>
              <a:spcBef>
                <a:spcPts val="1800"/>
              </a:spcBef>
            </a:pPr>
            <a:endParaRPr lang="sv-SE" sz="1600" dirty="0"/>
          </a:p>
        </p:txBody>
      </p:sp>
      <p:sp>
        <p:nvSpPr>
          <p:cNvPr id="3" name="Rubrik 2">
            <a:extLst>
              <a:ext uri="{FF2B5EF4-FFF2-40B4-BE49-F238E27FC236}">
                <a16:creationId xmlns:a16="http://schemas.microsoft.com/office/drawing/2014/main" id="{4C315064-E657-AB7D-6CD7-D7514B81029B}"/>
              </a:ext>
            </a:extLst>
          </p:cNvPr>
          <p:cNvSpPr>
            <a:spLocks noGrp="1"/>
          </p:cNvSpPr>
          <p:nvPr>
            <p:ph type="title"/>
          </p:nvPr>
        </p:nvSpPr>
        <p:spPr/>
        <p:txBody>
          <a:bodyPr>
            <a:normAutofit/>
          </a:bodyPr>
          <a:lstStyle/>
          <a:p>
            <a:r>
              <a:rPr lang="sv-SE" sz="4800" dirty="0"/>
              <a:t>Globala aktier – skydd i turbulenta tider</a:t>
            </a:r>
          </a:p>
        </p:txBody>
      </p:sp>
      <p:sp>
        <p:nvSpPr>
          <p:cNvPr id="4" name="Platshållare för text 3">
            <a:extLst>
              <a:ext uri="{FF2B5EF4-FFF2-40B4-BE49-F238E27FC236}">
                <a16:creationId xmlns:a16="http://schemas.microsoft.com/office/drawing/2014/main" id="{AAC7A793-5AE5-E44A-F2A5-39E6A85A6FA6}"/>
              </a:ext>
            </a:extLst>
          </p:cNvPr>
          <p:cNvSpPr>
            <a:spLocks noGrp="1"/>
          </p:cNvSpPr>
          <p:nvPr>
            <p:ph type="body" sz="quarter" idx="12"/>
          </p:nvPr>
        </p:nvSpPr>
        <p:spPr/>
        <p:txBody>
          <a:bodyPr/>
          <a:lstStyle/>
          <a:p>
            <a:r>
              <a:rPr lang="sv-SE" dirty="0"/>
              <a:t>Strategiska Antaganden</a:t>
            </a:r>
          </a:p>
        </p:txBody>
      </p:sp>
      <p:graphicFrame>
        <p:nvGraphicFramePr>
          <p:cNvPr id="10" name="Diagram 9">
            <a:extLst>
              <a:ext uri="{FF2B5EF4-FFF2-40B4-BE49-F238E27FC236}">
                <a16:creationId xmlns:a16="http://schemas.microsoft.com/office/drawing/2014/main" id="{4977116B-5B15-FC77-7CD7-0C14076B26AF}"/>
              </a:ext>
            </a:extLst>
          </p:cNvPr>
          <p:cNvGraphicFramePr>
            <a:graphicFrameLocks/>
          </p:cNvGraphicFramePr>
          <p:nvPr/>
        </p:nvGraphicFramePr>
        <p:xfrm>
          <a:off x="5858824" y="2222455"/>
          <a:ext cx="5906274" cy="3166186"/>
        </p:xfrm>
        <a:graphic>
          <a:graphicData uri="http://schemas.openxmlformats.org/drawingml/2006/chart">
            <c:chart xmlns:c="http://schemas.openxmlformats.org/drawingml/2006/chart" xmlns:r="http://schemas.openxmlformats.org/officeDocument/2006/relationships" r:id="rId2"/>
          </a:graphicData>
        </a:graphic>
      </p:graphicFrame>
      <p:sp>
        <p:nvSpPr>
          <p:cNvPr id="11" name="Rektangel 10">
            <a:extLst>
              <a:ext uri="{FF2B5EF4-FFF2-40B4-BE49-F238E27FC236}">
                <a16:creationId xmlns:a16="http://schemas.microsoft.com/office/drawing/2014/main" id="{D57CFA3A-31C8-4DFB-C7C5-8D5E44DB1172}"/>
              </a:ext>
            </a:extLst>
          </p:cNvPr>
          <p:cNvSpPr/>
          <p:nvPr/>
        </p:nvSpPr>
        <p:spPr>
          <a:xfrm>
            <a:off x="6629945" y="1842689"/>
            <a:ext cx="720000" cy="360000"/>
          </a:xfrm>
          <a:prstGeom prst="rect">
            <a:avLst/>
          </a:prstGeom>
          <a:solidFill>
            <a:srgbClr val="FFFFFF">
              <a:lumMod val="75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0" cap="none" spc="0" normalizeH="0" baseline="0" noProof="0" dirty="0">
                <a:ln>
                  <a:noFill/>
                </a:ln>
                <a:solidFill>
                  <a:srgbClr val="333333">
                    <a:lumMod val="50000"/>
                  </a:srgbClr>
                </a:solidFill>
                <a:effectLst/>
                <a:uLnTx/>
                <a:uFillTx/>
                <a:latin typeface="Whitney Black" pitchFamily="50" charset="0"/>
                <a:ea typeface="+mn-ea"/>
                <a:cs typeface="+mn-cs"/>
              </a:rPr>
              <a:t>12%</a:t>
            </a:r>
          </a:p>
        </p:txBody>
      </p:sp>
      <p:sp>
        <p:nvSpPr>
          <p:cNvPr id="12" name="Rektangel 11">
            <a:extLst>
              <a:ext uri="{FF2B5EF4-FFF2-40B4-BE49-F238E27FC236}">
                <a16:creationId xmlns:a16="http://schemas.microsoft.com/office/drawing/2014/main" id="{A26EA380-8D11-ABF6-EB4B-DF4C493D9B47}"/>
              </a:ext>
            </a:extLst>
          </p:cNvPr>
          <p:cNvSpPr/>
          <p:nvPr/>
        </p:nvSpPr>
        <p:spPr>
          <a:xfrm>
            <a:off x="7945588" y="1842689"/>
            <a:ext cx="720000" cy="360000"/>
          </a:xfrm>
          <a:prstGeom prst="rect">
            <a:avLst/>
          </a:prstGeom>
          <a:solidFill>
            <a:srgbClr val="FFFFFF">
              <a:lumMod val="75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0" cap="none" spc="0" normalizeH="0" baseline="0" noProof="0" dirty="0">
                <a:ln>
                  <a:noFill/>
                </a:ln>
                <a:solidFill>
                  <a:srgbClr val="333333">
                    <a:lumMod val="50000"/>
                  </a:srgbClr>
                </a:solidFill>
                <a:effectLst/>
                <a:uLnTx/>
                <a:uFillTx/>
                <a:latin typeface="Whitney Black" pitchFamily="50" charset="0"/>
                <a:ea typeface="+mn-ea"/>
                <a:cs typeface="+mn-cs"/>
              </a:rPr>
              <a:t>19%</a:t>
            </a:r>
          </a:p>
        </p:txBody>
      </p:sp>
      <p:sp>
        <p:nvSpPr>
          <p:cNvPr id="13" name="Rektangel 12">
            <a:extLst>
              <a:ext uri="{FF2B5EF4-FFF2-40B4-BE49-F238E27FC236}">
                <a16:creationId xmlns:a16="http://schemas.microsoft.com/office/drawing/2014/main" id="{872FB1DB-A795-12E3-AEA3-9EE3134FF7CE}"/>
              </a:ext>
            </a:extLst>
          </p:cNvPr>
          <p:cNvSpPr/>
          <p:nvPr/>
        </p:nvSpPr>
        <p:spPr>
          <a:xfrm>
            <a:off x="9261231" y="1842689"/>
            <a:ext cx="720000" cy="360000"/>
          </a:xfrm>
          <a:prstGeom prst="rect">
            <a:avLst/>
          </a:prstGeom>
          <a:solidFill>
            <a:srgbClr val="FFFFFF">
              <a:lumMod val="75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0" cap="none" spc="0" normalizeH="0" baseline="0" noProof="0" dirty="0">
                <a:ln>
                  <a:noFill/>
                </a:ln>
                <a:solidFill>
                  <a:srgbClr val="333333">
                    <a:lumMod val="50000"/>
                  </a:srgbClr>
                </a:solidFill>
                <a:effectLst/>
                <a:uLnTx/>
                <a:uFillTx/>
                <a:latin typeface="Whitney Black" pitchFamily="50" charset="0"/>
                <a:ea typeface="+mn-ea"/>
                <a:cs typeface="+mn-cs"/>
              </a:rPr>
              <a:t>1%</a:t>
            </a:r>
          </a:p>
        </p:txBody>
      </p:sp>
      <p:sp>
        <p:nvSpPr>
          <p:cNvPr id="14" name="Rektangel 13">
            <a:extLst>
              <a:ext uri="{FF2B5EF4-FFF2-40B4-BE49-F238E27FC236}">
                <a16:creationId xmlns:a16="http://schemas.microsoft.com/office/drawing/2014/main" id="{C12B5BAE-FDC2-8D4E-1A48-B92BD5AEE6B1}"/>
              </a:ext>
            </a:extLst>
          </p:cNvPr>
          <p:cNvSpPr/>
          <p:nvPr/>
        </p:nvSpPr>
        <p:spPr>
          <a:xfrm>
            <a:off x="10576873" y="1842689"/>
            <a:ext cx="720000" cy="360000"/>
          </a:xfrm>
          <a:prstGeom prst="rect">
            <a:avLst/>
          </a:prstGeom>
          <a:solidFill>
            <a:srgbClr val="FFFFFF">
              <a:lumMod val="75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0" cap="none" spc="0" normalizeH="0" baseline="0" noProof="0" dirty="0">
                <a:ln>
                  <a:noFill/>
                </a:ln>
                <a:solidFill>
                  <a:srgbClr val="333333">
                    <a:lumMod val="50000"/>
                  </a:srgbClr>
                </a:solidFill>
                <a:effectLst/>
                <a:uLnTx/>
                <a:uFillTx/>
                <a:latin typeface="Whitney Black" pitchFamily="50" charset="0"/>
                <a:ea typeface="+mn-ea"/>
                <a:cs typeface="+mn-cs"/>
              </a:rPr>
              <a:t>22%</a:t>
            </a:r>
          </a:p>
        </p:txBody>
      </p:sp>
      <p:sp>
        <p:nvSpPr>
          <p:cNvPr id="16" name="Platshållare för bildnummer 2">
            <a:extLst>
              <a:ext uri="{FF2B5EF4-FFF2-40B4-BE49-F238E27FC236}">
                <a16:creationId xmlns:a16="http://schemas.microsoft.com/office/drawing/2014/main" id="{A3C55D58-9330-5315-90AE-BBF59BCB11C4}"/>
              </a:ext>
            </a:extLst>
          </p:cNvPr>
          <p:cNvSpPr txBox="1">
            <a:spLocks/>
          </p:cNvSpPr>
          <p:nvPr/>
        </p:nvSpPr>
        <p:spPr>
          <a:xfrm>
            <a:off x="10936873" y="6346328"/>
            <a:ext cx="648419" cy="365125"/>
          </a:xfrm>
          <a:prstGeom prst="rect">
            <a:avLst/>
          </a:prstGeom>
        </p:spPr>
        <p:txBody>
          <a:bodyPr/>
          <a:lstStyle>
            <a:defPPr>
              <a:defRPr lang="sv-SE"/>
            </a:defPPr>
            <a:lvl1pPr marL="0" algn="l" defTabSz="914400" rtl="0" eaLnBrk="1" latinLnBrk="0" hangingPunct="1">
              <a:defRPr sz="1400"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BE18CB5-8F6B-4BA7-B19A-463AE03BB80C}" type="slidenum">
              <a:rPr kumimoji="0" lang="sv-SE" sz="900" b="0" i="0" u="none" strike="noStrike" kern="1200" cap="none" spc="0" normalizeH="0" baseline="0" noProof="0" smtClean="0">
                <a:ln>
                  <a:noFill/>
                </a:ln>
                <a:solidFill>
                  <a:srgbClr val="919B9D"/>
                </a:solidFill>
                <a:effectLst/>
                <a:uLnTx/>
                <a:uFillTx/>
                <a:latin typeface="Whitney Light" pitchFamily="50"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sv-SE" sz="900" b="0" i="0" u="none" strike="noStrike" kern="1200" cap="none" spc="0" normalizeH="0" baseline="0" noProof="0" dirty="0">
              <a:ln>
                <a:noFill/>
              </a:ln>
              <a:solidFill>
                <a:srgbClr val="919B9D"/>
              </a:solidFill>
              <a:effectLst/>
              <a:uLnTx/>
              <a:uFillTx/>
              <a:latin typeface="Whitney Light" pitchFamily="50" charset="0"/>
              <a:ea typeface="+mn-ea"/>
              <a:cs typeface="+mn-cs"/>
            </a:endParaRPr>
          </a:p>
        </p:txBody>
      </p:sp>
      <p:sp>
        <p:nvSpPr>
          <p:cNvPr id="18" name="textruta 17">
            <a:extLst>
              <a:ext uri="{FF2B5EF4-FFF2-40B4-BE49-F238E27FC236}">
                <a16:creationId xmlns:a16="http://schemas.microsoft.com/office/drawing/2014/main" id="{8A7513FC-24C4-F9C1-C5E5-A7FF85CE10A1}"/>
              </a:ext>
            </a:extLst>
          </p:cNvPr>
          <p:cNvSpPr txBox="1"/>
          <p:nvPr/>
        </p:nvSpPr>
        <p:spPr>
          <a:xfrm>
            <a:off x="6407943" y="5435206"/>
            <a:ext cx="578405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1" u="none" strike="noStrike" kern="1200" cap="none" spc="0" normalizeH="0" baseline="0" noProof="0" dirty="0">
                <a:ln>
                  <a:noFill/>
                </a:ln>
                <a:solidFill>
                  <a:prstClr val="black"/>
                </a:solidFill>
                <a:effectLst/>
                <a:uLnTx/>
                <a:uFillTx/>
                <a:latin typeface="Whitney Light" pitchFamily="50" charset="0"/>
                <a:ea typeface="+mn-ea"/>
                <a:cs typeface="+mn-cs"/>
              </a:rPr>
              <a:t>En global allokering har genererat ett bra skydd i nedgångar och minskat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1" u="none" strike="noStrike" kern="1200" cap="none" spc="0" normalizeH="0" baseline="0" noProof="0" dirty="0">
                <a:ln>
                  <a:noFill/>
                </a:ln>
                <a:solidFill>
                  <a:prstClr val="black"/>
                </a:solidFill>
                <a:effectLst/>
                <a:uLnTx/>
                <a:uFillTx/>
                <a:latin typeface="Whitney Light" pitchFamily="50" charset="0"/>
                <a:ea typeface="+mn-ea"/>
                <a:cs typeface="+mn-cs"/>
              </a:rPr>
              <a:t>portföljens volatilitet och risk.</a:t>
            </a:r>
          </a:p>
        </p:txBody>
      </p:sp>
      <p:sp>
        <p:nvSpPr>
          <p:cNvPr id="21" name="textruta 20">
            <a:extLst>
              <a:ext uri="{FF2B5EF4-FFF2-40B4-BE49-F238E27FC236}">
                <a16:creationId xmlns:a16="http://schemas.microsoft.com/office/drawing/2014/main" id="{5E533F9E-A1F9-5787-D087-6AA71B1110F6}"/>
              </a:ext>
            </a:extLst>
          </p:cNvPr>
          <p:cNvSpPr txBox="1"/>
          <p:nvPr/>
        </p:nvSpPr>
        <p:spPr>
          <a:xfrm>
            <a:off x="6630319" y="6322856"/>
            <a:ext cx="4900701"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dirty="0">
                <a:ln>
                  <a:noFill/>
                </a:ln>
                <a:solidFill>
                  <a:prstClr val="black">
                    <a:lumMod val="50000"/>
                  </a:prstClr>
                </a:solidFill>
                <a:effectLst/>
                <a:uLnTx/>
                <a:uFillTx/>
                <a:latin typeface="Whitney Light" pitchFamily="50" charset="0"/>
                <a:ea typeface="+mn-ea"/>
                <a:cs typeface="+mn-cs"/>
              </a:rPr>
              <a:t>Introduktion | </a:t>
            </a:r>
            <a:r>
              <a:rPr kumimoji="0" lang="sv-SE" sz="1050" b="0" i="0" u="none" strike="noStrike" kern="1200" cap="none" spc="0" normalizeH="0" baseline="0" noProof="0" dirty="0">
                <a:ln>
                  <a:noFill/>
                </a:ln>
                <a:solidFill>
                  <a:srgbClr val="002060"/>
                </a:solidFill>
                <a:effectLst/>
                <a:uLnTx/>
                <a:uFillTx/>
                <a:latin typeface="Whitney Bold" pitchFamily="50" charset="0"/>
                <a:ea typeface="+mn-ea"/>
                <a:cs typeface="+mn-cs"/>
              </a:rPr>
              <a:t>Strategiska antaganden </a:t>
            </a:r>
            <a:r>
              <a:rPr kumimoji="0" lang="sv-SE" sz="1050" b="0" i="0" u="none" strike="noStrike" kern="1200" cap="none" spc="0" normalizeH="0" baseline="0" noProof="0" dirty="0">
                <a:ln>
                  <a:noFill/>
                </a:ln>
                <a:solidFill>
                  <a:prstClr val="black">
                    <a:lumMod val="50000"/>
                  </a:prstClr>
                </a:solidFill>
                <a:effectLst/>
                <a:uLnTx/>
                <a:uFillTx/>
                <a:latin typeface="Whitney Light" pitchFamily="50" charset="0"/>
                <a:ea typeface="+mn-ea"/>
                <a:cs typeface="+mn-cs"/>
              </a:rPr>
              <a:t>| Strategi i förvaltningen | Tillgångsallokering</a:t>
            </a:r>
          </a:p>
        </p:txBody>
      </p:sp>
    </p:spTree>
    <p:extLst>
      <p:ext uri="{BB962C8B-B14F-4D97-AF65-F5344CB8AC3E}">
        <p14:creationId xmlns:p14="http://schemas.microsoft.com/office/powerpoint/2010/main" val="7490440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67C3E0DF-4573-DA4B-FDD0-251C1071599D}"/>
              </a:ext>
            </a:extLst>
          </p:cNvPr>
          <p:cNvSpPr>
            <a:spLocks noGrp="1"/>
          </p:cNvSpPr>
          <p:nvPr>
            <p:ph type="body" sz="quarter" idx="11"/>
          </p:nvPr>
        </p:nvSpPr>
        <p:spPr>
          <a:xfrm>
            <a:off x="720000" y="2006208"/>
            <a:ext cx="4653873" cy="3708400"/>
          </a:xfrm>
        </p:spPr>
        <p:txBody>
          <a:bodyPr/>
          <a:lstStyle/>
          <a:p>
            <a:pPr>
              <a:lnSpc>
                <a:spcPct val="80000"/>
              </a:lnSpc>
              <a:spcBef>
                <a:spcPts val="600"/>
              </a:spcBef>
            </a:pPr>
            <a:r>
              <a:rPr lang="sv-SE" sz="1600" dirty="0"/>
              <a:t>Om du missade marknadens 10 bästa dagar under de senaste 20 åren, över 5000 börsdagar, skulle din avkastning ha </a:t>
            </a:r>
            <a:r>
              <a:rPr lang="sv-SE" sz="1600" dirty="0">
                <a:latin typeface="Whitney Black" pitchFamily="50" charset="0"/>
              </a:rPr>
              <a:t>halverats.</a:t>
            </a:r>
          </a:p>
          <a:p>
            <a:pPr>
              <a:lnSpc>
                <a:spcPct val="80000"/>
              </a:lnSpc>
              <a:spcBef>
                <a:spcPts val="600"/>
              </a:spcBef>
            </a:pPr>
            <a:endParaRPr lang="sv-SE" sz="1600" dirty="0"/>
          </a:p>
          <a:p>
            <a:pPr>
              <a:lnSpc>
                <a:spcPct val="80000"/>
              </a:lnSpc>
              <a:spcBef>
                <a:spcPts val="600"/>
              </a:spcBef>
            </a:pPr>
            <a:r>
              <a:rPr lang="sv-SE" sz="1600" dirty="0"/>
              <a:t>Om du missade de bästa 30 dagarna minskade din avkastning med </a:t>
            </a:r>
            <a:r>
              <a:rPr lang="sv-SE" sz="1600" dirty="0">
                <a:latin typeface="Whitney Black" pitchFamily="50" charset="0"/>
              </a:rPr>
              <a:t>80 procent.</a:t>
            </a:r>
          </a:p>
          <a:p>
            <a:pPr>
              <a:lnSpc>
                <a:spcPct val="80000"/>
              </a:lnSpc>
              <a:spcBef>
                <a:spcPts val="600"/>
              </a:spcBef>
            </a:pPr>
            <a:endParaRPr lang="sv-SE" sz="1600" dirty="0"/>
          </a:p>
          <a:p>
            <a:pPr>
              <a:lnSpc>
                <a:spcPct val="80000"/>
              </a:lnSpc>
              <a:spcBef>
                <a:spcPts val="600"/>
              </a:spcBef>
            </a:pPr>
            <a:r>
              <a:rPr lang="sv-SE" sz="1600" dirty="0"/>
              <a:t>Under börsnedgångar tenderar marknaden att röra sig mer – både upp och ner.</a:t>
            </a:r>
          </a:p>
          <a:p>
            <a:pPr>
              <a:lnSpc>
                <a:spcPct val="80000"/>
              </a:lnSpc>
              <a:spcBef>
                <a:spcPts val="600"/>
              </a:spcBef>
            </a:pPr>
            <a:endParaRPr lang="sv-SE" sz="1600" dirty="0"/>
          </a:p>
          <a:p>
            <a:pPr>
              <a:lnSpc>
                <a:spcPct val="80000"/>
              </a:lnSpc>
              <a:spcBef>
                <a:spcPts val="600"/>
              </a:spcBef>
            </a:pPr>
            <a:r>
              <a:rPr lang="sv-SE" sz="1600" dirty="0"/>
              <a:t>Fortsätt vara </a:t>
            </a:r>
            <a:r>
              <a:rPr lang="sv-SE" sz="1600" dirty="0">
                <a:latin typeface="Whitney Bold" pitchFamily="50" charset="0"/>
              </a:rPr>
              <a:t>fullt investerad </a:t>
            </a:r>
            <a:r>
              <a:rPr lang="sv-SE" sz="1600" dirty="0"/>
              <a:t>och håll dig till din långsiktiga investeringsplan – oavsett hur mycket marknaden stormar.</a:t>
            </a:r>
          </a:p>
          <a:p>
            <a:pPr>
              <a:lnSpc>
                <a:spcPct val="80000"/>
              </a:lnSpc>
              <a:spcBef>
                <a:spcPts val="600"/>
              </a:spcBef>
            </a:pPr>
            <a:endParaRPr lang="sv-SE" sz="1600" dirty="0"/>
          </a:p>
        </p:txBody>
      </p:sp>
      <p:sp>
        <p:nvSpPr>
          <p:cNvPr id="3" name="Rubrik 2">
            <a:extLst>
              <a:ext uri="{FF2B5EF4-FFF2-40B4-BE49-F238E27FC236}">
                <a16:creationId xmlns:a16="http://schemas.microsoft.com/office/drawing/2014/main" id="{20A370B5-E0A2-A56A-A08C-533556A655B1}"/>
              </a:ext>
            </a:extLst>
          </p:cNvPr>
          <p:cNvSpPr>
            <a:spLocks noGrp="1"/>
          </p:cNvSpPr>
          <p:nvPr>
            <p:ph type="title"/>
          </p:nvPr>
        </p:nvSpPr>
        <p:spPr/>
        <p:txBody>
          <a:bodyPr>
            <a:normAutofit/>
          </a:bodyPr>
          <a:lstStyle/>
          <a:p>
            <a:r>
              <a:rPr lang="sv-SE" sz="4800" dirty="0"/>
              <a:t>Det är svårt att tajma marknaden</a:t>
            </a:r>
          </a:p>
        </p:txBody>
      </p:sp>
      <p:sp>
        <p:nvSpPr>
          <p:cNvPr id="4" name="Platshållare för text 3">
            <a:extLst>
              <a:ext uri="{FF2B5EF4-FFF2-40B4-BE49-F238E27FC236}">
                <a16:creationId xmlns:a16="http://schemas.microsoft.com/office/drawing/2014/main" id="{F7128F44-9400-B65A-018B-2EBA9AA381FD}"/>
              </a:ext>
            </a:extLst>
          </p:cNvPr>
          <p:cNvSpPr>
            <a:spLocks noGrp="1"/>
          </p:cNvSpPr>
          <p:nvPr>
            <p:ph type="body" sz="quarter" idx="12"/>
          </p:nvPr>
        </p:nvSpPr>
        <p:spPr/>
        <p:txBody>
          <a:bodyPr/>
          <a:lstStyle/>
          <a:p>
            <a:r>
              <a:rPr lang="sv-SE" dirty="0"/>
              <a:t>Strategiska Antaganden</a:t>
            </a:r>
          </a:p>
        </p:txBody>
      </p:sp>
      <p:graphicFrame>
        <p:nvGraphicFramePr>
          <p:cNvPr id="5" name="Diagram 4">
            <a:extLst>
              <a:ext uri="{FF2B5EF4-FFF2-40B4-BE49-F238E27FC236}">
                <a16:creationId xmlns:a16="http://schemas.microsoft.com/office/drawing/2014/main" id="{F1E0269B-1794-39DC-80C7-E132ED05E38C}"/>
              </a:ext>
            </a:extLst>
          </p:cNvPr>
          <p:cNvGraphicFramePr>
            <a:graphicFrameLocks/>
          </p:cNvGraphicFramePr>
          <p:nvPr/>
        </p:nvGraphicFramePr>
        <p:xfrm>
          <a:off x="5548121" y="1656263"/>
          <a:ext cx="6037171" cy="3545474"/>
        </p:xfrm>
        <a:graphic>
          <a:graphicData uri="http://schemas.openxmlformats.org/drawingml/2006/chart">
            <c:chart xmlns:c="http://schemas.openxmlformats.org/drawingml/2006/chart" xmlns:r="http://schemas.openxmlformats.org/officeDocument/2006/relationships" r:id="rId2"/>
          </a:graphicData>
        </a:graphic>
      </p:graphicFrame>
      <p:sp>
        <p:nvSpPr>
          <p:cNvPr id="7" name="Platshållare för bildnummer 2">
            <a:extLst>
              <a:ext uri="{FF2B5EF4-FFF2-40B4-BE49-F238E27FC236}">
                <a16:creationId xmlns:a16="http://schemas.microsoft.com/office/drawing/2014/main" id="{4CDA049B-33BA-C32F-D15A-10763B19CC9A}"/>
              </a:ext>
            </a:extLst>
          </p:cNvPr>
          <p:cNvSpPr txBox="1">
            <a:spLocks/>
          </p:cNvSpPr>
          <p:nvPr/>
        </p:nvSpPr>
        <p:spPr>
          <a:xfrm>
            <a:off x="10936873" y="6346328"/>
            <a:ext cx="648419" cy="365125"/>
          </a:xfrm>
          <a:prstGeom prst="rect">
            <a:avLst/>
          </a:prstGeom>
        </p:spPr>
        <p:txBody>
          <a:bodyPr/>
          <a:lstStyle>
            <a:defPPr>
              <a:defRPr lang="sv-SE"/>
            </a:defPPr>
            <a:lvl1pPr marL="0" algn="l" defTabSz="914400" rtl="0" eaLnBrk="1" latinLnBrk="0" hangingPunct="1">
              <a:defRPr sz="1400"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BE18CB5-8F6B-4BA7-B19A-463AE03BB80C}" type="slidenum">
              <a:rPr kumimoji="0" lang="sv-SE" sz="900" b="0" i="0" u="none" strike="noStrike" kern="1200" cap="none" spc="0" normalizeH="0" baseline="0" noProof="0" smtClean="0">
                <a:ln>
                  <a:noFill/>
                </a:ln>
                <a:solidFill>
                  <a:srgbClr val="919B9D"/>
                </a:solidFill>
                <a:effectLst/>
                <a:uLnTx/>
                <a:uFillTx/>
                <a:latin typeface="Whitney Light" pitchFamily="50"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sv-SE" sz="900" b="0" i="0" u="none" strike="noStrike" kern="1200" cap="none" spc="0" normalizeH="0" baseline="0" noProof="0" dirty="0">
              <a:ln>
                <a:noFill/>
              </a:ln>
              <a:solidFill>
                <a:srgbClr val="919B9D"/>
              </a:solidFill>
              <a:effectLst/>
              <a:uLnTx/>
              <a:uFillTx/>
              <a:latin typeface="Whitney Light" pitchFamily="50" charset="0"/>
              <a:ea typeface="+mn-ea"/>
              <a:cs typeface="+mn-cs"/>
            </a:endParaRPr>
          </a:p>
        </p:txBody>
      </p:sp>
      <p:sp>
        <p:nvSpPr>
          <p:cNvPr id="8" name="textruta 7">
            <a:extLst>
              <a:ext uri="{FF2B5EF4-FFF2-40B4-BE49-F238E27FC236}">
                <a16:creationId xmlns:a16="http://schemas.microsoft.com/office/drawing/2014/main" id="{F1497AFD-1E78-6BFA-070E-EF5F7CFC2BC2}"/>
              </a:ext>
            </a:extLst>
          </p:cNvPr>
          <p:cNvSpPr txBox="1"/>
          <p:nvPr/>
        </p:nvSpPr>
        <p:spPr>
          <a:xfrm>
            <a:off x="6407943" y="5435206"/>
            <a:ext cx="578405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1" u="none" strike="noStrike" kern="1200" cap="none" spc="0" normalizeH="0" baseline="0" noProof="0" dirty="0">
                <a:ln>
                  <a:noFill/>
                </a:ln>
                <a:solidFill>
                  <a:prstClr val="black"/>
                </a:solidFill>
                <a:effectLst/>
                <a:uLnTx/>
                <a:uFillTx/>
                <a:latin typeface="Whitney Light" pitchFamily="50" charset="0"/>
                <a:ea typeface="+mn-ea"/>
                <a:cs typeface="+mn-cs"/>
              </a:rPr>
              <a:t>Om du hade investerat 10 000 kr i ett svenskt börsindex och missat de bästa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1" u="none" strike="noStrike" kern="1200" cap="none" spc="0" normalizeH="0" baseline="0" noProof="0" dirty="0">
                <a:ln>
                  <a:noFill/>
                </a:ln>
                <a:solidFill>
                  <a:prstClr val="black"/>
                </a:solidFill>
                <a:effectLst/>
                <a:uLnTx/>
                <a:uFillTx/>
                <a:latin typeface="Whitney Light" pitchFamily="50" charset="0"/>
                <a:ea typeface="+mn-ea"/>
                <a:cs typeface="+mn-cs"/>
              </a:rPr>
              <a:t>börsdagarna. SIX Portfolio </a:t>
            </a:r>
            <a:r>
              <a:rPr kumimoji="0" lang="sv-SE" sz="1200" b="0" i="1" u="none" strike="noStrike" kern="1200" cap="none" spc="0" normalizeH="0" baseline="0" noProof="0" dirty="0" err="1">
                <a:ln>
                  <a:noFill/>
                </a:ln>
                <a:solidFill>
                  <a:prstClr val="black"/>
                </a:solidFill>
                <a:effectLst/>
                <a:uLnTx/>
                <a:uFillTx/>
                <a:latin typeface="Whitney Light" pitchFamily="50" charset="0"/>
                <a:ea typeface="+mn-ea"/>
                <a:cs typeface="+mn-cs"/>
              </a:rPr>
              <a:t>Return</a:t>
            </a:r>
            <a:r>
              <a:rPr kumimoji="0" lang="sv-SE" sz="1200" b="0" i="1" u="none" strike="noStrike" kern="1200" cap="none" spc="0" normalizeH="0" baseline="0" noProof="0" dirty="0">
                <a:ln>
                  <a:noFill/>
                </a:ln>
                <a:solidFill>
                  <a:prstClr val="black"/>
                </a:solidFill>
                <a:effectLst/>
                <a:uLnTx/>
                <a:uFillTx/>
                <a:latin typeface="Whitney Light" pitchFamily="50" charset="0"/>
                <a:ea typeface="+mn-ea"/>
                <a:cs typeface="+mn-cs"/>
              </a:rPr>
              <a:t> Index, 2002-2022</a:t>
            </a:r>
          </a:p>
        </p:txBody>
      </p:sp>
      <p:sp>
        <p:nvSpPr>
          <p:cNvPr id="12" name="textruta 11">
            <a:extLst>
              <a:ext uri="{FF2B5EF4-FFF2-40B4-BE49-F238E27FC236}">
                <a16:creationId xmlns:a16="http://schemas.microsoft.com/office/drawing/2014/main" id="{268DF39C-9E75-7B4F-AF8C-6149989AB263}"/>
              </a:ext>
            </a:extLst>
          </p:cNvPr>
          <p:cNvSpPr txBox="1"/>
          <p:nvPr/>
        </p:nvSpPr>
        <p:spPr>
          <a:xfrm>
            <a:off x="6630319" y="6322856"/>
            <a:ext cx="4900701"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dirty="0">
                <a:ln>
                  <a:noFill/>
                </a:ln>
                <a:solidFill>
                  <a:prstClr val="black">
                    <a:lumMod val="50000"/>
                  </a:prstClr>
                </a:solidFill>
                <a:effectLst/>
                <a:uLnTx/>
                <a:uFillTx/>
                <a:latin typeface="Whitney Light" pitchFamily="50" charset="0"/>
                <a:ea typeface="+mn-ea"/>
                <a:cs typeface="+mn-cs"/>
              </a:rPr>
              <a:t>Introduktion | </a:t>
            </a:r>
            <a:r>
              <a:rPr kumimoji="0" lang="sv-SE" sz="1050" b="0" i="0" u="none" strike="noStrike" kern="1200" cap="none" spc="0" normalizeH="0" baseline="0" noProof="0" dirty="0">
                <a:ln>
                  <a:noFill/>
                </a:ln>
                <a:solidFill>
                  <a:srgbClr val="002060"/>
                </a:solidFill>
                <a:effectLst/>
                <a:uLnTx/>
                <a:uFillTx/>
                <a:latin typeface="Whitney Bold" pitchFamily="50" charset="0"/>
                <a:ea typeface="+mn-ea"/>
                <a:cs typeface="+mn-cs"/>
              </a:rPr>
              <a:t>Strategiska antaganden </a:t>
            </a:r>
            <a:r>
              <a:rPr kumimoji="0" lang="sv-SE" sz="1050" b="0" i="0" u="none" strike="noStrike" kern="1200" cap="none" spc="0" normalizeH="0" baseline="0" noProof="0" dirty="0">
                <a:ln>
                  <a:noFill/>
                </a:ln>
                <a:solidFill>
                  <a:prstClr val="black">
                    <a:lumMod val="50000"/>
                  </a:prstClr>
                </a:solidFill>
                <a:effectLst/>
                <a:uLnTx/>
                <a:uFillTx/>
                <a:latin typeface="Whitney Light" pitchFamily="50" charset="0"/>
                <a:ea typeface="+mn-ea"/>
                <a:cs typeface="+mn-cs"/>
              </a:rPr>
              <a:t>| Strategi i förvaltningen | Tillgångsallokering</a:t>
            </a:r>
          </a:p>
        </p:txBody>
      </p:sp>
    </p:spTree>
    <p:extLst>
      <p:ext uri="{BB962C8B-B14F-4D97-AF65-F5344CB8AC3E}">
        <p14:creationId xmlns:p14="http://schemas.microsoft.com/office/powerpoint/2010/main" val="28515081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66B01FBA-2765-9DC5-3091-7706845D4829}"/>
              </a:ext>
            </a:extLst>
          </p:cNvPr>
          <p:cNvSpPr>
            <a:spLocks noGrp="1"/>
          </p:cNvSpPr>
          <p:nvPr>
            <p:ph type="body" sz="quarter" idx="11"/>
          </p:nvPr>
        </p:nvSpPr>
        <p:spPr>
          <a:xfrm>
            <a:off x="737755" y="1932317"/>
            <a:ext cx="5489717" cy="3708400"/>
          </a:xfrm>
        </p:spPr>
        <p:txBody>
          <a:bodyPr/>
          <a:lstStyle/>
          <a:p>
            <a:pPr marL="0" indent="0" algn="l">
              <a:lnSpc>
                <a:spcPts val="1900"/>
              </a:lnSpc>
              <a:buClr>
                <a:schemeClr val="tx2"/>
              </a:buClr>
              <a:buNone/>
            </a:pPr>
            <a:r>
              <a:rPr lang="sv-SE" sz="1600" dirty="0">
                <a:solidFill>
                  <a:schemeClr val="tx1">
                    <a:lumMod val="50000"/>
                  </a:schemeClr>
                </a:solidFill>
                <a:latin typeface="Whitney Light" pitchFamily="50" charset="0"/>
              </a:rPr>
              <a:t>Enligt </a:t>
            </a:r>
            <a:r>
              <a:rPr lang="sv-SE" sz="1600" dirty="0" err="1">
                <a:solidFill>
                  <a:schemeClr val="tx1">
                    <a:lumMod val="50000"/>
                  </a:schemeClr>
                </a:solidFill>
                <a:latin typeface="Whitney Light" pitchFamily="50" charset="0"/>
              </a:rPr>
              <a:t>Dalbar</a:t>
            </a:r>
            <a:r>
              <a:rPr lang="sv-SE" sz="1600" dirty="0">
                <a:solidFill>
                  <a:schemeClr val="tx1">
                    <a:lumMod val="50000"/>
                  </a:schemeClr>
                </a:solidFill>
                <a:latin typeface="Whitney Light" pitchFamily="50" charset="0"/>
              </a:rPr>
              <a:t> Research underpresterar snittinvesteraren systematiskt både ränte</a:t>
            </a:r>
            <a:r>
              <a:rPr lang="sv-SE" sz="1600" dirty="0">
                <a:solidFill>
                  <a:schemeClr val="tx1">
                    <a:lumMod val="50000"/>
                  </a:schemeClr>
                </a:solidFill>
              </a:rPr>
              <a:t>-</a:t>
            </a:r>
            <a:r>
              <a:rPr lang="sv-SE" sz="1600" dirty="0">
                <a:solidFill>
                  <a:schemeClr val="tx1">
                    <a:lumMod val="50000"/>
                  </a:schemeClr>
                </a:solidFill>
                <a:latin typeface="Whitney Light" pitchFamily="50" charset="0"/>
              </a:rPr>
              <a:t> och aktiemarknaden. När marknaden stormar är det svårt att hålla sig rationell. Forskning visar att mänskligt beteende är den främsta orsaken till avkastnin</a:t>
            </a:r>
            <a:r>
              <a:rPr lang="sv-SE" sz="1600" dirty="0">
                <a:solidFill>
                  <a:schemeClr val="tx1">
                    <a:lumMod val="50000"/>
                  </a:schemeClr>
                </a:solidFill>
              </a:rPr>
              <a:t>g lägre än marknadens genomsnitt</a:t>
            </a:r>
            <a:endParaRPr lang="sv-SE" sz="1600" dirty="0">
              <a:solidFill>
                <a:schemeClr val="tx1">
                  <a:lumMod val="50000"/>
                </a:schemeClr>
              </a:solidFill>
              <a:latin typeface="Whitney Light" pitchFamily="50" charset="0"/>
            </a:endParaRPr>
          </a:p>
          <a:p>
            <a:pPr algn="l">
              <a:lnSpc>
                <a:spcPts val="1900"/>
              </a:lnSpc>
              <a:buClr>
                <a:schemeClr val="tx2"/>
              </a:buClr>
              <a:buFontTx/>
              <a:buChar char="─"/>
            </a:pPr>
            <a:r>
              <a:rPr lang="sv-SE" sz="1600" dirty="0">
                <a:solidFill>
                  <a:schemeClr val="tx1">
                    <a:lumMod val="50000"/>
                  </a:schemeClr>
                </a:solidFill>
                <a:latin typeface="Whitney Black" pitchFamily="50" charset="0"/>
              </a:rPr>
              <a:t>Flockbeteende</a:t>
            </a:r>
            <a:r>
              <a:rPr lang="sv-SE" sz="1600" dirty="0">
                <a:solidFill>
                  <a:schemeClr val="tx1">
                    <a:lumMod val="50000"/>
                  </a:schemeClr>
                </a:solidFill>
                <a:latin typeface="+mj-lt"/>
              </a:rPr>
              <a:t>: </a:t>
            </a:r>
            <a:r>
              <a:rPr lang="sv-SE" sz="1600" dirty="0">
                <a:solidFill>
                  <a:schemeClr val="tx1">
                    <a:lumMod val="50000"/>
                  </a:schemeClr>
                </a:solidFill>
              </a:rPr>
              <a:t>Investerarens tendens att följa andras handlingar. Kan leda till irrationella över- och underinvesteringar.</a:t>
            </a:r>
            <a:endParaRPr lang="sv-SE" sz="1600" dirty="0">
              <a:solidFill>
                <a:schemeClr val="tx1">
                  <a:lumMod val="50000"/>
                </a:schemeClr>
              </a:solidFill>
              <a:latin typeface="+mj-lt"/>
            </a:endParaRPr>
          </a:p>
          <a:p>
            <a:pPr algn="l">
              <a:lnSpc>
                <a:spcPts val="1900"/>
              </a:lnSpc>
              <a:buClr>
                <a:schemeClr val="tx2"/>
              </a:buClr>
              <a:buFontTx/>
              <a:buChar char="─"/>
            </a:pPr>
            <a:r>
              <a:rPr lang="sv-SE" sz="1600" dirty="0">
                <a:solidFill>
                  <a:schemeClr val="tx1">
                    <a:lumMod val="50000"/>
                  </a:schemeClr>
                </a:solidFill>
                <a:latin typeface="Whitney Black" pitchFamily="50" charset="0"/>
              </a:rPr>
              <a:t>Övertro</a:t>
            </a:r>
            <a:r>
              <a:rPr lang="sv-SE" sz="1600" dirty="0">
                <a:solidFill>
                  <a:schemeClr val="tx1">
                    <a:lumMod val="50000"/>
                  </a:schemeClr>
                </a:solidFill>
                <a:latin typeface="+mj-lt"/>
              </a:rPr>
              <a:t>: </a:t>
            </a:r>
            <a:r>
              <a:rPr lang="sv-SE" sz="1600" dirty="0">
                <a:solidFill>
                  <a:schemeClr val="tx1">
                    <a:lumMod val="50000"/>
                  </a:schemeClr>
                </a:solidFill>
              </a:rPr>
              <a:t>Investerarens överdrivna tilltro till sitt eget omdöme leder till ökat risktagande och minskad diversifiering</a:t>
            </a:r>
            <a:endParaRPr lang="sv-SE" sz="1600" dirty="0">
              <a:solidFill>
                <a:schemeClr val="tx1">
                  <a:lumMod val="50000"/>
                </a:schemeClr>
              </a:solidFill>
              <a:latin typeface="+mj-lt"/>
            </a:endParaRPr>
          </a:p>
          <a:p>
            <a:pPr algn="l">
              <a:lnSpc>
                <a:spcPts val="1900"/>
              </a:lnSpc>
              <a:buClr>
                <a:schemeClr val="tx2"/>
              </a:buClr>
              <a:buFontTx/>
              <a:buChar char="─"/>
            </a:pPr>
            <a:r>
              <a:rPr lang="sv-SE" sz="1600" dirty="0">
                <a:solidFill>
                  <a:schemeClr val="tx1">
                    <a:lumMod val="50000"/>
                  </a:schemeClr>
                </a:solidFill>
                <a:latin typeface="Whitney Black" pitchFamily="50" charset="0"/>
              </a:rPr>
              <a:t>Förlusträdsla</a:t>
            </a:r>
            <a:r>
              <a:rPr lang="sv-SE" sz="1600" dirty="0">
                <a:solidFill>
                  <a:schemeClr val="tx1">
                    <a:lumMod val="50000"/>
                  </a:schemeClr>
                </a:solidFill>
                <a:latin typeface="+mj-lt"/>
              </a:rPr>
              <a:t>: </a:t>
            </a:r>
            <a:r>
              <a:rPr lang="sv-SE" sz="1600" dirty="0">
                <a:solidFill>
                  <a:schemeClr val="tx1">
                    <a:lumMod val="50000"/>
                  </a:schemeClr>
                </a:solidFill>
              </a:rPr>
              <a:t>Investerare är mer villiga att bära risk i positiva marknader, kan leda till panikförsäljningar vid sämsta möjliga tidpunkter</a:t>
            </a:r>
            <a:endParaRPr lang="sv-SE" sz="1600" dirty="0">
              <a:solidFill>
                <a:schemeClr val="tx1">
                  <a:lumMod val="50000"/>
                </a:schemeClr>
              </a:solidFill>
              <a:latin typeface="+mj-lt"/>
            </a:endParaRPr>
          </a:p>
          <a:p>
            <a:endParaRPr lang="sv-SE" sz="1600" dirty="0"/>
          </a:p>
        </p:txBody>
      </p:sp>
      <p:sp>
        <p:nvSpPr>
          <p:cNvPr id="3" name="Rubrik 2">
            <a:extLst>
              <a:ext uri="{FF2B5EF4-FFF2-40B4-BE49-F238E27FC236}">
                <a16:creationId xmlns:a16="http://schemas.microsoft.com/office/drawing/2014/main" id="{0766DDFE-C17F-4CA2-D166-22D5C71E0FF8}"/>
              </a:ext>
            </a:extLst>
          </p:cNvPr>
          <p:cNvSpPr>
            <a:spLocks noGrp="1"/>
          </p:cNvSpPr>
          <p:nvPr>
            <p:ph type="title"/>
          </p:nvPr>
        </p:nvSpPr>
        <p:spPr>
          <a:xfrm>
            <a:off x="606283" y="511672"/>
            <a:ext cx="11585717" cy="1420645"/>
          </a:xfrm>
        </p:spPr>
        <p:txBody>
          <a:bodyPr>
            <a:normAutofit/>
          </a:bodyPr>
          <a:lstStyle/>
          <a:p>
            <a:r>
              <a:rPr lang="sv-SE" sz="4800" dirty="0"/>
              <a:t>Låt inte känslor styra över din investeringsstrategi</a:t>
            </a:r>
          </a:p>
        </p:txBody>
      </p:sp>
      <p:sp>
        <p:nvSpPr>
          <p:cNvPr id="4" name="Platshållare för text 3">
            <a:extLst>
              <a:ext uri="{FF2B5EF4-FFF2-40B4-BE49-F238E27FC236}">
                <a16:creationId xmlns:a16="http://schemas.microsoft.com/office/drawing/2014/main" id="{CC8A67D5-E568-A408-F21B-ADBA2FF4C0B2}"/>
              </a:ext>
            </a:extLst>
          </p:cNvPr>
          <p:cNvSpPr>
            <a:spLocks noGrp="1"/>
          </p:cNvSpPr>
          <p:nvPr>
            <p:ph type="body" sz="quarter" idx="12"/>
          </p:nvPr>
        </p:nvSpPr>
        <p:spPr/>
        <p:txBody>
          <a:bodyPr/>
          <a:lstStyle/>
          <a:p>
            <a:r>
              <a:rPr lang="sv-SE" dirty="0"/>
              <a:t>Strategiska Antaganden</a:t>
            </a:r>
          </a:p>
        </p:txBody>
      </p:sp>
      <p:graphicFrame>
        <p:nvGraphicFramePr>
          <p:cNvPr id="5" name="Diagram 4">
            <a:extLst>
              <a:ext uri="{FF2B5EF4-FFF2-40B4-BE49-F238E27FC236}">
                <a16:creationId xmlns:a16="http://schemas.microsoft.com/office/drawing/2014/main" id="{9E80E399-B606-9644-EB92-D9F64731D68E}"/>
              </a:ext>
            </a:extLst>
          </p:cNvPr>
          <p:cNvGraphicFramePr>
            <a:graphicFrameLocks/>
          </p:cNvGraphicFramePr>
          <p:nvPr/>
        </p:nvGraphicFramePr>
        <p:xfrm>
          <a:off x="5934821" y="1481056"/>
          <a:ext cx="5771905" cy="3895888"/>
        </p:xfrm>
        <a:graphic>
          <a:graphicData uri="http://schemas.openxmlformats.org/drawingml/2006/chart">
            <c:chart xmlns:c="http://schemas.openxmlformats.org/drawingml/2006/chart" xmlns:r="http://schemas.openxmlformats.org/officeDocument/2006/relationships" r:id="rId2"/>
          </a:graphicData>
        </a:graphic>
      </p:graphicFrame>
      <p:sp>
        <p:nvSpPr>
          <p:cNvPr id="7" name="Platshållare för bildnummer 2">
            <a:extLst>
              <a:ext uri="{FF2B5EF4-FFF2-40B4-BE49-F238E27FC236}">
                <a16:creationId xmlns:a16="http://schemas.microsoft.com/office/drawing/2014/main" id="{918C6C87-5473-A562-A204-13868CC2E2EF}"/>
              </a:ext>
            </a:extLst>
          </p:cNvPr>
          <p:cNvSpPr txBox="1">
            <a:spLocks/>
          </p:cNvSpPr>
          <p:nvPr/>
        </p:nvSpPr>
        <p:spPr>
          <a:xfrm>
            <a:off x="10936873" y="6346328"/>
            <a:ext cx="648419" cy="365125"/>
          </a:xfrm>
          <a:prstGeom prst="rect">
            <a:avLst/>
          </a:prstGeom>
        </p:spPr>
        <p:txBody>
          <a:bodyPr/>
          <a:lstStyle>
            <a:defPPr>
              <a:defRPr lang="sv-SE"/>
            </a:defPPr>
            <a:lvl1pPr marL="0" algn="l" defTabSz="914400" rtl="0" eaLnBrk="1" latinLnBrk="0" hangingPunct="1">
              <a:defRPr sz="1400"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BE18CB5-8F6B-4BA7-B19A-463AE03BB80C}" type="slidenum">
              <a:rPr kumimoji="0" lang="sv-SE" sz="900" b="0" i="0" u="none" strike="noStrike" kern="1200" cap="none" spc="0" normalizeH="0" baseline="0" noProof="0" smtClean="0">
                <a:ln>
                  <a:noFill/>
                </a:ln>
                <a:solidFill>
                  <a:srgbClr val="919B9D"/>
                </a:solidFill>
                <a:effectLst/>
                <a:uLnTx/>
                <a:uFillTx/>
                <a:latin typeface="Whitney Light" pitchFamily="50"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sv-SE" sz="900" b="0" i="0" u="none" strike="noStrike" kern="1200" cap="none" spc="0" normalizeH="0" baseline="0" noProof="0" dirty="0">
              <a:ln>
                <a:noFill/>
              </a:ln>
              <a:solidFill>
                <a:srgbClr val="919B9D"/>
              </a:solidFill>
              <a:effectLst/>
              <a:uLnTx/>
              <a:uFillTx/>
              <a:latin typeface="Whitney Light" pitchFamily="50" charset="0"/>
              <a:ea typeface="+mn-ea"/>
              <a:cs typeface="+mn-cs"/>
            </a:endParaRPr>
          </a:p>
        </p:txBody>
      </p:sp>
      <p:sp>
        <p:nvSpPr>
          <p:cNvPr id="9" name="textruta 8">
            <a:extLst>
              <a:ext uri="{FF2B5EF4-FFF2-40B4-BE49-F238E27FC236}">
                <a16:creationId xmlns:a16="http://schemas.microsoft.com/office/drawing/2014/main" id="{2C3C19C3-C587-4C16-44DB-FBFFBF88B180}"/>
              </a:ext>
            </a:extLst>
          </p:cNvPr>
          <p:cNvSpPr txBox="1"/>
          <p:nvPr/>
        </p:nvSpPr>
        <p:spPr>
          <a:xfrm>
            <a:off x="6113132" y="5386140"/>
            <a:ext cx="5771905" cy="57708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0" i="1" u="none" strike="noStrike" kern="1200" cap="none" spc="0" normalizeH="0" baseline="0" noProof="0" dirty="0">
                <a:ln>
                  <a:noFill/>
                </a:ln>
                <a:solidFill>
                  <a:prstClr val="black"/>
                </a:solidFill>
                <a:effectLst/>
                <a:uLnTx/>
                <a:uFillTx/>
                <a:latin typeface="Whitney Light" pitchFamily="50" charset="0"/>
                <a:ea typeface="+mn-ea"/>
                <a:cs typeface="+mn-cs"/>
              </a:rPr>
              <a:t>Snittinvesteraren (i grönt) underpresterar systematiskt aktiemarknaden (i mörkblått) och blandportföljer med räntor och aktier (ljusblått). 20-årig årlig avkastning för olika tillgångsslag jämfört med snittinvesteraren mellan 2001-2020.</a:t>
            </a:r>
          </a:p>
        </p:txBody>
      </p:sp>
      <p:sp>
        <p:nvSpPr>
          <p:cNvPr id="12" name="textruta 11">
            <a:extLst>
              <a:ext uri="{FF2B5EF4-FFF2-40B4-BE49-F238E27FC236}">
                <a16:creationId xmlns:a16="http://schemas.microsoft.com/office/drawing/2014/main" id="{BFB8C7FC-BC12-D2D1-D019-C61FEB91D52E}"/>
              </a:ext>
            </a:extLst>
          </p:cNvPr>
          <p:cNvSpPr txBox="1"/>
          <p:nvPr/>
        </p:nvSpPr>
        <p:spPr>
          <a:xfrm>
            <a:off x="6630319" y="6322856"/>
            <a:ext cx="4900701"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dirty="0">
                <a:ln>
                  <a:noFill/>
                </a:ln>
                <a:solidFill>
                  <a:prstClr val="black">
                    <a:lumMod val="50000"/>
                  </a:prstClr>
                </a:solidFill>
                <a:effectLst/>
                <a:uLnTx/>
                <a:uFillTx/>
                <a:latin typeface="Whitney Light" pitchFamily="50" charset="0"/>
                <a:ea typeface="+mn-ea"/>
                <a:cs typeface="+mn-cs"/>
              </a:rPr>
              <a:t>Introduktion | </a:t>
            </a:r>
            <a:r>
              <a:rPr kumimoji="0" lang="sv-SE" sz="1050" b="0" i="0" u="none" strike="noStrike" kern="1200" cap="none" spc="0" normalizeH="0" baseline="0" noProof="0" dirty="0">
                <a:ln>
                  <a:noFill/>
                </a:ln>
                <a:solidFill>
                  <a:srgbClr val="002060"/>
                </a:solidFill>
                <a:effectLst/>
                <a:uLnTx/>
                <a:uFillTx/>
                <a:latin typeface="Whitney Bold" pitchFamily="50" charset="0"/>
                <a:ea typeface="+mn-ea"/>
                <a:cs typeface="+mn-cs"/>
              </a:rPr>
              <a:t>Strategiska antaganden </a:t>
            </a:r>
            <a:r>
              <a:rPr kumimoji="0" lang="sv-SE" sz="1050" b="0" i="0" u="none" strike="noStrike" kern="1200" cap="none" spc="0" normalizeH="0" baseline="0" noProof="0" dirty="0">
                <a:ln>
                  <a:noFill/>
                </a:ln>
                <a:solidFill>
                  <a:prstClr val="black">
                    <a:lumMod val="50000"/>
                  </a:prstClr>
                </a:solidFill>
                <a:effectLst/>
                <a:uLnTx/>
                <a:uFillTx/>
                <a:latin typeface="Whitney Light" pitchFamily="50" charset="0"/>
                <a:ea typeface="+mn-ea"/>
                <a:cs typeface="+mn-cs"/>
              </a:rPr>
              <a:t>| Strategi i förvaltningen | Tillgångsallokering</a:t>
            </a:r>
          </a:p>
        </p:txBody>
      </p:sp>
    </p:spTree>
    <p:extLst>
      <p:ext uri="{BB962C8B-B14F-4D97-AF65-F5344CB8AC3E}">
        <p14:creationId xmlns:p14="http://schemas.microsoft.com/office/powerpoint/2010/main" val="11494577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92FE3679-2B65-B73E-A8B4-510C7D7327AF}"/>
              </a:ext>
            </a:extLst>
          </p:cNvPr>
          <p:cNvSpPr>
            <a:spLocks noGrp="1"/>
          </p:cNvSpPr>
          <p:nvPr>
            <p:ph type="body" idx="1"/>
          </p:nvPr>
        </p:nvSpPr>
        <p:spPr/>
        <p:txBody>
          <a:bodyPr/>
          <a:lstStyle/>
          <a:p>
            <a:pPr lvl="1"/>
            <a:endParaRPr lang="sv-SE" dirty="0"/>
          </a:p>
          <a:p>
            <a:pPr lvl="1"/>
            <a:endParaRPr lang="sv-SE" dirty="0"/>
          </a:p>
        </p:txBody>
      </p:sp>
      <p:sp>
        <p:nvSpPr>
          <p:cNvPr id="3" name="Rubrik 2">
            <a:extLst>
              <a:ext uri="{FF2B5EF4-FFF2-40B4-BE49-F238E27FC236}">
                <a16:creationId xmlns:a16="http://schemas.microsoft.com/office/drawing/2014/main" id="{E2D8A9F8-A6BC-033E-45D2-159F8EA71AAE}"/>
              </a:ext>
            </a:extLst>
          </p:cNvPr>
          <p:cNvSpPr>
            <a:spLocks noGrp="1"/>
          </p:cNvSpPr>
          <p:nvPr>
            <p:ph type="title"/>
          </p:nvPr>
        </p:nvSpPr>
        <p:spPr/>
        <p:txBody>
          <a:bodyPr/>
          <a:lstStyle/>
          <a:p>
            <a:r>
              <a:rPr lang="sv-SE" sz="6000" dirty="0">
                <a:latin typeface="Whitney Black" pitchFamily="2" charset="0"/>
              </a:rPr>
              <a:t>Två viktiga saker att minnas</a:t>
            </a:r>
          </a:p>
        </p:txBody>
      </p:sp>
      <p:pic>
        <p:nvPicPr>
          <p:cNvPr id="4098" name="Picture 2">
            <a:extLst>
              <a:ext uri="{FF2B5EF4-FFF2-40B4-BE49-F238E27FC236}">
                <a16:creationId xmlns:a16="http://schemas.microsoft.com/office/drawing/2014/main" id="{F2C441A1-C91D-169A-7317-4D4D69149E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687" y="1932317"/>
            <a:ext cx="5720302" cy="3594276"/>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My Investment Rebalancing Process - by Andre Nader">
            <a:extLst>
              <a:ext uri="{FF2B5EF4-FFF2-40B4-BE49-F238E27FC236}">
                <a16:creationId xmlns:a16="http://schemas.microsoft.com/office/drawing/2014/main" id="{ECD0FD83-664F-D9A7-BBB6-E7DC244FD5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44195" y="2266367"/>
            <a:ext cx="4988945" cy="29933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64041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92FE3679-2B65-B73E-A8B4-510C7D7327AF}"/>
              </a:ext>
            </a:extLst>
          </p:cNvPr>
          <p:cNvSpPr>
            <a:spLocks noGrp="1"/>
          </p:cNvSpPr>
          <p:nvPr>
            <p:ph type="body" idx="1"/>
          </p:nvPr>
        </p:nvSpPr>
        <p:spPr/>
        <p:txBody>
          <a:bodyPr/>
          <a:lstStyle/>
          <a:p>
            <a:r>
              <a:rPr lang="sv-SE" dirty="0">
                <a:latin typeface="Whitney Black" pitchFamily="2" charset="0"/>
              </a:rPr>
              <a:t>”</a:t>
            </a:r>
            <a:r>
              <a:rPr lang="sv-SE" dirty="0" err="1">
                <a:latin typeface="Whitney Black" pitchFamily="2" charset="0"/>
              </a:rPr>
              <a:t>Anchoring</a:t>
            </a:r>
            <a:r>
              <a:rPr lang="sv-SE" dirty="0">
                <a:latin typeface="Whitney Black" pitchFamily="2" charset="0"/>
              </a:rPr>
              <a:t>” eller ”Bli kär i ett bolag”</a:t>
            </a:r>
          </a:p>
          <a:p>
            <a:pPr lvl="1"/>
            <a:r>
              <a:rPr lang="sv-SE" dirty="0">
                <a:latin typeface="Whitney Black" pitchFamily="2" charset="0"/>
              </a:rPr>
              <a:t>Att hålla fast vid något där tiden/utvecklingen sprungit förbi och vägra ta till sig ny information om marknaden – ex Nokia</a:t>
            </a:r>
          </a:p>
          <a:p>
            <a:pPr lvl="1"/>
            <a:r>
              <a:rPr lang="sv-SE" dirty="0">
                <a:latin typeface="Whitney Black" pitchFamily="2" charset="0"/>
              </a:rPr>
              <a:t>Hålla fast vid något som varit en bra investering tidigare – ex Allemansfonder, </a:t>
            </a:r>
            <a:r>
              <a:rPr lang="sv-SE" dirty="0" err="1">
                <a:latin typeface="Whitney Black" pitchFamily="2" charset="0"/>
              </a:rPr>
              <a:t>Didner</a:t>
            </a:r>
            <a:r>
              <a:rPr lang="sv-SE" dirty="0">
                <a:latin typeface="Whitney Black" pitchFamily="2" charset="0"/>
              </a:rPr>
              <a:t> &amp; </a:t>
            </a:r>
            <a:r>
              <a:rPr lang="sv-SE" dirty="0" err="1">
                <a:latin typeface="Whitney Black" pitchFamily="2" charset="0"/>
              </a:rPr>
              <a:t>Gerge</a:t>
            </a:r>
            <a:r>
              <a:rPr lang="sv-SE" dirty="0">
                <a:latin typeface="Whitney Black" pitchFamily="2" charset="0"/>
              </a:rPr>
              <a:t> Aktiefond </a:t>
            </a:r>
            <a:r>
              <a:rPr lang="sv-SE" dirty="0" err="1">
                <a:latin typeface="Whitney Black" pitchFamily="2" charset="0"/>
              </a:rPr>
              <a:t>etc</a:t>
            </a:r>
            <a:endParaRPr lang="sv-SE" dirty="0">
              <a:latin typeface="Whitney Black" pitchFamily="2" charset="0"/>
            </a:endParaRPr>
          </a:p>
          <a:p>
            <a:pPr lvl="1"/>
            <a:r>
              <a:rPr lang="sv-SE" dirty="0">
                <a:latin typeface="Whitney Black" pitchFamily="2" charset="0"/>
              </a:rPr>
              <a:t>Fonder är som fotbollslag – det beror på laguppställningen hur de presterar</a:t>
            </a:r>
          </a:p>
          <a:p>
            <a:pPr lvl="1"/>
            <a:endParaRPr lang="sv-SE" dirty="0"/>
          </a:p>
          <a:p>
            <a:pPr lvl="1"/>
            <a:endParaRPr lang="sv-SE" dirty="0"/>
          </a:p>
        </p:txBody>
      </p:sp>
      <p:sp>
        <p:nvSpPr>
          <p:cNvPr id="3" name="Rubrik 2">
            <a:extLst>
              <a:ext uri="{FF2B5EF4-FFF2-40B4-BE49-F238E27FC236}">
                <a16:creationId xmlns:a16="http://schemas.microsoft.com/office/drawing/2014/main" id="{E2D8A9F8-A6BC-033E-45D2-159F8EA71AAE}"/>
              </a:ext>
            </a:extLst>
          </p:cNvPr>
          <p:cNvSpPr>
            <a:spLocks noGrp="1"/>
          </p:cNvSpPr>
          <p:nvPr>
            <p:ph type="title"/>
          </p:nvPr>
        </p:nvSpPr>
        <p:spPr/>
        <p:txBody>
          <a:bodyPr/>
          <a:lstStyle/>
          <a:p>
            <a:r>
              <a:rPr lang="sv-SE" dirty="0">
                <a:latin typeface="Whitney Black" pitchFamily="2" charset="0"/>
              </a:rPr>
              <a:t>Investeringsmisstag 1</a:t>
            </a:r>
          </a:p>
        </p:txBody>
      </p:sp>
    </p:spTree>
    <p:extLst>
      <p:ext uri="{BB962C8B-B14F-4D97-AF65-F5344CB8AC3E}">
        <p14:creationId xmlns:p14="http://schemas.microsoft.com/office/powerpoint/2010/main" val="35576687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pic>
        <p:nvPicPr>
          <p:cNvPr id="183" name="Google Shape;183;p28" descr="En bild som visar metall, bord, man, snö&#10;&#10;Automatiskt genererad beskrivning"/>
          <p:cNvPicPr preferRelativeResize="0"/>
          <p:nvPr/>
        </p:nvPicPr>
        <p:blipFill rotWithShape="1">
          <a:blip r:embed="rId3">
            <a:alphaModFix/>
          </a:blip>
          <a:srcRect b="15510"/>
          <a:stretch/>
        </p:blipFill>
        <p:spPr>
          <a:xfrm>
            <a:off x="0" y="-1"/>
            <a:ext cx="12192000" cy="6858001"/>
          </a:xfrm>
          <a:prstGeom prst="rect">
            <a:avLst/>
          </a:prstGeom>
          <a:noFill/>
          <a:ln>
            <a:noFill/>
          </a:ln>
        </p:spPr>
      </p:pic>
      <p:sp>
        <p:nvSpPr>
          <p:cNvPr id="184" name="Google Shape;184;p28"/>
          <p:cNvSpPr/>
          <p:nvPr/>
        </p:nvSpPr>
        <p:spPr>
          <a:xfrm>
            <a:off x="0" y="-1"/>
            <a:ext cx="12192000" cy="6858000"/>
          </a:xfrm>
          <a:prstGeom prst="rect">
            <a:avLst/>
          </a:prstGeom>
          <a:solidFill>
            <a:srgbClr val="002D72">
              <a:alpha val="77254"/>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Arial"/>
              <a:ea typeface="Arial"/>
              <a:cs typeface="Arial"/>
              <a:sym typeface="Arial"/>
            </a:endParaRPr>
          </a:p>
        </p:txBody>
      </p:sp>
      <p:sp>
        <p:nvSpPr>
          <p:cNvPr id="185" name="Google Shape;185;p28"/>
          <p:cNvSpPr txBox="1">
            <a:spLocks noGrp="1"/>
          </p:cNvSpPr>
          <p:nvPr>
            <p:ph type="title"/>
          </p:nvPr>
        </p:nvSpPr>
        <p:spPr>
          <a:xfrm>
            <a:off x="1030950" y="4318328"/>
            <a:ext cx="10130100" cy="12960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chemeClr val="lt1"/>
              </a:buClr>
              <a:buSzPts val="8000"/>
              <a:buFont typeface="Arial"/>
              <a:buNone/>
            </a:pPr>
            <a:br>
              <a:rPr lang="sv-SE" sz="8000" dirty="0">
                <a:solidFill>
                  <a:schemeClr val="lt1"/>
                </a:solidFill>
                <a:latin typeface="Arial"/>
                <a:ea typeface="Arial"/>
                <a:cs typeface="Arial"/>
                <a:sym typeface="Arial"/>
              </a:rPr>
            </a:br>
            <a:br>
              <a:rPr lang="sv-SE" sz="8000" dirty="0">
                <a:solidFill>
                  <a:schemeClr val="lt1"/>
                </a:solidFill>
                <a:latin typeface="Arial"/>
                <a:ea typeface="Arial"/>
                <a:cs typeface="Arial"/>
                <a:sym typeface="Arial"/>
              </a:rPr>
            </a:br>
            <a:br>
              <a:rPr lang="sv-SE" sz="8000" dirty="0">
                <a:solidFill>
                  <a:schemeClr val="lt1"/>
                </a:solidFill>
                <a:latin typeface="Arial"/>
                <a:ea typeface="Arial"/>
                <a:cs typeface="Arial"/>
                <a:sym typeface="Arial"/>
              </a:rPr>
            </a:br>
            <a:r>
              <a:rPr lang="sv-SE" sz="4800" dirty="0">
                <a:solidFill>
                  <a:schemeClr val="lt1"/>
                </a:solidFill>
                <a:latin typeface="Whitney Black" pitchFamily="2" charset="0"/>
                <a:ea typeface="Arial"/>
                <a:cs typeface="Arial"/>
                <a:sym typeface="Arial"/>
              </a:rPr>
              <a:t>Risk = volatilitet - svängningar</a:t>
            </a:r>
            <a:br>
              <a:rPr lang="sv-SE" sz="4800" dirty="0">
                <a:solidFill>
                  <a:schemeClr val="lt1"/>
                </a:solidFill>
                <a:latin typeface="Whitney Black" pitchFamily="2" charset="0"/>
                <a:ea typeface="Arial"/>
                <a:cs typeface="Arial"/>
                <a:sym typeface="Arial"/>
              </a:rPr>
            </a:br>
            <a:br>
              <a:rPr lang="sv-SE" sz="4800" dirty="0">
                <a:solidFill>
                  <a:schemeClr val="lt1"/>
                </a:solidFill>
                <a:latin typeface="Whitney Black" pitchFamily="2" charset="0"/>
                <a:ea typeface="Arial"/>
                <a:cs typeface="Arial"/>
                <a:sym typeface="Arial"/>
              </a:rPr>
            </a:br>
            <a:r>
              <a:rPr lang="sv-SE" sz="4800" dirty="0">
                <a:solidFill>
                  <a:schemeClr val="lt1"/>
                </a:solidFill>
                <a:latin typeface="Whitney Black" pitchFamily="2" charset="0"/>
                <a:ea typeface="Arial"/>
                <a:cs typeface="Arial"/>
                <a:sym typeface="Arial"/>
              </a:rPr>
              <a:t>Högre risk ger högre </a:t>
            </a:r>
            <a:r>
              <a:rPr lang="sv-SE" sz="4800" u="sng" dirty="0">
                <a:solidFill>
                  <a:schemeClr val="lt1"/>
                </a:solidFill>
                <a:latin typeface="Whitney Black" pitchFamily="2" charset="0"/>
                <a:ea typeface="Arial"/>
                <a:cs typeface="Arial"/>
                <a:sym typeface="Arial"/>
              </a:rPr>
              <a:t>förväntad</a:t>
            </a:r>
            <a:r>
              <a:rPr lang="sv-SE" sz="4800" dirty="0">
                <a:solidFill>
                  <a:schemeClr val="lt1"/>
                </a:solidFill>
                <a:latin typeface="Whitney Black" pitchFamily="2" charset="0"/>
                <a:ea typeface="Arial"/>
                <a:cs typeface="Arial"/>
                <a:sym typeface="Arial"/>
              </a:rPr>
              <a:t> avkastning</a:t>
            </a:r>
            <a:br>
              <a:rPr lang="sv-SE" sz="8000" dirty="0">
                <a:solidFill>
                  <a:schemeClr val="lt1"/>
                </a:solidFill>
                <a:latin typeface="Whitney Black" pitchFamily="2" charset="0"/>
                <a:ea typeface="Arial"/>
                <a:cs typeface="Arial"/>
                <a:sym typeface="Arial"/>
              </a:rPr>
            </a:br>
            <a:r>
              <a:rPr lang="sv-SE" sz="8000" dirty="0">
                <a:solidFill>
                  <a:schemeClr val="lt1"/>
                </a:solidFill>
                <a:latin typeface="Whitney Black" pitchFamily="2" charset="0"/>
                <a:ea typeface="Arial"/>
                <a:cs typeface="Arial"/>
                <a:sym typeface="Arial"/>
              </a:rPr>
              <a:t> </a:t>
            </a:r>
            <a:endParaRPr dirty="0">
              <a:latin typeface="Whitney Black" pitchFamily="2" charset="0"/>
            </a:endParaRPr>
          </a:p>
        </p:txBody>
      </p:sp>
      <p:pic>
        <p:nvPicPr>
          <p:cNvPr id="186" name="Google Shape;186;p28"/>
          <p:cNvPicPr preferRelativeResize="0"/>
          <p:nvPr/>
        </p:nvPicPr>
        <p:blipFill rotWithShape="1">
          <a:blip r:embed="rId4">
            <a:alphaModFix/>
          </a:blip>
          <a:srcRect/>
          <a:stretch/>
        </p:blipFill>
        <p:spPr>
          <a:xfrm>
            <a:off x="623802" y="755822"/>
            <a:ext cx="3816723" cy="621874"/>
          </a:xfrm>
          <a:prstGeom prst="rect">
            <a:avLst/>
          </a:prstGeom>
          <a:noFill/>
          <a:ln>
            <a:noFill/>
          </a:ln>
        </p:spPr>
      </p:pic>
    </p:spTree>
    <p:extLst>
      <p:ext uri="{BB962C8B-B14F-4D97-AF65-F5344CB8AC3E}">
        <p14:creationId xmlns:p14="http://schemas.microsoft.com/office/powerpoint/2010/main" val="2850744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92FE3679-2B65-B73E-A8B4-510C7D7327AF}"/>
              </a:ext>
            </a:extLst>
          </p:cNvPr>
          <p:cNvSpPr>
            <a:spLocks noGrp="1"/>
          </p:cNvSpPr>
          <p:nvPr>
            <p:ph type="body" idx="1"/>
          </p:nvPr>
        </p:nvSpPr>
        <p:spPr/>
        <p:txBody>
          <a:bodyPr/>
          <a:lstStyle/>
          <a:p>
            <a:r>
              <a:rPr lang="sv-SE" dirty="0">
                <a:latin typeface="Whitney Black" pitchFamily="2" charset="0"/>
              </a:rPr>
              <a:t>”</a:t>
            </a:r>
            <a:r>
              <a:rPr lang="sv-SE" dirty="0" err="1">
                <a:latin typeface="Whitney Black" pitchFamily="2" charset="0"/>
              </a:rPr>
              <a:t>Sunk</a:t>
            </a:r>
            <a:r>
              <a:rPr lang="sv-SE" dirty="0">
                <a:latin typeface="Whitney Black" pitchFamily="2" charset="0"/>
              </a:rPr>
              <a:t> </a:t>
            </a:r>
            <a:r>
              <a:rPr lang="sv-SE" dirty="0" err="1">
                <a:latin typeface="Whitney Black" pitchFamily="2" charset="0"/>
              </a:rPr>
              <a:t>cost-fallacy</a:t>
            </a:r>
            <a:r>
              <a:rPr lang="sv-SE" dirty="0">
                <a:latin typeface="Whitney Black" pitchFamily="2" charset="0"/>
              </a:rPr>
              <a:t>” </a:t>
            </a:r>
          </a:p>
          <a:p>
            <a:pPr lvl="1"/>
            <a:r>
              <a:rPr lang="sv-SE" dirty="0">
                <a:latin typeface="Whitney Black" pitchFamily="2" charset="0"/>
              </a:rPr>
              <a:t>Att fortsätta hålla kvar vid en investering som ej går bra, och vägra förändra (eller sätta orimliga mål innan man kan vilja förändra)</a:t>
            </a:r>
          </a:p>
          <a:p>
            <a:pPr lvl="1"/>
            <a:r>
              <a:rPr lang="sv-SE" dirty="0">
                <a:latin typeface="Whitney Black" pitchFamily="2" charset="0"/>
              </a:rPr>
              <a:t>En psykologisk försvarsmekanism som syftar till att rättfärdiga eller försvara ens tidigare val. </a:t>
            </a:r>
          </a:p>
          <a:p>
            <a:pPr lvl="1"/>
            <a:r>
              <a:rPr lang="sv-SE" dirty="0">
                <a:latin typeface="Whitney Black" pitchFamily="2" charset="0"/>
              </a:rPr>
              <a:t>Väldigt vanligt ”Jag tycker det låter jättebra men jag vill först att fond XXX ska komma tillbaka till vad jag köpte den för” </a:t>
            </a:r>
          </a:p>
          <a:p>
            <a:pPr lvl="1"/>
            <a:r>
              <a:rPr lang="sv-SE" dirty="0">
                <a:latin typeface="Whitney Black" pitchFamily="2" charset="0"/>
              </a:rPr>
              <a:t>Den rationella placeraren tar bara hänsyn till vad kan vara smartast att investera i framöver</a:t>
            </a:r>
          </a:p>
          <a:p>
            <a:pPr lvl="1"/>
            <a:endParaRPr lang="sv-SE" dirty="0"/>
          </a:p>
          <a:p>
            <a:pPr lvl="1"/>
            <a:endParaRPr lang="sv-SE" dirty="0"/>
          </a:p>
        </p:txBody>
      </p:sp>
      <p:sp>
        <p:nvSpPr>
          <p:cNvPr id="3" name="Rubrik 2">
            <a:extLst>
              <a:ext uri="{FF2B5EF4-FFF2-40B4-BE49-F238E27FC236}">
                <a16:creationId xmlns:a16="http://schemas.microsoft.com/office/drawing/2014/main" id="{E2D8A9F8-A6BC-033E-45D2-159F8EA71AAE}"/>
              </a:ext>
            </a:extLst>
          </p:cNvPr>
          <p:cNvSpPr>
            <a:spLocks noGrp="1"/>
          </p:cNvSpPr>
          <p:nvPr>
            <p:ph type="title"/>
          </p:nvPr>
        </p:nvSpPr>
        <p:spPr/>
        <p:txBody>
          <a:bodyPr/>
          <a:lstStyle/>
          <a:p>
            <a:r>
              <a:rPr lang="sv-SE" dirty="0">
                <a:latin typeface="Whitney Black" pitchFamily="2" charset="0"/>
              </a:rPr>
              <a:t>Investeringsmisstag 2 </a:t>
            </a:r>
          </a:p>
        </p:txBody>
      </p:sp>
    </p:spTree>
    <p:extLst>
      <p:ext uri="{BB962C8B-B14F-4D97-AF65-F5344CB8AC3E}">
        <p14:creationId xmlns:p14="http://schemas.microsoft.com/office/powerpoint/2010/main" val="37182905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92FE3679-2B65-B73E-A8B4-510C7D7327AF}"/>
              </a:ext>
            </a:extLst>
          </p:cNvPr>
          <p:cNvSpPr>
            <a:spLocks noGrp="1"/>
          </p:cNvSpPr>
          <p:nvPr>
            <p:ph type="body" idx="1"/>
          </p:nvPr>
        </p:nvSpPr>
        <p:spPr/>
        <p:txBody>
          <a:bodyPr/>
          <a:lstStyle/>
          <a:p>
            <a:r>
              <a:rPr lang="sv-SE" dirty="0">
                <a:latin typeface="Whitney Black" pitchFamily="2" charset="0"/>
              </a:rPr>
              <a:t>”</a:t>
            </a:r>
            <a:r>
              <a:rPr lang="sv-SE" dirty="0" err="1">
                <a:latin typeface="Whitney Black" pitchFamily="2" charset="0"/>
              </a:rPr>
              <a:t>Confirmation</a:t>
            </a:r>
            <a:r>
              <a:rPr lang="sv-SE" dirty="0">
                <a:latin typeface="Whitney Black" pitchFamily="2" charset="0"/>
              </a:rPr>
              <a:t> </a:t>
            </a:r>
            <a:r>
              <a:rPr lang="sv-SE" dirty="0" err="1">
                <a:latin typeface="Whitney Black" pitchFamily="2" charset="0"/>
              </a:rPr>
              <a:t>trap</a:t>
            </a:r>
            <a:r>
              <a:rPr lang="sv-SE" dirty="0">
                <a:latin typeface="Whitney Black" pitchFamily="2" charset="0"/>
              </a:rPr>
              <a:t>” - bekräftelsefällan</a:t>
            </a:r>
          </a:p>
          <a:p>
            <a:pPr lvl="1"/>
            <a:r>
              <a:rPr lang="sv-SE" dirty="0">
                <a:latin typeface="Whitney Black" pitchFamily="2" charset="0"/>
              </a:rPr>
              <a:t>Människor vill undvika att förändra – förändring är jobbigt psykologiskt</a:t>
            </a:r>
          </a:p>
          <a:p>
            <a:pPr lvl="1"/>
            <a:r>
              <a:rPr lang="sv-SE" dirty="0">
                <a:latin typeface="Whitney Black" pitchFamily="2" charset="0"/>
              </a:rPr>
              <a:t>Man söker därför bekräftelse omedvetet att man gjort rätt val – och kanske från fel källor</a:t>
            </a:r>
          </a:p>
          <a:p>
            <a:pPr lvl="1"/>
            <a:r>
              <a:rPr lang="sv-SE" dirty="0">
                <a:latin typeface="Whitney Black" pitchFamily="2" charset="0"/>
              </a:rPr>
              <a:t>Exempel : </a:t>
            </a:r>
          </a:p>
          <a:p>
            <a:pPr lvl="1"/>
            <a:endParaRPr lang="sv-SE" dirty="0">
              <a:latin typeface="Whitney Black" pitchFamily="2" charset="0"/>
            </a:endParaRPr>
          </a:p>
          <a:p>
            <a:pPr lvl="1"/>
            <a:endParaRPr lang="sv-SE" dirty="0"/>
          </a:p>
        </p:txBody>
      </p:sp>
      <p:sp>
        <p:nvSpPr>
          <p:cNvPr id="3" name="Rubrik 2">
            <a:extLst>
              <a:ext uri="{FF2B5EF4-FFF2-40B4-BE49-F238E27FC236}">
                <a16:creationId xmlns:a16="http://schemas.microsoft.com/office/drawing/2014/main" id="{E2D8A9F8-A6BC-033E-45D2-159F8EA71AAE}"/>
              </a:ext>
            </a:extLst>
          </p:cNvPr>
          <p:cNvSpPr>
            <a:spLocks noGrp="1"/>
          </p:cNvSpPr>
          <p:nvPr>
            <p:ph type="title"/>
          </p:nvPr>
        </p:nvSpPr>
        <p:spPr/>
        <p:txBody>
          <a:bodyPr/>
          <a:lstStyle/>
          <a:p>
            <a:r>
              <a:rPr lang="sv-SE" dirty="0">
                <a:latin typeface="Whitney Black" pitchFamily="2" charset="0"/>
              </a:rPr>
              <a:t>Investeringsmisstag 3 </a:t>
            </a:r>
          </a:p>
        </p:txBody>
      </p:sp>
    </p:spTree>
    <p:extLst>
      <p:ext uri="{BB962C8B-B14F-4D97-AF65-F5344CB8AC3E}">
        <p14:creationId xmlns:p14="http://schemas.microsoft.com/office/powerpoint/2010/main" val="262529428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92FE3679-2B65-B73E-A8B4-510C7D7327AF}"/>
              </a:ext>
            </a:extLst>
          </p:cNvPr>
          <p:cNvSpPr>
            <a:spLocks noGrp="1"/>
          </p:cNvSpPr>
          <p:nvPr>
            <p:ph type="body" idx="1"/>
          </p:nvPr>
        </p:nvSpPr>
        <p:spPr/>
        <p:txBody>
          <a:bodyPr/>
          <a:lstStyle/>
          <a:p>
            <a:r>
              <a:rPr lang="sv-SE" dirty="0"/>
              <a:t>”</a:t>
            </a:r>
            <a:r>
              <a:rPr lang="sv-SE" dirty="0">
                <a:latin typeface="Whitney Black" pitchFamily="2" charset="0"/>
              </a:rPr>
              <a:t>Överskatta sin förmåga”</a:t>
            </a:r>
          </a:p>
          <a:p>
            <a:pPr lvl="1"/>
            <a:r>
              <a:rPr lang="sv-SE" dirty="0">
                <a:latin typeface="Whitney Black" pitchFamily="2" charset="0"/>
              </a:rPr>
              <a:t>74% av svenska män anser att de är bättre bilförare än majoriteten</a:t>
            </a:r>
          </a:p>
          <a:p>
            <a:pPr lvl="1"/>
            <a:r>
              <a:rPr lang="sv-SE" dirty="0">
                <a:latin typeface="Whitney Black" pitchFamily="2" charset="0"/>
              </a:rPr>
              <a:t>Motsvarande siffra för kvinnor är 34% - varför?</a:t>
            </a:r>
          </a:p>
          <a:p>
            <a:pPr lvl="1"/>
            <a:endParaRPr lang="sv-SE" dirty="0">
              <a:latin typeface="Whitney Black" pitchFamily="2" charset="0"/>
            </a:endParaRPr>
          </a:p>
          <a:p>
            <a:pPr lvl="1"/>
            <a:r>
              <a:rPr lang="sv-SE" dirty="0">
                <a:latin typeface="Whitney Black" pitchFamily="2" charset="0"/>
              </a:rPr>
              <a:t>En viktig del av placeringar är kontinuitet och strategi över tid – har ni uthållighet?</a:t>
            </a:r>
          </a:p>
          <a:p>
            <a:pPr marL="558800" lvl="1" indent="0">
              <a:buNone/>
            </a:pPr>
            <a:endParaRPr lang="sv-SE" dirty="0">
              <a:latin typeface="Whitney Black" pitchFamily="2" charset="0"/>
            </a:endParaRPr>
          </a:p>
          <a:p>
            <a:pPr lvl="1"/>
            <a:endParaRPr lang="sv-SE" dirty="0"/>
          </a:p>
          <a:p>
            <a:pPr lvl="1"/>
            <a:endParaRPr lang="sv-SE" dirty="0"/>
          </a:p>
        </p:txBody>
      </p:sp>
      <p:sp>
        <p:nvSpPr>
          <p:cNvPr id="3" name="Rubrik 2">
            <a:extLst>
              <a:ext uri="{FF2B5EF4-FFF2-40B4-BE49-F238E27FC236}">
                <a16:creationId xmlns:a16="http://schemas.microsoft.com/office/drawing/2014/main" id="{E2D8A9F8-A6BC-033E-45D2-159F8EA71AAE}"/>
              </a:ext>
            </a:extLst>
          </p:cNvPr>
          <p:cNvSpPr>
            <a:spLocks noGrp="1"/>
          </p:cNvSpPr>
          <p:nvPr>
            <p:ph type="title"/>
          </p:nvPr>
        </p:nvSpPr>
        <p:spPr/>
        <p:txBody>
          <a:bodyPr/>
          <a:lstStyle/>
          <a:p>
            <a:r>
              <a:rPr lang="sv-SE" dirty="0">
                <a:latin typeface="Whitney Black" pitchFamily="2" charset="0"/>
              </a:rPr>
              <a:t>Investeringsmisstag 4 </a:t>
            </a:r>
          </a:p>
        </p:txBody>
      </p:sp>
    </p:spTree>
    <p:extLst>
      <p:ext uri="{BB962C8B-B14F-4D97-AF65-F5344CB8AC3E}">
        <p14:creationId xmlns:p14="http://schemas.microsoft.com/office/powerpoint/2010/main" val="9878603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92FE3679-2B65-B73E-A8B4-510C7D7327AF}"/>
              </a:ext>
            </a:extLst>
          </p:cNvPr>
          <p:cNvSpPr>
            <a:spLocks noGrp="1"/>
          </p:cNvSpPr>
          <p:nvPr>
            <p:ph type="body" idx="1"/>
          </p:nvPr>
        </p:nvSpPr>
        <p:spPr/>
        <p:txBody>
          <a:bodyPr/>
          <a:lstStyle/>
          <a:p>
            <a:r>
              <a:rPr lang="sv-SE" dirty="0">
                <a:latin typeface="Whitney Black" pitchFamily="2" charset="0"/>
              </a:rPr>
              <a:t>Agera kortsiktigt</a:t>
            </a:r>
          </a:p>
          <a:p>
            <a:pPr lvl="1"/>
            <a:r>
              <a:rPr lang="sv-SE" dirty="0">
                <a:latin typeface="Whitney Black" pitchFamily="2" charset="0"/>
              </a:rPr>
              <a:t>”Aktiemarknaden omfördelar pengar från den kortsiktige till den långsiktige” </a:t>
            </a:r>
          </a:p>
          <a:p>
            <a:pPr lvl="1"/>
            <a:r>
              <a:rPr lang="sv-SE" dirty="0">
                <a:latin typeface="Whitney Black" pitchFamily="2" charset="0"/>
              </a:rPr>
              <a:t>Fokusera inte på kortsiktiga rörelser</a:t>
            </a:r>
          </a:p>
          <a:p>
            <a:pPr lvl="1"/>
            <a:r>
              <a:rPr lang="sv-SE" dirty="0">
                <a:latin typeface="Whitney Black" pitchFamily="2" charset="0"/>
              </a:rPr>
              <a:t>Håll fast vid din strategi och gå igenom den 2-3 gånger per år</a:t>
            </a:r>
          </a:p>
          <a:p>
            <a:pPr marL="558800" lvl="1" indent="0">
              <a:buNone/>
            </a:pPr>
            <a:endParaRPr lang="sv-SE" dirty="0"/>
          </a:p>
          <a:p>
            <a:pPr lvl="1"/>
            <a:endParaRPr lang="sv-SE" dirty="0"/>
          </a:p>
          <a:p>
            <a:pPr lvl="1"/>
            <a:endParaRPr lang="sv-SE" dirty="0"/>
          </a:p>
        </p:txBody>
      </p:sp>
      <p:sp>
        <p:nvSpPr>
          <p:cNvPr id="3" name="Rubrik 2">
            <a:extLst>
              <a:ext uri="{FF2B5EF4-FFF2-40B4-BE49-F238E27FC236}">
                <a16:creationId xmlns:a16="http://schemas.microsoft.com/office/drawing/2014/main" id="{E2D8A9F8-A6BC-033E-45D2-159F8EA71AAE}"/>
              </a:ext>
            </a:extLst>
          </p:cNvPr>
          <p:cNvSpPr>
            <a:spLocks noGrp="1"/>
          </p:cNvSpPr>
          <p:nvPr>
            <p:ph type="title"/>
          </p:nvPr>
        </p:nvSpPr>
        <p:spPr/>
        <p:txBody>
          <a:bodyPr/>
          <a:lstStyle/>
          <a:p>
            <a:r>
              <a:rPr lang="sv-SE" dirty="0">
                <a:latin typeface="Whitney Black" pitchFamily="2" charset="0"/>
              </a:rPr>
              <a:t>Investeringsmisstag</a:t>
            </a:r>
            <a:r>
              <a:rPr lang="sv-SE" dirty="0"/>
              <a:t> 5 </a:t>
            </a:r>
          </a:p>
        </p:txBody>
      </p:sp>
    </p:spTree>
    <p:extLst>
      <p:ext uri="{BB962C8B-B14F-4D97-AF65-F5344CB8AC3E}">
        <p14:creationId xmlns:p14="http://schemas.microsoft.com/office/powerpoint/2010/main" val="25795133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92FE3679-2B65-B73E-A8B4-510C7D7327AF}"/>
              </a:ext>
            </a:extLst>
          </p:cNvPr>
          <p:cNvSpPr>
            <a:spLocks noGrp="1"/>
          </p:cNvSpPr>
          <p:nvPr>
            <p:ph type="body" idx="1"/>
          </p:nvPr>
        </p:nvSpPr>
        <p:spPr/>
        <p:txBody>
          <a:bodyPr/>
          <a:lstStyle/>
          <a:p>
            <a:r>
              <a:rPr lang="sv-SE" dirty="0">
                <a:latin typeface="Whitney Black" pitchFamily="2" charset="0"/>
              </a:rPr>
              <a:t>Missar en eventuell fördel med regionfonder och specialiserad förvaltning</a:t>
            </a:r>
          </a:p>
          <a:p>
            <a:pPr lvl="1"/>
            <a:r>
              <a:rPr lang="sv-SE" dirty="0">
                <a:latin typeface="Whitney Black" pitchFamily="2" charset="0"/>
              </a:rPr>
              <a:t>Global indexfond – 60 bolag </a:t>
            </a:r>
          </a:p>
          <a:p>
            <a:pPr marL="558800" lvl="1" indent="0">
              <a:buNone/>
            </a:pPr>
            <a:r>
              <a:rPr lang="sv-SE" dirty="0">
                <a:latin typeface="Whitney Black" pitchFamily="2" charset="0"/>
              </a:rPr>
              <a:t>eller</a:t>
            </a:r>
          </a:p>
          <a:p>
            <a:pPr lvl="1"/>
            <a:r>
              <a:rPr lang="sv-SE" dirty="0">
                <a:latin typeface="Whitney Black" pitchFamily="2" charset="0"/>
              </a:rPr>
              <a:t>USA-fond – 200 bolag</a:t>
            </a:r>
          </a:p>
          <a:p>
            <a:pPr lvl="1"/>
            <a:r>
              <a:rPr lang="sv-SE" dirty="0" err="1">
                <a:latin typeface="Whitney Black" pitchFamily="2" charset="0"/>
              </a:rPr>
              <a:t>Europa-fond</a:t>
            </a:r>
            <a:r>
              <a:rPr lang="sv-SE" dirty="0">
                <a:latin typeface="Whitney Black" pitchFamily="2" charset="0"/>
              </a:rPr>
              <a:t> 100 bolag</a:t>
            </a:r>
          </a:p>
          <a:p>
            <a:pPr lvl="1"/>
            <a:r>
              <a:rPr lang="sv-SE" dirty="0" err="1">
                <a:latin typeface="Whitney Black" pitchFamily="2" charset="0"/>
              </a:rPr>
              <a:t>Sverige-fond</a:t>
            </a:r>
            <a:r>
              <a:rPr lang="sv-SE" dirty="0">
                <a:latin typeface="Whitney Black" pitchFamily="2" charset="0"/>
              </a:rPr>
              <a:t> 100 bolag</a:t>
            </a:r>
          </a:p>
          <a:p>
            <a:pPr lvl="1"/>
            <a:r>
              <a:rPr lang="sv-SE" dirty="0">
                <a:latin typeface="Whitney Black" pitchFamily="2" charset="0"/>
              </a:rPr>
              <a:t>Tillväxtmarknads-fond 75 bolag</a:t>
            </a:r>
          </a:p>
          <a:p>
            <a:pPr lvl="1"/>
            <a:r>
              <a:rPr lang="sv-SE" dirty="0">
                <a:latin typeface="Whitney Black" pitchFamily="2" charset="0"/>
              </a:rPr>
              <a:t>Branschfond – 50 bolag</a:t>
            </a:r>
          </a:p>
          <a:p>
            <a:pPr lvl="1"/>
            <a:endParaRPr lang="sv-SE" dirty="0">
              <a:latin typeface="Whitney Black" pitchFamily="2" charset="0"/>
            </a:endParaRPr>
          </a:p>
          <a:p>
            <a:pPr lvl="1"/>
            <a:r>
              <a:rPr lang="sv-SE" dirty="0">
                <a:latin typeface="Whitney Black" pitchFamily="2" charset="0"/>
              </a:rPr>
              <a:t>Minns ”Diversifiering är enda gratislunchen” – större spridning bättre över tid</a:t>
            </a:r>
          </a:p>
          <a:p>
            <a:pPr marL="558800" lvl="1" indent="0">
              <a:buNone/>
            </a:pPr>
            <a:endParaRPr lang="sv-SE" dirty="0"/>
          </a:p>
          <a:p>
            <a:pPr lvl="1"/>
            <a:endParaRPr lang="sv-SE" dirty="0"/>
          </a:p>
          <a:p>
            <a:pPr lvl="1"/>
            <a:endParaRPr lang="sv-SE" dirty="0"/>
          </a:p>
        </p:txBody>
      </p:sp>
      <p:sp>
        <p:nvSpPr>
          <p:cNvPr id="3" name="Rubrik 2">
            <a:extLst>
              <a:ext uri="{FF2B5EF4-FFF2-40B4-BE49-F238E27FC236}">
                <a16:creationId xmlns:a16="http://schemas.microsoft.com/office/drawing/2014/main" id="{E2D8A9F8-A6BC-033E-45D2-159F8EA71AAE}"/>
              </a:ext>
            </a:extLst>
          </p:cNvPr>
          <p:cNvSpPr>
            <a:spLocks noGrp="1"/>
          </p:cNvSpPr>
          <p:nvPr>
            <p:ph type="title"/>
          </p:nvPr>
        </p:nvSpPr>
        <p:spPr/>
        <p:txBody>
          <a:bodyPr/>
          <a:lstStyle/>
          <a:p>
            <a:r>
              <a:rPr lang="sv-SE" dirty="0">
                <a:latin typeface="Whitney Black" pitchFamily="2" charset="0"/>
              </a:rPr>
              <a:t>Investeringsmisstag 6</a:t>
            </a:r>
          </a:p>
        </p:txBody>
      </p:sp>
    </p:spTree>
    <p:extLst>
      <p:ext uri="{BB962C8B-B14F-4D97-AF65-F5344CB8AC3E}">
        <p14:creationId xmlns:p14="http://schemas.microsoft.com/office/powerpoint/2010/main" val="423964959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92FE3679-2B65-B73E-A8B4-510C7D7327AF}"/>
              </a:ext>
            </a:extLst>
          </p:cNvPr>
          <p:cNvSpPr>
            <a:spLocks noGrp="1"/>
          </p:cNvSpPr>
          <p:nvPr>
            <p:ph type="body" idx="1"/>
          </p:nvPr>
        </p:nvSpPr>
        <p:spPr/>
        <p:txBody>
          <a:bodyPr/>
          <a:lstStyle/>
          <a:p>
            <a:r>
              <a:rPr lang="sv-SE" dirty="0">
                <a:latin typeface="Whitney Black" pitchFamily="2" charset="0"/>
              </a:rPr>
              <a:t>Inte medveten om bättre alternativ för situationen</a:t>
            </a:r>
          </a:p>
          <a:p>
            <a:pPr lvl="1"/>
            <a:r>
              <a:rPr lang="sv-SE" dirty="0">
                <a:latin typeface="Whitney Black" pitchFamily="2" charset="0"/>
              </a:rPr>
              <a:t>Använda ”mellanmjölksfonder” – </a:t>
            </a:r>
            <a:r>
              <a:rPr lang="sv-SE" dirty="0" err="1">
                <a:latin typeface="Whitney Black" pitchFamily="2" charset="0"/>
              </a:rPr>
              <a:t>Stratega</a:t>
            </a:r>
            <a:r>
              <a:rPr lang="sv-SE" dirty="0">
                <a:latin typeface="Whitney Black" pitchFamily="2" charset="0"/>
              </a:rPr>
              <a:t>, Multiasset, Transfer, Bas, Active</a:t>
            </a:r>
          </a:p>
          <a:p>
            <a:pPr lvl="1"/>
            <a:r>
              <a:rPr lang="sv-SE" dirty="0">
                <a:latin typeface="Whitney Black" pitchFamily="2" charset="0"/>
              </a:rPr>
              <a:t>Ekonomibloggen ”Småspararguiden” gjorde följande kommentar  :</a:t>
            </a:r>
          </a:p>
          <a:p>
            <a:pPr lvl="1"/>
            <a:endParaRPr lang="sv-SE" dirty="0"/>
          </a:p>
          <a:p>
            <a:pPr marL="558800" lvl="1" indent="0">
              <a:buNone/>
            </a:pPr>
            <a:endParaRPr lang="sv-SE" dirty="0"/>
          </a:p>
          <a:p>
            <a:pPr lvl="1"/>
            <a:endParaRPr lang="sv-SE" dirty="0"/>
          </a:p>
          <a:p>
            <a:pPr lvl="1"/>
            <a:endParaRPr lang="sv-SE" dirty="0"/>
          </a:p>
        </p:txBody>
      </p:sp>
      <p:sp>
        <p:nvSpPr>
          <p:cNvPr id="3" name="Rubrik 2">
            <a:extLst>
              <a:ext uri="{FF2B5EF4-FFF2-40B4-BE49-F238E27FC236}">
                <a16:creationId xmlns:a16="http://schemas.microsoft.com/office/drawing/2014/main" id="{E2D8A9F8-A6BC-033E-45D2-159F8EA71AAE}"/>
              </a:ext>
            </a:extLst>
          </p:cNvPr>
          <p:cNvSpPr>
            <a:spLocks noGrp="1"/>
          </p:cNvSpPr>
          <p:nvPr>
            <p:ph type="title"/>
          </p:nvPr>
        </p:nvSpPr>
        <p:spPr/>
        <p:txBody>
          <a:bodyPr/>
          <a:lstStyle/>
          <a:p>
            <a:r>
              <a:rPr lang="sv-SE" dirty="0">
                <a:latin typeface="Whitney Black" pitchFamily="2" charset="0"/>
              </a:rPr>
              <a:t>Investeringsmisstag 7</a:t>
            </a:r>
          </a:p>
        </p:txBody>
      </p:sp>
      <p:pic>
        <p:nvPicPr>
          <p:cNvPr id="7" name="Bildobjekt 6">
            <a:extLst>
              <a:ext uri="{FF2B5EF4-FFF2-40B4-BE49-F238E27FC236}">
                <a16:creationId xmlns:a16="http://schemas.microsoft.com/office/drawing/2014/main" id="{977D2E43-A18A-C880-81C9-D0534AAF06D3}"/>
              </a:ext>
            </a:extLst>
          </p:cNvPr>
          <p:cNvPicPr>
            <a:picLocks noChangeAspect="1"/>
          </p:cNvPicPr>
          <p:nvPr/>
        </p:nvPicPr>
        <p:blipFill>
          <a:blip r:embed="rId2"/>
          <a:stretch>
            <a:fillRect/>
          </a:stretch>
        </p:blipFill>
        <p:spPr>
          <a:xfrm>
            <a:off x="1054720" y="3499800"/>
            <a:ext cx="3800782" cy="3205800"/>
          </a:xfrm>
          <a:prstGeom prst="rect">
            <a:avLst/>
          </a:prstGeom>
        </p:spPr>
      </p:pic>
      <p:pic>
        <p:nvPicPr>
          <p:cNvPr id="9" name="Bildobjekt 8">
            <a:extLst>
              <a:ext uri="{FF2B5EF4-FFF2-40B4-BE49-F238E27FC236}">
                <a16:creationId xmlns:a16="http://schemas.microsoft.com/office/drawing/2014/main" id="{1D4E26CA-B8F1-0CD0-ACE0-C66A54EB7F93}"/>
              </a:ext>
            </a:extLst>
          </p:cNvPr>
          <p:cNvPicPr>
            <a:picLocks noChangeAspect="1"/>
          </p:cNvPicPr>
          <p:nvPr/>
        </p:nvPicPr>
        <p:blipFill>
          <a:blip r:embed="rId3"/>
          <a:stretch>
            <a:fillRect/>
          </a:stretch>
        </p:blipFill>
        <p:spPr>
          <a:xfrm>
            <a:off x="5026738" y="3998386"/>
            <a:ext cx="4313908" cy="2515498"/>
          </a:xfrm>
          <a:prstGeom prst="rect">
            <a:avLst/>
          </a:prstGeom>
        </p:spPr>
      </p:pic>
    </p:spTree>
    <p:extLst>
      <p:ext uri="{BB962C8B-B14F-4D97-AF65-F5344CB8AC3E}">
        <p14:creationId xmlns:p14="http://schemas.microsoft.com/office/powerpoint/2010/main" val="200330236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sp>
        <p:nvSpPr>
          <p:cNvPr id="479" name="Google Shape;479;p41"/>
          <p:cNvSpPr/>
          <p:nvPr/>
        </p:nvSpPr>
        <p:spPr>
          <a:xfrm rot="10800000" flipH="1">
            <a:off x="0" y="-1097"/>
            <a:ext cx="12192000" cy="45719"/>
          </a:xfrm>
          <a:prstGeom prst="rect">
            <a:avLst/>
          </a:prstGeom>
          <a:solidFill>
            <a:srgbClr val="002D7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Arial"/>
              <a:ea typeface="Arial"/>
              <a:cs typeface="Arial"/>
              <a:sym typeface="Arial"/>
            </a:endParaRPr>
          </a:p>
        </p:txBody>
      </p:sp>
      <p:sp>
        <p:nvSpPr>
          <p:cNvPr id="480" name="Google Shape;480;p41"/>
          <p:cNvSpPr/>
          <p:nvPr/>
        </p:nvSpPr>
        <p:spPr>
          <a:xfrm>
            <a:off x="1839955" y="2220796"/>
            <a:ext cx="7974150" cy="3529083"/>
          </a:xfrm>
          <a:custGeom>
            <a:avLst/>
            <a:gdLst/>
            <a:ahLst/>
            <a:cxnLst/>
            <a:rect l="l" t="t" r="r" b="b"/>
            <a:pathLst>
              <a:path w="6400800" h="4245706" extrusionOk="0">
                <a:moveTo>
                  <a:pt x="0" y="2294832"/>
                </a:moveTo>
                <a:cubicBezTo>
                  <a:pt x="739588" y="1012879"/>
                  <a:pt x="1479177" y="-269074"/>
                  <a:pt x="2164977" y="49173"/>
                </a:cubicBezTo>
                <a:cubicBezTo>
                  <a:pt x="2850777" y="367420"/>
                  <a:pt x="3408830" y="3859173"/>
                  <a:pt x="4114800" y="4204314"/>
                </a:cubicBezTo>
                <a:cubicBezTo>
                  <a:pt x="4820770" y="4549455"/>
                  <a:pt x="5880847" y="2637732"/>
                  <a:pt x="6400800" y="2120020"/>
                </a:cubicBezTo>
              </a:path>
            </a:pathLst>
          </a:custGeom>
          <a:noFill/>
          <a:ln w="19050"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333333"/>
              </a:solidFill>
              <a:latin typeface="Arial"/>
              <a:ea typeface="Arial"/>
              <a:cs typeface="Arial"/>
              <a:sym typeface="Arial"/>
            </a:endParaRPr>
          </a:p>
        </p:txBody>
      </p:sp>
      <p:sp>
        <p:nvSpPr>
          <p:cNvPr id="481" name="Google Shape;481;p41"/>
          <p:cNvSpPr/>
          <p:nvPr/>
        </p:nvSpPr>
        <p:spPr>
          <a:xfrm>
            <a:off x="5044294" y="3930602"/>
            <a:ext cx="1659303" cy="306188"/>
          </a:xfrm>
          <a:prstGeom prst="rect">
            <a:avLst/>
          </a:prstGeom>
          <a:solidFill>
            <a:srgbClr val="A61731"/>
          </a:solidFill>
          <a:ln>
            <a:noFill/>
          </a:ln>
          <a:effectLst>
            <a:outerShdw blurRad="254000" dist="50800" dir="5400000" algn="ctr" rotWithShape="0">
              <a:srgbClr val="000000">
                <a:alpha val="9803"/>
              </a:srgbClr>
            </a:outerShdw>
          </a:effectLst>
        </p:spPr>
        <p:txBody>
          <a:bodyPr spcFirstLastPara="1" wrap="square" lIns="91425" tIns="72000" rIns="91425" bIns="45700" anchor="t" anchorCtr="0">
            <a:noAutofit/>
          </a:bodyPr>
          <a:lstStyle/>
          <a:p>
            <a:pPr marL="0" marR="0" lvl="0" indent="0" algn="ctr" rtl="0">
              <a:lnSpc>
                <a:spcPct val="100000"/>
              </a:lnSpc>
              <a:spcBef>
                <a:spcPts val="0"/>
              </a:spcBef>
              <a:spcAft>
                <a:spcPts val="0"/>
              </a:spcAft>
              <a:buClr>
                <a:srgbClr val="FFFFFF"/>
              </a:buClr>
              <a:buSzPts val="1400"/>
              <a:buFont typeface="Arial"/>
              <a:buNone/>
            </a:pPr>
            <a:r>
              <a:rPr lang="sv-SE" sz="1400" b="0" i="0" u="none" strike="noStrike" cap="none">
                <a:solidFill>
                  <a:srgbClr val="FFFFFF"/>
                </a:solidFill>
                <a:latin typeface="Arial"/>
                <a:ea typeface="Arial"/>
                <a:cs typeface="Arial"/>
                <a:sym typeface="Arial"/>
              </a:rPr>
              <a:t>Desperat</a:t>
            </a:r>
            <a:endParaRPr/>
          </a:p>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rgbClr val="FFFFFF"/>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FFFFFF"/>
              </a:solidFill>
              <a:latin typeface="Arial"/>
              <a:ea typeface="Arial"/>
              <a:cs typeface="Arial"/>
              <a:sym typeface="Arial"/>
            </a:endParaRPr>
          </a:p>
        </p:txBody>
      </p:sp>
      <p:sp>
        <p:nvSpPr>
          <p:cNvPr id="482" name="Google Shape;482;p41"/>
          <p:cNvSpPr/>
          <p:nvPr/>
        </p:nvSpPr>
        <p:spPr>
          <a:xfrm>
            <a:off x="5294172" y="4390104"/>
            <a:ext cx="1659304" cy="306188"/>
          </a:xfrm>
          <a:prstGeom prst="rect">
            <a:avLst/>
          </a:prstGeom>
          <a:solidFill>
            <a:srgbClr val="A61731"/>
          </a:solidFill>
          <a:ln>
            <a:noFill/>
          </a:ln>
          <a:effectLst>
            <a:outerShdw blurRad="254000" dist="50800" dir="5400000" algn="ctr" rotWithShape="0">
              <a:srgbClr val="000000">
                <a:alpha val="9803"/>
              </a:srgbClr>
            </a:outerShdw>
          </a:effectLst>
        </p:spPr>
        <p:txBody>
          <a:bodyPr spcFirstLastPara="1" wrap="square" lIns="91425" tIns="72000" rIns="91425" bIns="45700" anchor="t" anchorCtr="0">
            <a:noAutofit/>
          </a:bodyPr>
          <a:lstStyle/>
          <a:p>
            <a:pPr marL="0" marR="0" lvl="0" indent="0" algn="ctr" rtl="0">
              <a:lnSpc>
                <a:spcPct val="100000"/>
              </a:lnSpc>
              <a:spcBef>
                <a:spcPts val="0"/>
              </a:spcBef>
              <a:spcAft>
                <a:spcPts val="0"/>
              </a:spcAft>
              <a:buClr>
                <a:srgbClr val="FFFFFF"/>
              </a:buClr>
              <a:buSzPts val="1400"/>
              <a:buFont typeface="Arial"/>
              <a:buNone/>
            </a:pPr>
            <a:r>
              <a:rPr lang="sv-SE" sz="1400" b="0" i="0" u="none" strike="noStrike" cap="none">
                <a:solidFill>
                  <a:srgbClr val="FFFFFF"/>
                </a:solidFill>
                <a:latin typeface="Arial"/>
                <a:ea typeface="Arial"/>
                <a:cs typeface="Arial"/>
                <a:sym typeface="Arial"/>
              </a:rPr>
              <a:t>Panikslagen</a:t>
            </a:r>
            <a:endParaRPr/>
          </a:p>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FFFFFF"/>
              </a:solidFill>
              <a:latin typeface="Arial"/>
              <a:ea typeface="Arial"/>
              <a:cs typeface="Arial"/>
              <a:sym typeface="Arial"/>
            </a:endParaRPr>
          </a:p>
        </p:txBody>
      </p:sp>
      <p:sp>
        <p:nvSpPr>
          <p:cNvPr id="483" name="Google Shape;483;p41"/>
          <p:cNvSpPr/>
          <p:nvPr/>
        </p:nvSpPr>
        <p:spPr>
          <a:xfrm>
            <a:off x="5544051" y="4849606"/>
            <a:ext cx="1659304" cy="304869"/>
          </a:xfrm>
          <a:prstGeom prst="rect">
            <a:avLst/>
          </a:prstGeom>
          <a:solidFill>
            <a:srgbClr val="A61731"/>
          </a:solidFill>
          <a:ln>
            <a:noFill/>
          </a:ln>
          <a:effectLst>
            <a:outerShdw blurRad="254000" dist="50800" dir="5400000" algn="ctr" rotWithShape="0">
              <a:srgbClr val="000000">
                <a:alpha val="9803"/>
              </a:srgbClr>
            </a:outerShdw>
          </a:effectLst>
        </p:spPr>
        <p:txBody>
          <a:bodyPr spcFirstLastPara="1" wrap="square" lIns="91425" tIns="72000" rIns="91425" bIns="45700" anchor="t" anchorCtr="0">
            <a:noAutofit/>
          </a:bodyPr>
          <a:lstStyle/>
          <a:p>
            <a:pPr marL="0" marR="0" lvl="0" indent="0" algn="ctr" rtl="0">
              <a:lnSpc>
                <a:spcPct val="100000"/>
              </a:lnSpc>
              <a:spcBef>
                <a:spcPts val="0"/>
              </a:spcBef>
              <a:spcAft>
                <a:spcPts val="0"/>
              </a:spcAft>
              <a:buClr>
                <a:srgbClr val="FFFFFF"/>
              </a:buClr>
              <a:buSzPts val="1400"/>
              <a:buFont typeface="Arial"/>
              <a:buNone/>
            </a:pPr>
            <a:r>
              <a:rPr lang="sv-SE" sz="1400" b="0" i="0" u="none" strike="noStrike" cap="none">
                <a:solidFill>
                  <a:srgbClr val="FFFFFF"/>
                </a:solidFill>
                <a:latin typeface="Arial"/>
                <a:ea typeface="Arial"/>
                <a:cs typeface="Arial"/>
                <a:sym typeface="Arial"/>
              </a:rPr>
              <a:t>Uppgiven</a:t>
            </a:r>
            <a:endParaRPr/>
          </a:p>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rgbClr val="FFFFFF"/>
              </a:solidFill>
              <a:latin typeface="Arial"/>
              <a:ea typeface="Arial"/>
              <a:cs typeface="Arial"/>
              <a:sym typeface="Arial"/>
            </a:endParaRPr>
          </a:p>
        </p:txBody>
      </p:sp>
      <p:sp>
        <p:nvSpPr>
          <p:cNvPr id="484" name="Google Shape;484;p41"/>
          <p:cNvSpPr/>
          <p:nvPr/>
        </p:nvSpPr>
        <p:spPr>
          <a:xfrm>
            <a:off x="5793932" y="5307790"/>
            <a:ext cx="1659304" cy="304869"/>
          </a:xfrm>
          <a:prstGeom prst="rect">
            <a:avLst/>
          </a:prstGeom>
          <a:solidFill>
            <a:srgbClr val="A61731"/>
          </a:solidFill>
          <a:ln>
            <a:noFill/>
          </a:ln>
          <a:effectLst>
            <a:outerShdw blurRad="254000" dist="50800" dir="5400000" algn="ctr" rotWithShape="0">
              <a:srgbClr val="000000">
                <a:alpha val="9803"/>
              </a:srgbClr>
            </a:outerShdw>
          </a:effectLst>
        </p:spPr>
        <p:txBody>
          <a:bodyPr spcFirstLastPara="1" wrap="square" lIns="91425" tIns="72000" rIns="91425" bIns="45700" anchor="t" anchorCtr="0">
            <a:noAutofit/>
          </a:bodyPr>
          <a:lstStyle/>
          <a:p>
            <a:pPr marL="0" marR="0" lvl="0" indent="0" algn="ctr" rtl="0">
              <a:lnSpc>
                <a:spcPct val="100000"/>
              </a:lnSpc>
              <a:spcBef>
                <a:spcPts val="0"/>
              </a:spcBef>
              <a:spcAft>
                <a:spcPts val="0"/>
              </a:spcAft>
              <a:buClr>
                <a:srgbClr val="FFFFFF"/>
              </a:buClr>
              <a:buSzPts val="1400"/>
              <a:buFont typeface="Arial"/>
              <a:buNone/>
            </a:pPr>
            <a:r>
              <a:rPr lang="sv-SE" sz="1400" b="0" i="0" u="none" strike="noStrike" cap="none">
                <a:solidFill>
                  <a:srgbClr val="FFFFFF"/>
                </a:solidFill>
                <a:latin typeface="Arial"/>
                <a:ea typeface="Arial"/>
                <a:cs typeface="Arial"/>
                <a:sym typeface="Arial"/>
              </a:rPr>
              <a:t>Förtvivlad</a:t>
            </a:r>
            <a:endParaRPr/>
          </a:p>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rgbClr val="FFFFFF"/>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FFFFFF"/>
              </a:solidFill>
              <a:latin typeface="Arial"/>
              <a:ea typeface="Arial"/>
              <a:cs typeface="Arial"/>
              <a:sym typeface="Arial"/>
            </a:endParaRPr>
          </a:p>
        </p:txBody>
      </p:sp>
      <p:sp>
        <p:nvSpPr>
          <p:cNvPr id="485" name="Google Shape;485;p41"/>
          <p:cNvSpPr/>
          <p:nvPr/>
        </p:nvSpPr>
        <p:spPr>
          <a:xfrm>
            <a:off x="7608168" y="5155978"/>
            <a:ext cx="1659303" cy="304869"/>
          </a:xfrm>
          <a:prstGeom prst="rect">
            <a:avLst/>
          </a:prstGeom>
          <a:solidFill>
            <a:srgbClr val="A61731"/>
          </a:solidFill>
          <a:ln>
            <a:noFill/>
          </a:ln>
          <a:effectLst>
            <a:outerShdw blurRad="254000" dist="50800" dir="5400000" algn="ctr" rotWithShape="0">
              <a:srgbClr val="000000">
                <a:alpha val="9803"/>
              </a:srgbClr>
            </a:outerShdw>
          </a:effectLst>
        </p:spPr>
        <p:txBody>
          <a:bodyPr spcFirstLastPara="1" wrap="square" lIns="91425" tIns="72000" rIns="91425" bIns="45700" anchor="t" anchorCtr="0">
            <a:noAutofit/>
          </a:bodyPr>
          <a:lstStyle/>
          <a:p>
            <a:pPr marL="0" marR="0" lvl="0" indent="0" algn="ctr" rtl="0">
              <a:lnSpc>
                <a:spcPct val="100000"/>
              </a:lnSpc>
              <a:spcBef>
                <a:spcPts val="0"/>
              </a:spcBef>
              <a:spcAft>
                <a:spcPts val="0"/>
              </a:spcAft>
              <a:buClr>
                <a:srgbClr val="FFFFFF"/>
              </a:buClr>
              <a:buSzPts val="1400"/>
              <a:buFont typeface="Arial"/>
              <a:buNone/>
            </a:pPr>
            <a:r>
              <a:rPr lang="sv-SE" sz="1400" b="0" i="0" u="none" strike="noStrike" cap="none">
                <a:solidFill>
                  <a:srgbClr val="FFFFFF"/>
                </a:solidFill>
                <a:latin typeface="Arial"/>
                <a:ea typeface="Arial"/>
                <a:cs typeface="Arial"/>
                <a:sym typeface="Arial"/>
              </a:rPr>
              <a:t>Deprimerad</a:t>
            </a:r>
            <a:endParaRPr/>
          </a:p>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FFFFFF"/>
              </a:solidFill>
              <a:latin typeface="Arial"/>
              <a:ea typeface="Arial"/>
              <a:cs typeface="Arial"/>
              <a:sym typeface="Arial"/>
            </a:endParaRPr>
          </a:p>
        </p:txBody>
      </p:sp>
      <p:sp>
        <p:nvSpPr>
          <p:cNvPr id="486" name="Google Shape;486;p41"/>
          <p:cNvSpPr/>
          <p:nvPr/>
        </p:nvSpPr>
        <p:spPr>
          <a:xfrm>
            <a:off x="9040940" y="3705544"/>
            <a:ext cx="1659304" cy="306188"/>
          </a:xfrm>
          <a:prstGeom prst="rect">
            <a:avLst/>
          </a:prstGeom>
          <a:solidFill>
            <a:srgbClr val="7FBA23"/>
          </a:solidFill>
          <a:ln>
            <a:noFill/>
          </a:ln>
          <a:effectLst>
            <a:outerShdw blurRad="254000" dist="50800" dir="5400000" algn="ctr" rotWithShape="0">
              <a:srgbClr val="000000">
                <a:alpha val="9803"/>
              </a:srgbClr>
            </a:outerShdw>
          </a:effectLst>
        </p:spPr>
        <p:txBody>
          <a:bodyPr spcFirstLastPara="1" wrap="square" lIns="91425" tIns="72000" rIns="91425" bIns="45700" anchor="t" anchorCtr="0">
            <a:noAutofit/>
          </a:bodyPr>
          <a:lstStyle/>
          <a:p>
            <a:pPr marL="0" marR="0" lvl="0" indent="0" algn="ctr" rtl="0">
              <a:lnSpc>
                <a:spcPct val="100000"/>
              </a:lnSpc>
              <a:spcBef>
                <a:spcPts val="0"/>
              </a:spcBef>
              <a:spcAft>
                <a:spcPts val="0"/>
              </a:spcAft>
              <a:buClr>
                <a:srgbClr val="FFFFFF"/>
              </a:buClr>
              <a:buSzPts val="1400"/>
              <a:buFont typeface="Arial"/>
              <a:buNone/>
            </a:pPr>
            <a:r>
              <a:rPr lang="sv-SE" sz="1400" b="0" i="0" u="none" strike="noStrike" cap="none">
                <a:solidFill>
                  <a:srgbClr val="FFFFFF"/>
                </a:solidFill>
                <a:latin typeface="Arial"/>
                <a:ea typeface="Arial"/>
                <a:cs typeface="Arial"/>
                <a:sym typeface="Arial"/>
              </a:rPr>
              <a:t>Optimistisk</a:t>
            </a:r>
            <a:endParaRPr/>
          </a:p>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FFFFFF"/>
              </a:solidFill>
              <a:latin typeface="Arial"/>
              <a:ea typeface="Arial"/>
              <a:cs typeface="Arial"/>
              <a:sym typeface="Arial"/>
            </a:endParaRPr>
          </a:p>
        </p:txBody>
      </p:sp>
      <p:sp>
        <p:nvSpPr>
          <p:cNvPr id="487" name="Google Shape;487;p41"/>
          <p:cNvSpPr/>
          <p:nvPr/>
        </p:nvSpPr>
        <p:spPr>
          <a:xfrm>
            <a:off x="8563349" y="4209699"/>
            <a:ext cx="1659304" cy="304868"/>
          </a:xfrm>
          <a:prstGeom prst="rect">
            <a:avLst/>
          </a:prstGeom>
          <a:solidFill>
            <a:srgbClr val="93CB4D"/>
          </a:solidFill>
          <a:ln>
            <a:noFill/>
          </a:ln>
          <a:effectLst>
            <a:outerShdw blurRad="254000" dist="50800" dir="5400000" algn="ctr" rotWithShape="0">
              <a:srgbClr val="000000">
                <a:alpha val="9803"/>
              </a:srgbClr>
            </a:outerShdw>
          </a:effectLst>
        </p:spPr>
        <p:txBody>
          <a:bodyPr spcFirstLastPara="1" wrap="square" lIns="91425" tIns="72000" rIns="91425" bIns="45700" anchor="t" anchorCtr="0">
            <a:noAutofit/>
          </a:bodyPr>
          <a:lstStyle/>
          <a:p>
            <a:pPr marL="0" marR="0" lvl="0" indent="0" algn="ctr" rtl="0">
              <a:lnSpc>
                <a:spcPct val="100000"/>
              </a:lnSpc>
              <a:spcBef>
                <a:spcPts val="0"/>
              </a:spcBef>
              <a:spcAft>
                <a:spcPts val="0"/>
              </a:spcAft>
              <a:buClr>
                <a:srgbClr val="FFFFFF"/>
              </a:buClr>
              <a:buSzPts val="1400"/>
              <a:buFont typeface="Arial"/>
              <a:buNone/>
            </a:pPr>
            <a:r>
              <a:rPr lang="sv-SE" sz="1400" b="0" i="0" u="none" strike="noStrike" cap="none">
                <a:solidFill>
                  <a:srgbClr val="FFFFFF"/>
                </a:solidFill>
                <a:latin typeface="Arial"/>
                <a:ea typeface="Arial"/>
                <a:cs typeface="Arial"/>
                <a:sym typeface="Arial"/>
              </a:rPr>
              <a:t>Lättad</a:t>
            </a:r>
            <a:endParaRPr/>
          </a:p>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FFFFFF"/>
              </a:solidFill>
              <a:latin typeface="Arial"/>
              <a:ea typeface="Arial"/>
              <a:cs typeface="Arial"/>
              <a:sym typeface="Arial"/>
            </a:endParaRPr>
          </a:p>
        </p:txBody>
      </p:sp>
      <p:sp>
        <p:nvSpPr>
          <p:cNvPr id="488" name="Google Shape;488;p41"/>
          <p:cNvSpPr/>
          <p:nvPr/>
        </p:nvSpPr>
        <p:spPr>
          <a:xfrm>
            <a:off x="8085758" y="4709894"/>
            <a:ext cx="1659304" cy="304869"/>
          </a:xfrm>
          <a:prstGeom prst="rect">
            <a:avLst/>
          </a:prstGeom>
          <a:solidFill>
            <a:srgbClr val="FFCD00"/>
          </a:solidFill>
          <a:ln>
            <a:noFill/>
          </a:ln>
          <a:effectLst>
            <a:outerShdw blurRad="254000" dist="50800" dir="5400000" algn="ctr" rotWithShape="0">
              <a:srgbClr val="000000">
                <a:alpha val="9803"/>
              </a:srgbClr>
            </a:outerShdw>
          </a:effectLst>
        </p:spPr>
        <p:txBody>
          <a:bodyPr spcFirstLastPara="1" wrap="square" lIns="91425" tIns="72000" rIns="91425" bIns="45700" anchor="t" anchorCtr="0">
            <a:noAutofit/>
          </a:bodyPr>
          <a:lstStyle/>
          <a:p>
            <a:pPr marL="0" marR="0" lvl="0" indent="0" algn="ctr" rtl="0">
              <a:lnSpc>
                <a:spcPct val="100000"/>
              </a:lnSpc>
              <a:spcBef>
                <a:spcPts val="0"/>
              </a:spcBef>
              <a:spcAft>
                <a:spcPts val="0"/>
              </a:spcAft>
              <a:buClr>
                <a:srgbClr val="FFFFFF"/>
              </a:buClr>
              <a:buSzPts val="1400"/>
              <a:buFont typeface="Arial"/>
              <a:buNone/>
            </a:pPr>
            <a:r>
              <a:rPr lang="sv-SE" sz="1400" b="0" i="0" u="none" strike="noStrike" cap="none">
                <a:solidFill>
                  <a:srgbClr val="FFFFFF"/>
                </a:solidFill>
                <a:latin typeface="Arial"/>
                <a:ea typeface="Arial"/>
                <a:cs typeface="Arial"/>
                <a:sym typeface="Arial"/>
              </a:rPr>
              <a:t>Hoppfull</a:t>
            </a:r>
            <a:endParaRPr/>
          </a:p>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FFFFFF"/>
              </a:solidFill>
              <a:latin typeface="Arial"/>
              <a:ea typeface="Arial"/>
              <a:cs typeface="Arial"/>
              <a:sym typeface="Arial"/>
            </a:endParaRPr>
          </a:p>
        </p:txBody>
      </p:sp>
      <p:sp>
        <p:nvSpPr>
          <p:cNvPr id="489" name="Google Shape;489;p41"/>
          <p:cNvSpPr/>
          <p:nvPr/>
        </p:nvSpPr>
        <p:spPr>
          <a:xfrm>
            <a:off x="1127448" y="3832244"/>
            <a:ext cx="1659303" cy="329217"/>
          </a:xfrm>
          <a:prstGeom prst="rect">
            <a:avLst/>
          </a:prstGeom>
          <a:solidFill>
            <a:srgbClr val="78BE20"/>
          </a:solidFill>
          <a:ln>
            <a:noFill/>
          </a:ln>
          <a:effectLst>
            <a:outerShdw blurRad="254000" dist="50800" dir="5400000" algn="ctr" rotWithShape="0">
              <a:srgbClr val="000000">
                <a:alpha val="9803"/>
              </a:srgbClr>
            </a:outerShdw>
          </a:effectLst>
        </p:spPr>
        <p:txBody>
          <a:bodyPr spcFirstLastPara="1" wrap="square" lIns="91425" tIns="72000" rIns="91425" bIns="45700" anchor="t" anchorCtr="0">
            <a:noAutofit/>
          </a:bodyPr>
          <a:lstStyle/>
          <a:p>
            <a:pPr marL="0" marR="0" lvl="0" indent="0" algn="ctr" rtl="0">
              <a:lnSpc>
                <a:spcPct val="100000"/>
              </a:lnSpc>
              <a:spcBef>
                <a:spcPts val="0"/>
              </a:spcBef>
              <a:spcAft>
                <a:spcPts val="0"/>
              </a:spcAft>
              <a:buClr>
                <a:srgbClr val="FFFFFF"/>
              </a:buClr>
              <a:buSzPts val="1400"/>
              <a:buFont typeface="Arial"/>
              <a:buNone/>
            </a:pPr>
            <a:r>
              <a:rPr lang="sv-SE" sz="1400" b="0" i="0" u="none" strike="noStrike" cap="none">
                <a:solidFill>
                  <a:srgbClr val="FFFFFF"/>
                </a:solidFill>
                <a:latin typeface="Arial"/>
                <a:ea typeface="Arial"/>
                <a:cs typeface="Arial"/>
                <a:sym typeface="Arial"/>
              </a:rPr>
              <a:t>Optimistisk</a:t>
            </a:r>
            <a:endParaRPr/>
          </a:p>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rgbClr val="FFFFFF"/>
              </a:solidFill>
              <a:latin typeface="Arial"/>
              <a:ea typeface="Arial"/>
              <a:cs typeface="Arial"/>
              <a:sym typeface="Arial"/>
            </a:endParaRPr>
          </a:p>
        </p:txBody>
      </p:sp>
      <p:sp>
        <p:nvSpPr>
          <p:cNvPr id="490" name="Google Shape;490;p41"/>
          <p:cNvSpPr/>
          <p:nvPr/>
        </p:nvSpPr>
        <p:spPr>
          <a:xfrm>
            <a:off x="2099627" y="2752604"/>
            <a:ext cx="1661281" cy="304868"/>
          </a:xfrm>
          <a:prstGeom prst="rect">
            <a:avLst/>
          </a:prstGeom>
          <a:solidFill>
            <a:srgbClr val="78BE20"/>
          </a:solidFill>
          <a:ln>
            <a:noFill/>
          </a:ln>
          <a:effectLst>
            <a:outerShdw blurRad="254000" dist="50800" dir="5400000" algn="ctr" rotWithShape="0">
              <a:srgbClr val="000000">
                <a:alpha val="9803"/>
              </a:srgbClr>
            </a:outerShdw>
          </a:effectLst>
        </p:spPr>
        <p:txBody>
          <a:bodyPr spcFirstLastPara="1" wrap="square" lIns="91425" tIns="72000" rIns="91425" bIns="45700" anchor="t" anchorCtr="0">
            <a:noAutofit/>
          </a:bodyPr>
          <a:lstStyle/>
          <a:p>
            <a:pPr marL="0" marR="0" lvl="0" indent="0" algn="ctr" rtl="0">
              <a:lnSpc>
                <a:spcPct val="100000"/>
              </a:lnSpc>
              <a:spcBef>
                <a:spcPts val="0"/>
              </a:spcBef>
              <a:spcAft>
                <a:spcPts val="0"/>
              </a:spcAft>
              <a:buClr>
                <a:srgbClr val="FFFFFF"/>
              </a:buClr>
              <a:buSzPts val="1400"/>
              <a:buFont typeface="Arial"/>
              <a:buNone/>
            </a:pPr>
            <a:r>
              <a:rPr lang="sv-SE" sz="1400" b="0" i="0" u="none" strike="noStrike" cap="none">
                <a:solidFill>
                  <a:srgbClr val="FFFFFF"/>
                </a:solidFill>
                <a:latin typeface="Arial"/>
                <a:ea typeface="Arial"/>
                <a:cs typeface="Arial"/>
                <a:sym typeface="Arial"/>
              </a:rPr>
              <a:t>Upphetsad</a:t>
            </a:r>
            <a:endParaRPr/>
          </a:p>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FFFFFF"/>
              </a:solidFill>
              <a:latin typeface="Arial"/>
              <a:ea typeface="Arial"/>
              <a:cs typeface="Arial"/>
              <a:sym typeface="Arial"/>
            </a:endParaRPr>
          </a:p>
        </p:txBody>
      </p:sp>
      <p:sp>
        <p:nvSpPr>
          <p:cNvPr id="491" name="Google Shape;491;p41"/>
          <p:cNvSpPr/>
          <p:nvPr/>
        </p:nvSpPr>
        <p:spPr>
          <a:xfrm>
            <a:off x="1613537" y="3278936"/>
            <a:ext cx="1659304" cy="299288"/>
          </a:xfrm>
          <a:prstGeom prst="rect">
            <a:avLst/>
          </a:prstGeom>
          <a:solidFill>
            <a:srgbClr val="7FBA23"/>
          </a:solidFill>
          <a:ln>
            <a:noFill/>
          </a:ln>
          <a:effectLst>
            <a:outerShdw blurRad="254000" dist="50800" dir="5400000" algn="ctr" rotWithShape="0">
              <a:srgbClr val="000000">
                <a:alpha val="9803"/>
              </a:srgbClr>
            </a:outerShdw>
          </a:effectLst>
        </p:spPr>
        <p:txBody>
          <a:bodyPr spcFirstLastPara="1" wrap="square" lIns="91425" tIns="72000" rIns="91425" bIns="45700" anchor="t" anchorCtr="0">
            <a:noAutofit/>
          </a:bodyPr>
          <a:lstStyle/>
          <a:p>
            <a:pPr marL="0" marR="0" lvl="0" indent="0" algn="ctr" rtl="0">
              <a:lnSpc>
                <a:spcPct val="100000"/>
              </a:lnSpc>
              <a:spcBef>
                <a:spcPts val="0"/>
              </a:spcBef>
              <a:spcAft>
                <a:spcPts val="0"/>
              </a:spcAft>
              <a:buClr>
                <a:srgbClr val="FFFFFF"/>
              </a:buClr>
              <a:buSzPts val="1400"/>
              <a:buFont typeface="Arial"/>
              <a:buNone/>
            </a:pPr>
            <a:r>
              <a:rPr lang="sv-SE" sz="1400" b="0" i="0" u="none" strike="noStrike" cap="none">
                <a:solidFill>
                  <a:srgbClr val="FFFFFF"/>
                </a:solidFill>
                <a:latin typeface="Arial"/>
                <a:ea typeface="Arial"/>
                <a:cs typeface="Arial"/>
                <a:sym typeface="Arial"/>
              </a:rPr>
              <a:t>Exalterad</a:t>
            </a:r>
            <a:endParaRPr/>
          </a:p>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rgbClr val="FFFFFF"/>
              </a:solidFill>
              <a:latin typeface="Arial"/>
              <a:ea typeface="Arial"/>
              <a:cs typeface="Arial"/>
              <a:sym typeface="Arial"/>
            </a:endParaRPr>
          </a:p>
        </p:txBody>
      </p:sp>
      <p:sp>
        <p:nvSpPr>
          <p:cNvPr id="492" name="Google Shape;492;p41"/>
          <p:cNvSpPr/>
          <p:nvPr/>
        </p:nvSpPr>
        <p:spPr>
          <a:xfrm>
            <a:off x="2587695" y="2248548"/>
            <a:ext cx="1659304" cy="304868"/>
          </a:xfrm>
          <a:prstGeom prst="rect">
            <a:avLst/>
          </a:prstGeom>
          <a:solidFill>
            <a:srgbClr val="7FBA23"/>
          </a:solidFill>
          <a:ln>
            <a:noFill/>
          </a:ln>
          <a:effectLst>
            <a:outerShdw blurRad="254000" dist="50800" dir="5400000" algn="ctr" rotWithShape="0">
              <a:srgbClr val="000000">
                <a:alpha val="9803"/>
              </a:srgbClr>
            </a:outerShdw>
          </a:effectLst>
        </p:spPr>
        <p:txBody>
          <a:bodyPr spcFirstLastPara="1" wrap="square" lIns="91425" tIns="72000" rIns="91425" bIns="45700" anchor="t" anchorCtr="0">
            <a:noAutofit/>
          </a:bodyPr>
          <a:lstStyle/>
          <a:p>
            <a:pPr marL="0" marR="0" lvl="0" indent="0" algn="ctr" rtl="0">
              <a:lnSpc>
                <a:spcPct val="100000"/>
              </a:lnSpc>
              <a:spcBef>
                <a:spcPts val="0"/>
              </a:spcBef>
              <a:spcAft>
                <a:spcPts val="0"/>
              </a:spcAft>
              <a:buClr>
                <a:srgbClr val="FFFFFF"/>
              </a:buClr>
              <a:buSzPts val="1400"/>
              <a:buFont typeface="Arial"/>
              <a:buNone/>
            </a:pPr>
            <a:r>
              <a:rPr lang="sv-SE" sz="1400" b="0" i="0" u="none" strike="noStrike" cap="none">
                <a:solidFill>
                  <a:srgbClr val="FFFFFF"/>
                </a:solidFill>
                <a:latin typeface="Arial"/>
                <a:ea typeface="Arial"/>
                <a:cs typeface="Arial"/>
                <a:sym typeface="Arial"/>
              </a:rPr>
              <a:t>Euforisk</a:t>
            </a:r>
            <a:endParaRPr/>
          </a:p>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rgbClr val="FFFFFF"/>
              </a:solidFill>
              <a:latin typeface="Arial"/>
              <a:ea typeface="Arial"/>
              <a:cs typeface="Arial"/>
              <a:sym typeface="Arial"/>
            </a:endParaRPr>
          </a:p>
        </p:txBody>
      </p:sp>
      <p:sp>
        <p:nvSpPr>
          <p:cNvPr id="493" name="Google Shape;493;p41"/>
          <p:cNvSpPr/>
          <p:nvPr/>
        </p:nvSpPr>
        <p:spPr>
          <a:xfrm>
            <a:off x="4794415" y="3471100"/>
            <a:ext cx="1659304" cy="306188"/>
          </a:xfrm>
          <a:prstGeom prst="rect">
            <a:avLst/>
          </a:prstGeom>
          <a:solidFill>
            <a:srgbClr val="E87722"/>
          </a:solidFill>
          <a:ln>
            <a:noFill/>
          </a:ln>
          <a:effectLst>
            <a:outerShdw blurRad="254000" dist="50800" dir="5400000" algn="ctr" rotWithShape="0">
              <a:srgbClr val="000000">
                <a:alpha val="9803"/>
              </a:srgbClr>
            </a:outerShdw>
          </a:effectLst>
        </p:spPr>
        <p:txBody>
          <a:bodyPr spcFirstLastPara="1" wrap="square" lIns="91425" tIns="72000" rIns="91425" bIns="45700" anchor="t" anchorCtr="0">
            <a:noAutofit/>
          </a:bodyPr>
          <a:lstStyle/>
          <a:p>
            <a:pPr marL="0" marR="0" lvl="0" indent="0" algn="ctr" rtl="0">
              <a:lnSpc>
                <a:spcPct val="100000"/>
              </a:lnSpc>
              <a:spcBef>
                <a:spcPts val="0"/>
              </a:spcBef>
              <a:spcAft>
                <a:spcPts val="0"/>
              </a:spcAft>
              <a:buClr>
                <a:srgbClr val="FFFFFF"/>
              </a:buClr>
              <a:buSzPts val="1400"/>
              <a:buFont typeface="Arial"/>
              <a:buNone/>
            </a:pPr>
            <a:r>
              <a:rPr lang="sv-SE" sz="1400" b="0" i="0" u="none" strike="noStrike" cap="none">
                <a:solidFill>
                  <a:srgbClr val="FFFFFF"/>
                </a:solidFill>
                <a:latin typeface="Arial"/>
                <a:ea typeface="Arial"/>
                <a:cs typeface="Arial"/>
                <a:sym typeface="Arial"/>
              </a:rPr>
              <a:t>Rädd</a:t>
            </a:r>
            <a:endParaRPr/>
          </a:p>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rgbClr val="FFFFFF"/>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FFFFFF"/>
              </a:solidFill>
              <a:latin typeface="Arial"/>
              <a:ea typeface="Arial"/>
              <a:cs typeface="Arial"/>
              <a:sym typeface="Arial"/>
            </a:endParaRPr>
          </a:p>
        </p:txBody>
      </p:sp>
      <p:sp>
        <p:nvSpPr>
          <p:cNvPr id="494" name="Google Shape;494;p41"/>
          <p:cNvSpPr/>
          <p:nvPr/>
        </p:nvSpPr>
        <p:spPr>
          <a:xfrm>
            <a:off x="4542559" y="3012918"/>
            <a:ext cx="1661281" cy="304868"/>
          </a:xfrm>
          <a:prstGeom prst="rect">
            <a:avLst/>
          </a:prstGeom>
          <a:solidFill>
            <a:srgbClr val="F1B434"/>
          </a:solidFill>
          <a:ln>
            <a:noFill/>
          </a:ln>
          <a:effectLst>
            <a:outerShdw blurRad="254000" dist="50800" dir="5400000" algn="ctr" rotWithShape="0">
              <a:srgbClr val="000000">
                <a:alpha val="9803"/>
              </a:srgbClr>
            </a:outerShdw>
          </a:effectLst>
        </p:spPr>
        <p:txBody>
          <a:bodyPr spcFirstLastPara="1" wrap="square" lIns="91425" tIns="72000" rIns="91425" bIns="45700" anchor="t" anchorCtr="0">
            <a:noAutofit/>
          </a:bodyPr>
          <a:lstStyle/>
          <a:p>
            <a:pPr marL="0" marR="0" lvl="0" indent="0" algn="ctr" rtl="0">
              <a:lnSpc>
                <a:spcPct val="100000"/>
              </a:lnSpc>
              <a:spcBef>
                <a:spcPts val="0"/>
              </a:spcBef>
              <a:spcAft>
                <a:spcPts val="0"/>
              </a:spcAft>
              <a:buClr>
                <a:srgbClr val="FFFFFF"/>
              </a:buClr>
              <a:buSzPts val="1400"/>
              <a:buFont typeface="Arial"/>
              <a:buNone/>
            </a:pPr>
            <a:r>
              <a:rPr lang="sv-SE" sz="1400" b="0" i="0" u="none" strike="noStrike" cap="none">
                <a:solidFill>
                  <a:srgbClr val="FFFFFF"/>
                </a:solidFill>
                <a:latin typeface="Arial"/>
                <a:ea typeface="Arial"/>
                <a:cs typeface="Arial"/>
                <a:sym typeface="Arial"/>
              </a:rPr>
              <a:t>Förnekande</a:t>
            </a:r>
            <a:endParaRPr/>
          </a:p>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rgbClr val="FFFFFF"/>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FFFFFF"/>
              </a:solidFill>
              <a:latin typeface="Arial"/>
              <a:ea typeface="Arial"/>
              <a:cs typeface="Arial"/>
              <a:sym typeface="Arial"/>
            </a:endParaRPr>
          </a:p>
        </p:txBody>
      </p:sp>
      <p:sp>
        <p:nvSpPr>
          <p:cNvPr id="495" name="Google Shape;495;p41"/>
          <p:cNvSpPr/>
          <p:nvPr/>
        </p:nvSpPr>
        <p:spPr>
          <a:xfrm>
            <a:off x="4292680" y="2553416"/>
            <a:ext cx="1659304" cy="306188"/>
          </a:xfrm>
          <a:prstGeom prst="rect">
            <a:avLst/>
          </a:prstGeom>
          <a:solidFill>
            <a:srgbClr val="FFCD00"/>
          </a:solidFill>
          <a:ln>
            <a:noFill/>
          </a:ln>
          <a:effectLst>
            <a:outerShdw blurRad="254000" dist="50800" dir="5400000" algn="ctr" rotWithShape="0">
              <a:srgbClr val="000000">
                <a:alpha val="9803"/>
              </a:srgbClr>
            </a:outerShdw>
          </a:effectLst>
        </p:spPr>
        <p:txBody>
          <a:bodyPr spcFirstLastPara="1" wrap="square" lIns="91425" tIns="72000" rIns="91425" bIns="45700" anchor="t" anchorCtr="0">
            <a:noAutofit/>
          </a:bodyPr>
          <a:lstStyle/>
          <a:p>
            <a:pPr marL="0" marR="0" lvl="0" indent="0" algn="ctr" rtl="0">
              <a:lnSpc>
                <a:spcPct val="100000"/>
              </a:lnSpc>
              <a:spcBef>
                <a:spcPts val="0"/>
              </a:spcBef>
              <a:spcAft>
                <a:spcPts val="0"/>
              </a:spcAft>
              <a:buClr>
                <a:srgbClr val="FFFFFF"/>
              </a:buClr>
              <a:buSzPts val="1400"/>
              <a:buFont typeface="Arial"/>
              <a:buNone/>
            </a:pPr>
            <a:r>
              <a:rPr lang="sv-SE" sz="1400" b="0" i="0" u="none" strike="noStrike" cap="none">
                <a:solidFill>
                  <a:srgbClr val="FFFFFF"/>
                </a:solidFill>
                <a:latin typeface="Arial"/>
                <a:ea typeface="Arial"/>
                <a:cs typeface="Arial"/>
                <a:sym typeface="Arial"/>
              </a:rPr>
              <a:t>Orolig</a:t>
            </a:r>
            <a:endParaRPr/>
          </a:p>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FFFFFF"/>
              </a:solidFill>
              <a:latin typeface="Arial"/>
              <a:ea typeface="Arial"/>
              <a:cs typeface="Arial"/>
              <a:sym typeface="Arial"/>
            </a:endParaRPr>
          </a:p>
        </p:txBody>
      </p:sp>
      <p:grpSp>
        <p:nvGrpSpPr>
          <p:cNvPr id="496" name="Google Shape;496;p41"/>
          <p:cNvGrpSpPr/>
          <p:nvPr/>
        </p:nvGrpSpPr>
        <p:grpSpPr>
          <a:xfrm>
            <a:off x="3748033" y="1596496"/>
            <a:ext cx="1186629" cy="603973"/>
            <a:chOff x="3748033" y="1391960"/>
            <a:chExt cx="1186629" cy="603973"/>
          </a:xfrm>
        </p:grpSpPr>
        <p:sp>
          <p:nvSpPr>
            <p:cNvPr id="497" name="Google Shape;497;p41"/>
            <p:cNvSpPr txBox="1"/>
            <p:nvPr/>
          </p:nvSpPr>
          <p:spPr>
            <a:xfrm>
              <a:off x="3748033" y="1391960"/>
              <a:ext cx="1186629" cy="33855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373737"/>
                </a:buClr>
                <a:buSzPts val="1600"/>
                <a:buFont typeface="Arial"/>
                <a:buNone/>
              </a:pPr>
              <a:r>
                <a:rPr lang="sv-SE" sz="1600" b="0" i="0" u="none" strike="noStrike" cap="none">
                  <a:solidFill>
                    <a:srgbClr val="373737"/>
                  </a:solidFill>
                  <a:latin typeface="Arial"/>
                  <a:ea typeface="Arial"/>
                  <a:cs typeface="Arial"/>
                  <a:sym typeface="Arial"/>
                </a:rPr>
                <a:t>Köper</a:t>
              </a:r>
              <a:endParaRPr/>
            </a:p>
          </p:txBody>
        </p:sp>
        <p:pic>
          <p:nvPicPr>
            <p:cNvPr id="498" name="Google Shape;498;p41" descr="Linjepil: rak"/>
            <p:cNvPicPr preferRelativeResize="0"/>
            <p:nvPr/>
          </p:nvPicPr>
          <p:blipFill rotWithShape="1">
            <a:blip r:embed="rId3">
              <a:alphaModFix/>
            </a:blip>
            <a:srcRect/>
            <a:stretch/>
          </p:blipFill>
          <p:spPr>
            <a:xfrm rot="-5400000">
              <a:off x="4181127" y="1714551"/>
              <a:ext cx="281382" cy="281382"/>
            </a:xfrm>
            <a:prstGeom prst="rect">
              <a:avLst/>
            </a:prstGeom>
            <a:noFill/>
            <a:ln>
              <a:noFill/>
            </a:ln>
          </p:spPr>
        </p:pic>
      </p:grpSp>
      <p:grpSp>
        <p:nvGrpSpPr>
          <p:cNvPr id="499" name="Google Shape;499;p41"/>
          <p:cNvGrpSpPr/>
          <p:nvPr/>
        </p:nvGrpSpPr>
        <p:grpSpPr>
          <a:xfrm>
            <a:off x="6688834" y="5825317"/>
            <a:ext cx="1085765" cy="619936"/>
            <a:chOff x="6688834" y="5620781"/>
            <a:chExt cx="1085765" cy="619936"/>
          </a:xfrm>
        </p:grpSpPr>
        <p:sp>
          <p:nvSpPr>
            <p:cNvPr id="500" name="Google Shape;500;p41"/>
            <p:cNvSpPr txBox="1"/>
            <p:nvPr/>
          </p:nvSpPr>
          <p:spPr>
            <a:xfrm>
              <a:off x="6688834" y="5902163"/>
              <a:ext cx="1085765" cy="33855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373737"/>
                </a:buClr>
                <a:buSzPts val="1600"/>
                <a:buFont typeface="Arial"/>
                <a:buNone/>
              </a:pPr>
              <a:r>
                <a:rPr lang="sv-SE" sz="1600" b="0" i="0" u="none" strike="noStrike" cap="none">
                  <a:solidFill>
                    <a:srgbClr val="373737"/>
                  </a:solidFill>
                  <a:latin typeface="Arial"/>
                  <a:ea typeface="Arial"/>
                  <a:cs typeface="Arial"/>
                  <a:sym typeface="Arial"/>
                </a:rPr>
                <a:t>Säljer</a:t>
              </a:r>
              <a:endParaRPr/>
            </a:p>
          </p:txBody>
        </p:sp>
        <p:pic>
          <p:nvPicPr>
            <p:cNvPr id="501" name="Google Shape;501;p41" descr="Linjepil: rak"/>
            <p:cNvPicPr preferRelativeResize="0"/>
            <p:nvPr/>
          </p:nvPicPr>
          <p:blipFill rotWithShape="1">
            <a:blip r:embed="rId3">
              <a:alphaModFix/>
            </a:blip>
            <a:srcRect/>
            <a:stretch/>
          </p:blipFill>
          <p:spPr>
            <a:xfrm rot="-5400000" flipH="1">
              <a:off x="7087617" y="5620781"/>
              <a:ext cx="281382" cy="281382"/>
            </a:xfrm>
            <a:prstGeom prst="rect">
              <a:avLst/>
            </a:prstGeom>
            <a:noFill/>
            <a:ln>
              <a:noFill/>
            </a:ln>
          </p:spPr>
        </p:pic>
      </p:grpSp>
      <p:sp>
        <p:nvSpPr>
          <p:cNvPr id="502" name="Google Shape;502;p41"/>
          <p:cNvSpPr txBox="1"/>
          <p:nvPr/>
        </p:nvSpPr>
        <p:spPr>
          <a:xfrm>
            <a:off x="573598" y="461152"/>
            <a:ext cx="11211034" cy="905561"/>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333333"/>
              </a:buClr>
              <a:buSzPts val="4000"/>
              <a:buFont typeface="Arial"/>
              <a:buNone/>
            </a:pPr>
            <a:r>
              <a:rPr lang="sv-SE" sz="3600" dirty="0">
                <a:solidFill>
                  <a:srgbClr val="333333"/>
                </a:solidFill>
              </a:rPr>
              <a:t>Det vanligaste misstaget hos privata investerare</a:t>
            </a:r>
            <a:endParaRPr sz="3600" dirty="0"/>
          </a:p>
        </p:txBody>
      </p:sp>
    </p:spTree>
    <p:extLst>
      <p:ext uri="{BB962C8B-B14F-4D97-AF65-F5344CB8AC3E}">
        <p14:creationId xmlns:p14="http://schemas.microsoft.com/office/powerpoint/2010/main" val="140647992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FC9B69AB-2AD1-3432-74DB-D1A35B967A9E}"/>
              </a:ext>
            </a:extLst>
          </p:cNvPr>
          <p:cNvSpPr>
            <a:spLocks noGrp="1"/>
          </p:cNvSpPr>
          <p:nvPr>
            <p:ph type="title"/>
          </p:nvPr>
        </p:nvSpPr>
        <p:spPr/>
        <p:txBody>
          <a:bodyPr>
            <a:normAutofit/>
          </a:bodyPr>
          <a:lstStyle/>
          <a:p>
            <a:r>
              <a:rPr lang="sv-SE" sz="4800" dirty="0"/>
              <a:t>Vad säger forskningen om hållbarhet?</a:t>
            </a:r>
          </a:p>
        </p:txBody>
      </p:sp>
      <p:sp>
        <p:nvSpPr>
          <p:cNvPr id="4" name="Platshållare för text 3">
            <a:extLst>
              <a:ext uri="{FF2B5EF4-FFF2-40B4-BE49-F238E27FC236}">
                <a16:creationId xmlns:a16="http://schemas.microsoft.com/office/drawing/2014/main" id="{850627EF-85AD-E135-469F-849A384FB126}"/>
              </a:ext>
            </a:extLst>
          </p:cNvPr>
          <p:cNvSpPr>
            <a:spLocks noGrp="1"/>
          </p:cNvSpPr>
          <p:nvPr>
            <p:ph type="body" sz="quarter" idx="12"/>
          </p:nvPr>
        </p:nvSpPr>
        <p:spPr/>
        <p:txBody>
          <a:bodyPr/>
          <a:lstStyle/>
          <a:p>
            <a:r>
              <a:rPr lang="sv-SE" dirty="0"/>
              <a:t>Strategi i förvaltningen</a:t>
            </a:r>
          </a:p>
        </p:txBody>
      </p:sp>
      <p:graphicFrame>
        <p:nvGraphicFramePr>
          <p:cNvPr id="5" name="Tabell 4">
            <a:extLst>
              <a:ext uri="{FF2B5EF4-FFF2-40B4-BE49-F238E27FC236}">
                <a16:creationId xmlns:a16="http://schemas.microsoft.com/office/drawing/2014/main" id="{610F498A-B294-786B-7A46-A97791CCA198}"/>
              </a:ext>
            </a:extLst>
          </p:cNvPr>
          <p:cNvGraphicFramePr>
            <a:graphicFrameLocks noGrp="1"/>
          </p:cNvGraphicFramePr>
          <p:nvPr/>
        </p:nvGraphicFramePr>
        <p:xfrm>
          <a:off x="444000" y="2080207"/>
          <a:ext cx="11303999" cy="3496525"/>
        </p:xfrm>
        <a:graphic>
          <a:graphicData uri="http://schemas.openxmlformats.org/drawingml/2006/table">
            <a:tbl>
              <a:tblPr firstRow="1" firstCol="1" bandRow="1">
                <a:tableStyleId>{5C22544A-7EE6-4342-B048-85BDC9FD1C3A}</a:tableStyleId>
              </a:tblPr>
              <a:tblGrid>
                <a:gridCol w="1793048">
                  <a:extLst>
                    <a:ext uri="{9D8B030D-6E8A-4147-A177-3AD203B41FA5}">
                      <a16:colId xmlns:a16="http://schemas.microsoft.com/office/drawing/2014/main" val="1951192869"/>
                    </a:ext>
                  </a:extLst>
                </a:gridCol>
                <a:gridCol w="1403255">
                  <a:extLst>
                    <a:ext uri="{9D8B030D-6E8A-4147-A177-3AD203B41FA5}">
                      <a16:colId xmlns:a16="http://schemas.microsoft.com/office/drawing/2014/main" val="3173328551"/>
                    </a:ext>
                  </a:extLst>
                </a:gridCol>
                <a:gridCol w="1212992">
                  <a:extLst>
                    <a:ext uri="{9D8B030D-6E8A-4147-A177-3AD203B41FA5}">
                      <a16:colId xmlns:a16="http://schemas.microsoft.com/office/drawing/2014/main" val="761899362"/>
                    </a:ext>
                  </a:extLst>
                </a:gridCol>
                <a:gridCol w="1242704">
                  <a:extLst>
                    <a:ext uri="{9D8B030D-6E8A-4147-A177-3AD203B41FA5}">
                      <a16:colId xmlns:a16="http://schemas.microsoft.com/office/drawing/2014/main" val="2285089217"/>
                    </a:ext>
                  </a:extLst>
                </a:gridCol>
                <a:gridCol w="1754069">
                  <a:extLst>
                    <a:ext uri="{9D8B030D-6E8A-4147-A177-3AD203B41FA5}">
                      <a16:colId xmlns:a16="http://schemas.microsoft.com/office/drawing/2014/main" val="2618252439"/>
                    </a:ext>
                  </a:extLst>
                </a:gridCol>
                <a:gridCol w="1071931">
                  <a:extLst>
                    <a:ext uri="{9D8B030D-6E8A-4147-A177-3AD203B41FA5}">
                      <a16:colId xmlns:a16="http://schemas.microsoft.com/office/drawing/2014/main" val="5072549"/>
                    </a:ext>
                  </a:extLst>
                </a:gridCol>
                <a:gridCol w="1413000">
                  <a:extLst>
                    <a:ext uri="{9D8B030D-6E8A-4147-A177-3AD203B41FA5}">
                      <a16:colId xmlns:a16="http://schemas.microsoft.com/office/drawing/2014/main" val="824973665"/>
                    </a:ext>
                  </a:extLst>
                </a:gridCol>
                <a:gridCol w="1413000">
                  <a:extLst>
                    <a:ext uri="{9D8B030D-6E8A-4147-A177-3AD203B41FA5}">
                      <a16:colId xmlns:a16="http://schemas.microsoft.com/office/drawing/2014/main" val="1619631825"/>
                    </a:ext>
                  </a:extLst>
                </a:gridCol>
              </a:tblGrid>
              <a:tr h="667759">
                <a:tc>
                  <a:txBody>
                    <a:bodyPr/>
                    <a:lstStyle/>
                    <a:p>
                      <a:pPr marL="0" algn="ctr" defTabSz="914400" rtl="0" eaLnBrk="1" fontAlgn="b" latinLnBrk="0" hangingPunct="1">
                        <a:lnSpc>
                          <a:spcPct val="115000"/>
                        </a:lnSpc>
                        <a:spcAft>
                          <a:spcPts val="0"/>
                        </a:spcAft>
                      </a:pPr>
                      <a:endParaRPr lang="sv-SE" sz="1500" b="0" i="0" u="none" strike="noStrike" kern="1200" noProof="0">
                        <a:solidFill>
                          <a:srgbClr val="333333"/>
                        </a:solidFill>
                        <a:effectLst/>
                        <a:latin typeface="Calibri" panose="020F0502020204030204" pitchFamily="34" charset="0"/>
                        <a:ea typeface="+mn-ea"/>
                        <a:cs typeface="+mn-cs"/>
                      </a:endParaRPr>
                    </a:p>
                  </a:txBody>
                  <a:tcPr marL="68580" marR="6858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2060"/>
                    </a:solidFill>
                  </a:tcPr>
                </a:tc>
                <a:tc gridSpan="2">
                  <a:txBody>
                    <a:bodyPr/>
                    <a:lstStyle/>
                    <a:p>
                      <a:pPr marL="0" algn="ctr" defTabSz="914400" rtl="0" eaLnBrk="1" fontAlgn="ctr" latinLnBrk="0" hangingPunct="1">
                        <a:lnSpc>
                          <a:spcPct val="115000"/>
                        </a:lnSpc>
                        <a:spcAft>
                          <a:spcPts val="0"/>
                        </a:spcAft>
                      </a:pPr>
                      <a:r>
                        <a:rPr lang="sv-SE" sz="1400" b="0" i="0" u="none" strike="noStrike" kern="1200" noProof="0">
                          <a:solidFill>
                            <a:srgbClr val="FFFFFF"/>
                          </a:solidFill>
                          <a:effectLst/>
                          <a:latin typeface="Whitney Black" pitchFamily="50" charset="0"/>
                          <a:ea typeface="+mn-ea"/>
                          <a:cs typeface="Whitney Black" pitchFamily="50" charset="0"/>
                        </a:rPr>
                        <a:t>”Negativ screening”</a:t>
                      </a:r>
                    </a:p>
                  </a:txBody>
                  <a:tcPr marL="68580" marR="68580" marT="0"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2060"/>
                    </a:solidFill>
                  </a:tcPr>
                </a:tc>
                <a:tc hMerge="1">
                  <a:txBody>
                    <a:bodyPr/>
                    <a:lstStyle/>
                    <a:p>
                      <a:pPr marL="0" algn="ctr" defTabSz="914400" rtl="0" eaLnBrk="1" fontAlgn="b" latinLnBrk="0" hangingPunct="1">
                        <a:lnSpc>
                          <a:spcPct val="115000"/>
                        </a:lnSpc>
                        <a:spcAft>
                          <a:spcPts val="0"/>
                        </a:spcAft>
                      </a:pPr>
                      <a:endParaRPr lang="sv-SE" sz="800" b="0" i="0" u="none" strike="noStrike" kern="1200" dirty="0">
                        <a:solidFill>
                          <a:srgbClr val="333333"/>
                        </a:solidFill>
                        <a:effectLst/>
                        <a:latin typeface="Calibri" panose="020F0502020204030204" pitchFamily="34" charset="0"/>
                        <a:ea typeface="+mn-ea"/>
                        <a:cs typeface="+mn-cs"/>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4">
                  <a:txBody>
                    <a:bodyPr/>
                    <a:lstStyle/>
                    <a:p>
                      <a:pPr marL="0" algn="ctr" defTabSz="914400" rtl="0" eaLnBrk="1" fontAlgn="ctr" latinLnBrk="0" hangingPunct="1">
                        <a:lnSpc>
                          <a:spcPct val="115000"/>
                        </a:lnSpc>
                        <a:spcAft>
                          <a:spcPts val="0"/>
                        </a:spcAft>
                      </a:pPr>
                      <a:r>
                        <a:rPr lang="sv-SE" sz="1400" b="0" i="0" u="none" strike="noStrike" kern="1200" noProof="0">
                          <a:solidFill>
                            <a:schemeClr val="bg1"/>
                          </a:solidFill>
                          <a:effectLst/>
                          <a:latin typeface="Whitney Black" pitchFamily="50" charset="0"/>
                          <a:ea typeface="+mn-ea"/>
                          <a:cs typeface="Whitney Black" pitchFamily="50" charset="0"/>
                        </a:rPr>
                        <a:t>”Positivt urval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2060"/>
                    </a:solidFill>
                  </a:tcPr>
                </a:tc>
                <a:tc hMerge="1">
                  <a:txBody>
                    <a:bodyPr/>
                    <a:lstStyle/>
                    <a:p>
                      <a:pPr marL="0" algn="ctr" defTabSz="914400" rtl="0" eaLnBrk="1" fontAlgn="b" latinLnBrk="0" hangingPunct="1">
                        <a:lnSpc>
                          <a:spcPct val="115000"/>
                        </a:lnSpc>
                        <a:spcAft>
                          <a:spcPts val="0"/>
                        </a:spcAft>
                      </a:pPr>
                      <a:endParaRPr lang="sv-SE" sz="800" b="0" i="0" u="none" strike="noStrike" kern="1200" dirty="0">
                        <a:solidFill>
                          <a:srgbClr val="333333"/>
                        </a:solidFill>
                        <a:effectLst/>
                        <a:latin typeface="Calibri" panose="020F0502020204030204" pitchFamily="34" charset="0"/>
                        <a:ea typeface="+mn-ea"/>
                        <a:cs typeface="+mn-cs"/>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algn="ctr" defTabSz="914400" rtl="0" eaLnBrk="1" fontAlgn="b" latinLnBrk="0" hangingPunct="1">
                        <a:lnSpc>
                          <a:spcPct val="115000"/>
                        </a:lnSpc>
                        <a:spcAft>
                          <a:spcPts val="0"/>
                        </a:spcAft>
                      </a:pPr>
                      <a:endParaRPr lang="sv-SE" sz="800" b="0" i="0" u="none" strike="noStrike" kern="1200" dirty="0">
                        <a:solidFill>
                          <a:srgbClr val="333333"/>
                        </a:solidFill>
                        <a:effectLst/>
                        <a:latin typeface="Calibri" panose="020F0502020204030204" pitchFamily="34" charset="0"/>
                        <a:ea typeface="+mn-ea"/>
                        <a:cs typeface="+mn-cs"/>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algn="ctr" defTabSz="914400" rtl="0" eaLnBrk="1" fontAlgn="b" latinLnBrk="0" hangingPunct="1">
                        <a:lnSpc>
                          <a:spcPct val="115000"/>
                        </a:lnSpc>
                        <a:spcAft>
                          <a:spcPts val="0"/>
                        </a:spcAft>
                      </a:pPr>
                      <a:endParaRPr lang="sv-SE" sz="800" b="0" i="0" u="none" strike="noStrike" kern="1200" dirty="0">
                        <a:solidFill>
                          <a:srgbClr val="333333"/>
                        </a:solidFill>
                        <a:effectLst/>
                        <a:latin typeface="Calibri" panose="020F0502020204030204" pitchFamily="34" charset="0"/>
                        <a:ea typeface="+mn-ea"/>
                        <a:cs typeface="+mn-cs"/>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ctr" latinLnBrk="0" hangingPunct="1">
                        <a:lnSpc>
                          <a:spcPct val="115000"/>
                        </a:lnSpc>
                        <a:spcAft>
                          <a:spcPts val="0"/>
                        </a:spcAft>
                      </a:pPr>
                      <a:r>
                        <a:rPr lang="sv-SE" sz="1400" b="0" i="0" u="none" strike="noStrike" kern="1200" noProof="0">
                          <a:solidFill>
                            <a:srgbClr val="FFFFFF"/>
                          </a:solidFill>
                          <a:effectLst/>
                          <a:latin typeface="Whitney Black" pitchFamily="50" charset="0"/>
                          <a:ea typeface="+mn-ea"/>
                          <a:cs typeface="Whitney Black" pitchFamily="50" charset="0"/>
                        </a:rPr>
                        <a:t>”Aktiv ägarskap”</a:t>
                      </a:r>
                    </a:p>
                  </a:txBody>
                  <a:tcPr marL="68580" marR="68580" marT="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2060"/>
                    </a:solidFill>
                  </a:tcPr>
                </a:tc>
                <a:extLst>
                  <a:ext uri="{0D108BD9-81ED-4DB2-BD59-A6C34878D82A}">
                    <a16:rowId xmlns:a16="http://schemas.microsoft.com/office/drawing/2014/main" val="183445596"/>
                  </a:ext>
                </a:extLst>
              </a:tr>
              <a:tr h="431420">
                <a:tc>
                  <a:txBody>
                    <a:bodyPr/>
                    <a:lstStyle/>
                    <a:p>
                      <a:pPr marL="0" algn="ctr" defTabSz="914400" rtl="0" eaLnBrk="1" fontAlgn="b" latinLnBrk="0" hangingPunct="1">
                        <a:lnSpc>
                          <a:spcPct val="115000"/>
                        </a:lnSpc>
                        <a:spcAft>
                          <a:spcPts val="0"/>
                        </a:spcAft>
                      </a:pPr>
                      <a:endParaRPr lang="sv-SE" sz="1500" b="0" i="0" u="none" strike="noStrike" kern="1200" noProof="0">
                        <a:solidFill>
                          <a:srgbClr val="333333"/>
                        </a:solidFill>
                        <a:effectLst/>
                        <a:latin typeface="Calibri" panose="020F0502020204030204" pitchFamily="34" charset="0"/>
                        <a:ea typeface="+mn-ea"/>
                        <a:cs typeface="+mn-cs"/>
                      </a:endParaRPr>
                    </a:p>
                  </a:txBody>
                  <a:tcPr marL="68580" marR="68580" marT="0" marB="0" anchor="b">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3175" cap="flat" cmpd="sng" algn="ctr">
                      <a:noFill/>
                      <a:prstDash val="sysDot"/>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algn="ctr" defTabSz="914400" rtl="0" eaLnBrk="1" fontAlgn="b" latinLnBrk="0" hangingPunct="1">
                        <a:lnSpc>
                          <a:spcPct val="115000"/>
                        </a:lnSpc>
                        <a:spcAft>
                          <a:spcPts val="0"/>
                        </a:spcAft>
                      </a:pPr>
                      <a:r>
                        <a:rPr lang="sv-SE" sz="1200" b="1" i="0" u="none" strike="noStrike" kern="1200" noProof="0">
                          <a:solidFill>
                            <a:srgbClr val="333333"/>
                          </a:solidFill>
                          <a:effectLst/>
                          <a:latin typeface="Whitney Book" pitchFamily="50" charset="0"/>
                          <a:ea typeface="+mn-ea"/>
                          <a:cs typeface="Whitney Book" pitchFamily="50" charset="0"/>
                        </a:rPr>
                        <a:t>Exkluderingar</a:t>
                      </a:r>
                    </a:p>
                  </a:txBody>
                  <a:tcPr marL="68580" marR="68580" marT="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175" cap="flat" cmpd="sng" algn="ctr">
                      <a:noFill/>
                      <a:prstDash val="sysDot"/>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algn="ctr" defTabSz="914400" rtl="0" eaLnBrk="1" fontAlgn="b" latinLnBrk="0" hangingPunct="1">
                        <a:lnSpc>
                          <a:spcPct val="115000"/>
                        </a:lnSpc>
                        <a:spcAft>
                          <a:spcPts val="0"/>
                        </a:spcAft>
                      </a:pPr>
                      <a:r>
                        <a:rPr lang="sv-SE" sz="1200" b="1" i="0" u="none" strike="noStrike" kern="1200" noProof="0">
                          <a:solidFill>
                            <a:srgbClr val="333333"/>
                          </a:solidFill>
                          <a:effectLst/>
                          <a:latin typeface="Whitney Book" pitchFamily="50" charset="0"/>
                          <a:ea typeface="+mn-ea"/>
                          <a:cs typeface="Whitney Book" pitchFamily="50" charset="0"/>
                        </a:rPr>
                        <a:t>Normbaserad screening</a:t>
                      </a:r>
                    </a:p>
                  </a:txBody>
                  <a:tcPr marL="68580" marR="68580" marT="0"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3175" cap="flat" cmpd="sng" algn="ctr">
                      <a:noFill/>
                      <a:prstDash val="sysDot"/>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algn="ctr" defTabSz="914400" rtl="0" eaLnBrk="1" fontAlgn="b" latinLnBrk="0" hangingPunct="1">
                        <a:lnSpc>
                          <a:spcPct val="115000"/>
                        </a:lnSpc>
                        <a:spcAft>
                          <a:spcPts val="0"/>
                        </a:spcAft>
                      </a:pPr>
                      <a:r>
                        <a:rPr lang="sv-SE" sz="1200" b="1" i="0" u="none" strike="noStrike" kern="1200" noProof="0">
                          <a:solidFill>
                            <a:srgbClr val="333333"/>
                          </a:solidFill>
                          <a:effectLst/>
                          <a:latin typeface="Whitney Book" pitchFamily="50" charset="0"/>
                          <a:ea typeface="+mn-ea"/>
                          <a:cs typeface="Whitney Book" pitchFamily="50" charset="0"/>
                        </a:rPr>
                        <a:t>Integrering</a:t>
                      </a:r>
                    </a:p>
                  </a:txBody>
                  <a:tcPr marL="68580" marR="68580" marT="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175" cap="flat" cmpd="sng" algn="ctr">
                      <a:noFill/>
                      <a:prstDash val="sysDot"/>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algn="ctr" defTabSz="914400" rtl="0" eaLnBrk="1" fontAlgn="b" latinLnBrk="0" hangingPunct="1">
                        <a:lnSpc>
                          <a:spcPct val="115000"/>
                        </a:lnSpc>
                        <a:spcAft>
                          <a:spcPts val="0"/>
                        </a:spcAft>
                      </a:pPr>
                      <a:r>
                        <a:rPr lang="sv-SE" sz="1200" b="1" i="0" u="none" strike="noStrike" kern="1200" noProof="0" dirty="0">
                          <a:solidFill>
                            <a:srgbClr val="333333"/>
                          </a:solidFill>
                          <a:effectLst/>
                          <a:latin typeface="Whitney Book" pitchFamily="50" charset="0"/>
                          <a:ea typeface="+mn-ea"/>
                          <a:cs typeface="Whitney Book" pitchFamily="50" charset="0"/>
                        </a:rPr>
                        <a:t>Bäst i klassen</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175" cap="flat" cmpd="sng" algn="ctr">
                      <a:noFill/>
                      <a:prstDash val="sysDot"/>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algn="ctr" defTabSz="914400" rtl="0" eaLnBrk="1" fontAlgn="b" latinLnBrk="0" hangingPunct="1">
                        <a:lnSpc>
                          <a:spcPct val="115000"/>
                        </a:lnSpc>
                        <a:spcAft>
                          <a:spcPts val="0"/>
                        </a:spcAft>
                      </a:pPr>
                      <a:r>
                        <a:rPr lang="sv-SE" sz="1200" b="1" i="0" u="none" strike="noStrike" kern="1200" noProof="0">
                          <a:solidFill>
                            <a:srgbClr val="333333"/>
                          </a:solidFill>
                          <a:effectLst/>
                          <a:latin typeface="Whitney Book" pitchFamily="50" charset="0"/>
                          <a:ea typeface="+mn-ea"/>
                          <a:cs typeface="Whitney Book" pitchFamily="50" charset="0"/>
                        </a:rPr>
                        <a:t>Hållbart Tema</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175" cap="flat" cmpd="sng" algn="ctr">
                      <a:noFill/>
                      <a:prstDash val="sysDot"/>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algn="ctr" defTabSz="914400" rtl="0" eaLnBrk="1" fontAlgn="b" latinLnBrk="0" hangingPunct="1">
                        <a:lnSpc>
                          <a:spcPct val="115000"/>
                        </a:lnSpc>
                        <a:spcAft>
                          <a:spcPts val="0"/>
                        </a:spcAft>
                      </a:pPr>
                      <a:r>
                        <a:rPr lang="sv-SE" sz="1200" b="1" i="0" u="none" strike="noStrike" kern="1200" noProof="0">
                          <a:solidFill>
                            <a:srgbClr val="333333"/>
                          </a:solidFill>
                          <a:effectLst/>
                          <a:latin typeface="Whitney Book" pitchFamily="50" charset="0"/>
                          <a:ea typeface="+mn-ea"/>
                          <a:cs typeface="Whitney Book" pitchFamily="50" charset="0"/>
                        </a:rPr>
                        <a:t>Påverkan</a:t>
                      </a:r>
                    </a:p>
                  </a:txBody>
                  <a:tcPr marL="68580" marR="68580" marT="0"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3175" cap="flat" cmpd="sng" algn="ctr">
                      <a:noFill/>
                      <a:prstDash val="sysDot"/>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algn="ctr" defTabSz="914400" rtl="0" eaLnBrk="1" fontAlgn="b" latinLnBrk="0" hangingPunct="1">
                        <a:lnSpc>
                          <a:spcPct val="115000"/>
                        </a:lnSpc>
                        <a:spcAft>
                          <a:spcPts val="0"/>
                        </a:spcAft>
                      </a:pPr>
                      <a:r>
                        <a:rPr lang="sv-SE" sz="1200" b="1" i="0" u="none" strike="noStrike" kern="1200" noProof="0" dirty="0">
                          <a:solidFill>
                            <a:srgbClr val="333333"/>
                          </a:solidFill>
                          <a:effectLst/>
                          <a:latin typeface="Whitney Book" pitchFamily="50" charset="0"/>
                          <a:ea typeface="+mn-ea"/>
                          <a:cs typeface="Whitney Book" pitchFamily="50" charset="0"/>
                        </a:rPr>
                        <a:t>Engagemang och röstning</a:t>
                      </a:r>
                    </a:p>
                  </a:txBody>
                  <a:tcPr marL="68580" marR="68580" marT="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175" cap="flat" cmpd="sng" algn="ctr">
                      <a:noFill/>
                      <a:prstDash val="sysDot"/>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743425508"/>
                  </a:ext>
                </a:extLst>
              </a:tr>
              <a:tr h="1146678">
                <a:tc>
                  <a:txBody>
                    <a:bodyPr/>
                    <a:lstStyle/>
                    <a:p>
                      <a:pPr marL="0" algn="ctr" defTabSz="914400" rtl="0" eaLnBrk="1" fontAlgn="b" latinLnBrk="0" hangingPunct="1">
                        <a:lnSpc>
                          <a:spcPct val="115000"/>
                        </a:lnSpc>
                        <a:spcAft>
                          <a:spcPts val="0"/>
                        </a:spcAft>
                      </a:pPr>
                      <a:r>
                        <a:rPr lang="sv-SE" sz="1400" b="0" i="0" u="none" strike="noStrike" kern="1200" noProof="0">
                          <a:solidFill>
                            <a:srgbClr val="333333"/>
                          </a:solidFill>
                          <a:effectLst/>
                          <a:latin typeface="Whitney Black" pitchFamily="50" charset="0"/>
                          <a:ea typeface="+mn-ea"/>
                          <a:cs typeface="Whitney Black" pitchFamily="50" charset="0"/>
                        </a:rPr>
                        <a:t>Påverkan?</a:t>
                      </a:r>
                    </a:p>
                  </a:txBody>
                  <a:tcPr marL="68580" marR="68580" marT="0" marB="0" anchor="ctr">
                    <a:lnL w="12700" cap="flat" cmpd="sng" algn="ctr">
                      <a:no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3175" cap="flat" cmpd="sng" algn="ctr">
                      <a:noFill/>
                      <a:prstDash val="sysDot"/>
                      <a:round/>
                      <a:headEnd type="none" w="med" len="med"/>
                      <a:tailEnd type="none" w="med" len="med"/>
                    </a:lnT>
                    <a:lnB w="3175"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lnSpc>
                          <a:spcPct val="115000"/>
                        </a:lnSpc>
                        <a:spcAft>
                          <a:spcPts val="0"/>
                        </a:spcAft>
                      </a:pPr>
                      <a:r>
                        <a:rPr lang="sv-SE" sz="1200" b="0" i="0" u="none" strike="noStrike" kern="1200" noProof="0" dirty="0">
                          <a:solidFill>
                            <a:srgbClr val="333333"/>
                          </a:solidFill>
                          <a:effectLst/>
                          <a:latin typeface="Whitney Book" pitchFamily="50" charset="0"/>
                          <a:ea typeface="+mn-ea"/>
                          <a:cs typeface="Whitney Book" pitchFamily="50" charset="0"/>
                        </a:rPr>
                        <a:t>Få eller inga bevis</a:t>
                      </a:r>
                    </a:p>
                  </a:txBody>
                  <a:tcPr marL="68580" marR="68580" marT="0" marB="0" anchor="ctr">
                    <a:lnL w="12700" cap="flat" cmpd="sng" algn="ctr">
                      <a:solidFill>
                        <a:schemeClr val="bg1">
                          <a:lumMod val="85000"/>
                        </a:schemeClr>
                      </a:solid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ysDot"/>
                      <a:round/>
                      <a:headEnd type="none" w="med" len="med"/>
                      <a:tailEnd type="none" w="med" len="med"/>
                    </a:lnT>
                    <a:lnB w="3175"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lnSpc>
                          <a:spcPct val="115000"/>
                        </a:lnSpc>
                        <a:spcAft>
                          <a:spcPts val="0"/>
                        </a:spcAft>
                      </a:pPr>
                      <a:r>
                        <a:rPr lang="sv-SE" sz="1200" b="0" i="0" u="none" strike="noStrike" kern="1200" noProof="0" dirty="0">
                          <a:solidFill>
                            <a:srgbClr val="333333"/>
                          </a:solidFill>
                          <a:effectLst/>
                          <a:latin typeface="Whitney Book" pitchFamily="50" charset="0"/>
                          <a:ea typeface="+mn-ea"/>
                          <a:cs typeface="Whitney Book" pitchFamily="50" charset="0"/>
                        </a:rPr>
                        <a:t>Inga bevis som fristående strategi</a:t>
                      </a:r>
                    </a:p>
                  </a:txBody>
                  <a:tcPr marL="68580" marR="68580" marT="0" marB="0" anchor="ctr">
                    <a:lnL w="12700" cap="flat" cmpd="sng" algn="ctr">
                      <a:no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3175" cap="flat" cmpd="sng" algn="ctr">
                      <a:noFill/>
                      <a:prstDash val="sysDot"/>
                      <a:round/>
                      <a:headEnd type="none" w="med" len="med"/>
                      <a:tailEnd type="none" w="med" len="med"/>
                    </a:lnT>
                    <a:lnB w="3175"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lnSpc>
                          <a:spcPct val="115000"/>
                        </a:lnSpc>
                        <a:spcAft>
                          <a:spcPts val="0"/>
                        </a:spcAft>
                      </a:pPr>
                      <a:r>
                        <a:rPr lang="sv-SE" sz="1200" b="0" i="0" u="none" strike="noStrike" kern="1200" noProof="0" dirty="0">
                          <a:solidFill>
                            <a:srgbClr val="333333"/>
                          </a:solidFill>
                          <a:effectLst/>
                          <a:latin typeface="Whitney Book" pitchFamily="50" charset="0"/>
                          <a:ea typeface="+mn-ea"/>
                          <a:cs typeface="Whitney Book" pitchFamily="50" charset="0"/>
                        </a:rPr>
                        <a:t>Beror på transparens</a:t>
                      </a:r>
                    </a:p>
                  </a:txBody>
                  <a:tcPr marL="68580" marR="68580" marT="0" marB="0" anchor="ctr">
                    <a:lnL w="12700" cap="flat" cmpd="sng" algn="ctr">
                      <a:solidFill>
                        <a:schemeClr val="bg1">
                          <a:lumMod val="85000"/>
                        </a:schemeClr>
                      </a:solid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ysDot"/>
                      <a:round/>
                      <a:headEnd type="none" w="med" len="med"/>
                      <a:tailEnd type="none" w="med" len="med"/>
                    </a:lnT>
                    <a:lnB w="3175"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lnSpc>
                          <a:spcPct val="115000"/>
                        </a:lnSpc>
                        <a:spcAft>
                          <a:spcPts val="0"/>
                        </a:spcAft>
                      </a:pPr>
                      <a:r>
                        <a:rPr lang="sv-SE" sz="1200" b="0" i="0" u="none" strike="noStrike" kern="1200" noProof="0" dirty="0">
                          <a:solidFill>
                            <a:srgbClr val="333333"/>
                          </a:solidFill>
                          <a:effectLst/>
                          <a:latin typeface="Whitney Book" pitchFamily="50" charset="0"/>
                          <a:ea typeface="+mn-ea"/>
                          <a:cs typeface="Whitney Book" pitchFamily="50" charset="0"/>
                        </a:rPr>
                        <a:t>För vissa företag</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ysDot"/>
                      <a:round/>
                      <a:headEnd type="none" w="med" len="med"/>
                      <a:tailEnd type="none" w="med" len="med"/>
                    </a:lnT>
                    <a:lnB w="3175"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lnSpc>
                          <a:spcPct val="115000"/>
                        </a:lnSpc>
                        <a:spcAft>
                          <a:spcPts val="0"/>
                        </a:spcAft>
                      </a:pPr>
                      <a:r>
                        <a:rPr lang="sv-SE" sz="1200" b="0" i="0" u="none" strike="noStrike" kern="1200" noProof="0" dirty="0">
                          <a:solidFill>
                            <a:srgbClr val="333333"/>
                          </a:solidFill>
                          <a:effectLst/>
                          <a:latin typeface="Whitney Book" pitchFamily="50" charset="0"/>
                          <a:ea typeface="+mn-ea"/>
                          <a:cs typeface="Whitney Book" pitchFamily="50" charset="0"/>
                        </a:rPr>
                        <a:t>Effekter ej utredda</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ysDot"/>
                      <a:round/>
                      <a:headEnd type="none" w="med" len="med"/>
                      <a:tailEnd type="none" w="med" len="med"/>
                    </a:lnT>
                    <a:lnB w="3175"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lnSpc>
                          <a:spcPct val="115000"/>
                        </a:lnSpc>
                        <a:spcAft>
                          <a:spcPts val="0"/>
                        </a:spcAft>
                      </a:pPr>
                      <a:r>
                        <a:rPr lang="sv-SE" sz="1200" b="0" i="0" u="none" strike="noStrike" kern="1200" noProof="0" dirty="0">
                          <a:solidFill>
                            <a:srgbClr val="333333"/>
                          </a:solidFill>
                          <a:effectLst/>
                          <a:latin typeface="Whitney Book" pitchFamily="50" charset="0"/>
                          <a:ea typeface="+mn-ea"/>
                          <a:cs typeface="Whitney Book" pitchFamily="50" charset="0"/>
                        </a:rPr>
                        <a:t>Ja, påverkan</a:t>
                      </a:r>
                    </a:p>
                  </a:txBody>
                  <a:tcPr marL="68580" marR="68580" marT="0" marB="0" anchor="ctr">
                    <a:lnL w="12700" cap="flat" cmpd="sng" algn="ctr">
                      <a:no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3175" cap="flat" cmpd="sng" algn="ctr">
                      <a:noFill/>
                      <a:prstDash val="sysDot"/>
                      <a:round/>
                      <a:headEnd type="none" w="med" len="med"/>
                      <a:tailEnd type="none" w="med" len="med"/>
                    </a:lnT>
                    <a:lnB w="3175"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lnSpc>
                          <a:spcPct val="115000"/>
                        </a:lnSpc>
                        <a:spcAft>
                          <a:spcPts val="0"/>
                        </a:spcAft>
                      </a:pPr>
                      <a:r>
                        <a:rPr lang="sv-SE" sz="1200" b="0" i="0" u="none" strike="noStrike" kern="1200" noProof="0" dirty="0">
                          <a:solidFill>
                            <a:srgbClr val="333333"/>
                          </a:solidFill>
                          <a:effectLst/>
                          <a:latin typeface="Whitney Book" pitchFamily="50" charset="0"/>
                          <a:ea typeface="+mn-ea"/>
                          <a:cs typeface="Whitney Book" pitchFamily="50" charset="0"/>
                        </a:rPr>
                        <a:t>Ja, påverkan</a:t>
                      </a:r>
                    </a:p>
                  </a:txBody>
                  <a:tcPr marL="68580" marR="68580" marT="0" marB="0" anchor="ctr">
                    <a:lnL w="12700" cap="flat" cmpd="sng" algn="ctr">
                      <a:solidFill>
                        <a:schemeClr val="bg1">
                          <a:lumMod val="85000"/>
                        </a:schemeClr>
                      </a:solid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ysDot"/>
                      <a:round/>
                      <a:headEnd type="none" w="med" len="med"/>
                      <a:tailEnd type="none" w="med" len="med"/>
                    </a:lnT>
                    <a:lnB w="3175" cap="flat" cmpd="sng" algn="ctr">
                      <a:no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82578294"/>
                  </a:ext>
                </a:extLst>
              </a:tr>
              <a:tr h="1250668">
                <a:tc>
                  <a:txBody>
                    <a:bodyPr/>
                    <a:lstStyle/>
                    <a:p>
                      <a:pPr marL="0" algn="ctr" defTabSz="914400" rtl="0" eaLnBrk="1" fontAlgn="b" latinLnBrk="0" hangingPunct="1">
                        <a:lnSpc>
                          <a:spcPct val="115000"/>
                        </a:lnSpc>
                        <a:spcAft>
                          <a:spcPts val="0"/>
                        </a:spcAft>
                      </a:pPr>
                      <a:r>
                        <a:rPr lang="sv-SE" sz="1400" b="0" i="0" u="none" strike="noStrike" kern="1200" noProof="0">
                          <a:solidFill>
                            <a:srgbClr val="333333"/>
                          </a:solidFill>
                          <a:effectLst/>
                          <a:latin typeface="Whitney Black" pitchFamily="50" charset="0"/>
                          <a:ea typeface="+mn-ea"/>
                          <a:cs typeface="Whitney Black" pitchFamily="50" charset="0"/>
                        </a:rPr>
                        <a:t>Avkastning/Risk</a:t>
                      </a:r>
                    </a:p>
                  </a:txBody>
                  <a:tcPr marL="68580" marR="68580" marT="0" marB="0" anchor="ctr">
                    <a:lnL w="12700" cap="flat" cmpd="sng" algn="ctr">
                      <a:no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3175" cap="flat" cmpd="sng" algn="ctr">
                      <a:noFill/>
                      <a:prstDash val="sysDot"/>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lnSpc>
                          <a:spcPct val="115000"/>
                        </a:lnSpc>
                        <a:spcAft>
                          <a:spcPts val="0"/>
                        </a:spcAft>
                      </a:pPr>
                      <a:r>
                        <a:rPr lang="sv-SE" sz="1200" b="0" i="0" u="none" strike="noStrike" kern="1200" noProof="0" dirty="0">
                          <a:solidFill>
                            <a:srgbClr val="333333"/>
                          </a:solidFill>
                          <a:effectLst/>
                          <a:latin typeface="Whitney Book" pitchFamily="50" charset="0"/>
                          <a:ea typeface="+mn-ea"/>
                          <a:cs typeface="Whitney Book" pitchFamily="50" charset="0"/>
                        </a:rPr>
                        <a:t>Jämförbar</a:t>
                      </a:r>
                    </a:p>
                  </a:txBody>
                  <a:tcPr marL="68580" marR="68580" marT="0" marB="0" anchor="ctr">
                    <a:lnL w="12700" cap="flat" cmpd="sng" algn="ctr">
                      <a:solidFill>
                        <a:schemeClr val="bg1">
                          <a:lumMod val="85000"/>
                        </a:schemeClr>
                      </a:solid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ysDot"/>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 latinLnBrk="0" hangingPunct="1">
                        <a:lnSpc>
                          <a:spcPct val="115000"/>
                        </a:lnSpc>
                        <a:spcBef>
                          <a:spcPts val="0"/>
                        </a:spcBef>
                        <a:spcAft>
                          <a:spcPts val="0"/>
                        </a:spcAft>
                        <a:buClrTx/>
                        <a:buSzTx/>
                        <a:buFontTx/>
                        <a:buNone/>
                        <a:tabLst/>
                        <a:defRPr/>
                      </a:pPr>
                      <a:r>
                        <a:rPr lang="sv-SE" sz="1200" b="0" i="0" u="none" strike="noStrike" kern="1200" noProof="0" dirty="0">
                          <a:solidFill>
                            <a:srgbClr val="333333"/>
                          </a:solidFill>
                          <a:effectLst/>
                          <a:latin typeface="Whitney Book" pitchFamily="50" charset="0"/>
                          <a:ea typeface="+mn-ea"/>
                          <a:cs typeface="Whitney Book" pitchFamily="50" charset="0"/>
                        </a:rPr>
                        <a:t>Jämförbar </a:t>
                      </a:r>
                    </a:p>
                  </a:txBody>
                  <a:tcPr marL="68580" marR="68580" marT="0" marB="0" anchor="ctr">
                    <a:lnL w="12700" cap="flat" cmpd="sng" algn="ctr">
                      <a:no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3175" cap="flat" cmpd="sng" algn="ctr">
                      <a:noFill/>
                      <a:prstDash val="sysDot"/>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lnSpc>
                          <a:spcPct val="115000"/>
                        </a:lnSpc>
                        <a:spcAft>
                          <a:spcPts val="0"/>
                        </a:spcAft>
                      </a:pPr>
                      <a:r>
                        <a:rPr lang="sv-SE" sz="1200" b="0" i="0" u="none" strike="noStrike" kern="1200" noProof="0" dirty="0">
                          <a:solidFill>
                            <a:srgbClr val="333333"/>
                          </a:solidFill>
                          <a:effectLst/>
                          <a:latin typeface="Whitney Book" pitchFamily="50" charset="0"/>
                          <a:ea typeface="+mn-ea"/>
                          <a:cs typeface="Whitney Book" pitchFamily="50" charset="0"/>
                        </a:rPr>
                        <a:t>Beror på förvaltare</a:t>
                      </a:r>
                    </a:p>
                  </a:txBody>
                  <a:tcPr marL="68580" marR="68580" marT="0" marB="0" anchor="ctr">
                    <a:lnL w="12700" cap="flat" cmpd="sng" algn="ctr">
                      <a:solidFill>
                        <a:schemeClr val="bg1">
                          <a:lumMod val="85000"/>
                        </a:schemeClr>
                      </a:solid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ysDot"/>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 latinLnBrk="0" hangingPunct="1">
                        <a:lnSpc>
                          <a:spcPct val="115000"/>
                        </a:lnSpc>
                        <a:spcBef>
                          <a:spcPts val="0"/>
                        </a:spcBef>
                        <a:spcAft>
                          <a:spcPts val="0"/>
                        </a:spcAft>
                        <a:buClrTx/>
                        <a:buSzTx/>
                        <a:buFontTx/>
                        <a:buNone/>
                        <a:tabLst/>
                        <a:defRPr/>
                      </a:pPr>
                      <a:r>
                        <a:rPr lang="sv-SE" sz="1200" b="0" i="0" u="none" strike="noStrike" kern="1200" noProof="0" dirty="0">
                          <a:solidFill>
                            <a:srgbClr val="333333"/>
                          </a:solidFill>
                          <a:effectLst/>
                          <a:latin typeface="Whitney Book" pitchFamily="50" charset="0"/>
                          <a:ea typeface="+mn-ea"/>
                          <a:cs typeface="Whitney Book" pitchFamily="50" charset="0"/>
                        </a:rPr>
                        <a:t>Beror på förvaltare och index</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ysDot"/>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lnSpc>
                          <a:spcPct val="115000"/>
                        </a:lnSpc>
                        <a:spcAft>
                          <a:spcPts val="0"/>
                        </a:spcAft>
                      </a:pPr>
                      <a:r>
                        <a:rPr lang="sv-SE" sz="1200" b="0" i="0" u="none" strike="noStrike" kern="1200" noProof="0" dirty="0">
                          <a:solidFill>
                            <a:srgbClr val="333333"/>
                          </a:solidFill>
                          <a:effectLst/>
                          <a:latin typeface="Whitney Book" pitchFamily="50" charset="0"/>
                          <a:ea typeface="+mn-ea"/>
                          <a:cs typeface="Whitney Book" pitchFamily="50" charset="0"/>
                        </a:rPr>
                        <a:t>Hög risk</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ysDot"/>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lnSpc>
                          <a:spcPct val="115000"/>
                        </a:lnSpc>
                        <a:spcAft>
                          <a:spcPts val="0"/>
                        </a:spcAft>
                      </a:pPr>
                      <a:r>
                        <a:rPr lang="sv-SE" sz="1200" b="0" i="0" u="none" strike="noStrike" kern="1200" noProof="0" dirty="0">
                          <a:solidFill>
                            <a:srgbClr val="333333"/>
                          </a:solidFill>
                          <a:effectLst/>
                          <a:latin typeface="Whitney Book" pitchFamily="50" charset="0"/>
                          <a:ea typeface="+mn-ea"/>
                          <a:cs typeface="Whitney Book" pitchFamily="50" charset="0"/>
                        </a:rPr>
                        <a:t>Kan ha lägre avkastning beroende på struktur</a:t>
                      </a:r>
                    </a:p>
                  </a:txBody>
                  <a:tcPr marL="68580" marR="68580" marT="0" marB="0" anchor="ctr">
                    <a:lnL w="12700" cap="flat" cmpd="sng" algn="ctr">
                      <a:no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3175" cap="flat" cmpd="sng" algn="ctr">
                      <a:noFill/>
                      <a:prstDash val="sysDot"/>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lnSpc>
                          <a:spcPct val="115000"/>
                        </a:lnSpc>
                        <a:spcAft>
                          <a:spcPts val="0"/>
                        </a:spcAft>
                      </a:pPr>
                      <a:r>
                        <a:rPr lang="sv-SE" sz="1200" b="0" i="0" u="none" strike="noStrike" kern="1200" noProof="0" dirty="0">
                          <a:solidFill>
                            <a:srgbClr val="333333"/>
                          </a:solidFill>
                          <a:effectLst/>
                          <a:latin typeface="Whitney Book" pitchFamily="50" charset="0"/>
                          <a:ea typeface="+mn-ea"/>
                          <a:cs typeface="Whitney Book" pitchFamily="50" charset="0"/>
                        </a:rPr>
                        <a:t>Positiv</a:t>
                      </a:r>
                    </a:p>
                  </a:txBody>
                  <a:tcPr marL="68580" marR="68580" marT="0" marB="0" anchor="ctr">
                    <a:lnL w="12700" cap="flat" cmpd="sng" algn="ctr">
                      <a:solidFill>
                        <a:schemeClr val="bg1">
                          <a:lumMod val="85000"/>
                        </a:schemeClr>
                      </a:solid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ysDot"/>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12463611"/>
                  </a:ext>
                </a:extLst>
              </a:tr>
            </a:tbl>
          </a:graphicData>
        </a:graphic>
      </p:graphicFrame>
      <p:sp>
        <p:nvSpPr>
          <p:cNvPr id="6" name="textruta 5">
            <a:extLst>
              <a:ext uri="{FF2B5EF4-FFF2-40B4-BE49-F238E27FC236}">
                <a16:creationId xmlns:a16="http://schemas.microsoft.com/office/drawing/2014/main" id="{001EED0A-E5E2-5784-0CD4-6026A9542146}"/>
              </a:ext>
            </a:extLst>
          </p:cNvPr>
          <p:cNvSpPr txBox="1"/>
          <p:nvPr/>
        </p:nvSpPr>
        <p:spPr>
          <a:xfrm>
            <a:off x="2711542" y="3885539"/>
            <a:ext cx="478016" cy="646331"/>
          </a:xfrm>
          <a:prstGeom prst="rect">
            <a:avLst/>
          </a:prstGeom>
          <a:noFill/>
        </p:spPr>
        <p:txBody>
          <a:bodyPr wrap="none" rtlCol="0">
            <a:spAutoFit/>
          </a:bodyPr>
          <a:lstStyle/>
          <a:p>
            <a:r>
              <a:rPr lang="sv-SE" sz="3600" dirty="0">
                <a:solidFill>
                  <a:srgbClr val="A61731"/>
                </a:solidFill>
                <a:sym typeface="Wingdings" panose="05000000000000000000" pitchFamily="2" charset="2"/>
              </a:rPr>
              <a:t></a:t>
            </a:r>
            <a:endParaRPr lang="sv-SE" sz="3600" dirty="0">
              <a:solidFill>
                <a:srgbClr val="A61731"/>
              </a:solidFill>
            </a:endParaRPr>
          </a:p>
        </p:txBody>
      </p:sp>
      <p:sp>
        <p:nvSpPr>
          <p:cNvPr id="7" name="textruta 6">
            <a:extLst>
              <a:ext uri="{FF2B5EF4-FFF2-40B4-BE49-F238E27FC236}">
                <a16:creationId xmlns:a16="http://schemas.microsoft.com/office/drawing/2014/main" id="{CCDBA424-C196-046E-34DB-4A4CED591071}"/>
              </a:ext>
            </a:extLst>
          </p:cNvPr>
          <p:cNvSpPr txBox="1"/>
          <p:nvPr/>
        </p:nvSpPr>
        <p:spPr>
          <a:xfrm>
            <a:off x="10788480" y="3885539"/>
            <a:ext cx="546945" cy="646331"/>
          </a:xfrm>
          <a:prstGeom prst="rect">
            <a:avLst/>
          </a:prstGeom>
          <a:noFill/>
        </p:spPr>
        <p:txBody>
          <a:bodyPr wrap="none" rtlCol="0">
            <a:spAutoFit/>
          </a:bodyPr>
          <a:lstStyle/>
          <a:p>
            <a:r>
              <a:rPr lang="sv-SE" sz="3600" dirty="0">
                <a:solidFill>
                  <a:srgbClr val="7FBA23"/>
                </a:solidFill>
                <a:sym typeface="Wingdings" panose="05000000000000000000" pitchFamily="2" charset="2"/>
              </a:rPr>
              <a:t></a:t>
            </a:r>
            <a:endParaRPr lang="sv-SE" sz="3600" dirty="0">
              <a:solidFill>
                <a:srgbClr val="A61731"/>
              </a:solidFill>
            </a:endParaRPr>
          </a:p>
        </p:txBody>
      </p:sp>
      <p:sp>
        <p:nvSpPr>
          <p:cNvPr id="8" name="textruta 7">
            <a:extLst>
              <a:ext uri="{FF2B5EF4-FFF2-40B4-BE49-F238E27FC236}">
                <a16:creationId xmlns:a16="http://schemas.microsoft.com/office/drawing/2014/main" id="{66F5081E-81F0-0D2F-7C1F-8B588597C361}"/>
              </a:ext>
            </a:extLst>
          </p:cNvPr>
          <p:cNvSpPr txBox="1"/>
          <p:nvPr/>
        </p:nvSpPr>
        <p:spPr>
          <a:xfrm>
            <a:off x="9419350" y="3885539"/>
            <a:ext cx="478016" cy="646331"/>
          </a:xfrm>
          <a:prstGeom prst="rect">
            <a:avLst/>
          </a:prstGeom>
          <a:noFill/>
        </p:spPr>
        <p:txBody>
          <a:bodyPr wrap="square" rtlCol="0">
            <a:spAutoFit/>
          </a:bodyPr>
          <a:lstStyle/>
          <a:p>
            <a:r>
              <a:rPr lang="sv-SE" sz="3600" dirty="0">
                <a:solidFill>
                  <a:srgbClr val="7FBA23"/>
                </a:solidFill>
                <a:sym typeface="Wingdings" panose="05000000000000000000" pitchFamily="2" charset="2"/>
              </a:rPr>
              <a:t></a:t>
            </a:r>
            <a:endParaRPr lang="sv-SE" sz="3600" dirty="0">
              <a:solidFill>
                <a:srgbClr val="A61731"/>
              </a:solidFill>
            </a:endParaRPr>
          </a:p>
        </p:txBody>
      </p:sp>
      <p:sp>
        <p:nvSpPr>
          <p:cNvPr id="9" name="textruta 8">
            <a:extLst>
              <a:ext uri="{FF2B5EF4-FFF2-40B4-BE49-F238E27FC236}">
                <a16:creationId xmlns:a16="http://schemas.microsoft.com/office/drawing/2014/main" id="{655A78F1-9E90-416D-67D4-F8BFA1683A4D}"/>
              </a:ext>
            </a:extLst>
          </p:cNvPr>
          <p:cNvSpPr txBox="1"/>
          <p:nvPr/>
        </p:nvSpPr>
        <p:spPr>
          <a:xfrm rot="605368">
            <a:off x="8207723" y="3909587"/>
            <a:ext cx="320729" cy="523220"/>
          </a:xfrm>
          <a:prstGeom prst="rect">
            <a:avLst/>
          </a:prstGeom>
          <a:noFill/>
        </p:spPr>
        <p:txBody>
          <a:bodyPr wrap="square" rtlCol="0">
            <a:spAutoFit/>
          </a:bodyPr>
          <a:lstStyle/>
          <a:p>
            <a:r>
              <a:rPr lang="sv-SE" sz="2800" dirty="0">
                <a:latin typeface="Berlin Sans FB Demi" panose="020E0802020502020306" pitchFamily="34" charset="0"/>
              </a:rPr>
              <a:t>?</a:t>
            </a:r>
          </a:p>
        </p:txBody>
      </p:sp>
      <p:sp>
        <p:nvSpPr>
          <p:cNvPr id="10" name="textruta 9">
            <a:extLst>
              <a:ext uri="{FF2B5EF4-FFF2-40B4-BE49-F238E27FC236}">
                <a16:creationId xmlns:a16="http://schemas.microsoft.com/office/drawing/2014/main" id="{0325BA62-75B6-E821-6B6B-0EAE4ADB2890}"/>
              </a:ext>
            </a:extLst>
          </p:cNvPr>
          <p:cNvSpPr txBox="1"/>
          <p:nvPr/>
        </p:nvSpPr>
        <p:spPr>
          <a:xfrm>
            <a:off x="6730899" y="3885539"/>
            <a:ext cx="505101" cy="646331"/>
          </a:xfrm>
          <a:prstGeom prst="rect">
            <a:avLst/>
          </a:prstGeom>
          <a:noFill/>
        </p:spPr>
        <p:txBody>
          <a:bodyPr wrap="square" rtlCol="0">
            <a:spAutoFit/>
          </a:bodyPr>
          <a:lstStyle/>
          <a:p>
            <a:r>
              <a:rPr lang="sv-SE" sz="3600" dirty="0">
                <a:solidFill>
                  <a:srgbClr val="7FBA23"/>
                </a:solidFill>
                <a:sym typeface="Wingdings" panose="05000000000000000000" pitchFamily="2" charset="2"/>
              </a:rPr>
              <a:t></a:t>
            </a:r>
            <a:endParaRPr lang="sv-SE" sz="3600" dirty="0">
              <a:solidFill>
                <a:srgbClr val="A61731"/>
              </a:solidFill>
            </a:endParaRPr>
          </a:p>
        </p:txBody>
      </p:sp>
      <p:sp>
        <p:nvSpPr>
          <p:cNvPr id="11" name="textruta 10">
            <a:extLst>
              <a:ext uri="{FF2B5EF4-FFF2-40B4-BE49-F238E27FC236}">
                <a16:creationId xmlns:a16="http://schemas.microsoft.com/office/drawing/2014/main" id="{6F0F3B97-0925-86DA-DA97-BF3ADCA9D20B}"/>
              </a:ext>
            </a:extLst>
          </p:cNvPr>
          <p:cNvSpPr txBox="1"/>
          <p:nvPr/>
        </p:nvSpPr>
        <p:spPr>
          <a:xfrm>
            <a:off x="5260903" y="3885539"/>
            <a:ext cx="546945" cy="646331"/>
          </a:xfrm>
          <a:prstGeom prst="rect">
            <a:avLst/>
          </a:prstGeom>
          <a:noFill/>
        </p:spPr>
        <p:txBody>
          <a:bodyPr wrap="none" rtlCol="0">
            <a:spAutoFit/>
          </a:bodyPr>
          <a:lstStyle/>
          <a:p>
            <a:r>
              <a:rPr lang="sv-SE" sz="3600" dirty="0">
                <a:solidFill>
                  <a:srgbClr val="7FBA23"/>
                </a:solidFill>
                <a:sym typeface="Wingdings" panose="05000000000000000000" pitchFamily="2" charset="2"/>
              </a:rPr>
              <a:t></a:t>
            </a:r>
            <a:endParaRPr lang="sv-SE" sz="3600" dirty="0">
              <a:solidFill>
                <a:srgbClr val="A61731"/>
              </a:solidFill>
            </a:endParaRPr>
          </a:p>
        </p:txBody>
      </p:sp>
      <p:sp>
        <p:nvSpPr>
          <p:cNvPr id="12" name="textruta 11">
            <a:extLst>
              <a:ext uri="{FF2B5EF4-FFF2-40B4-BE49-F238E27FC236}">
                <a16:creationId xmlns:a16="http://schemas.microsoft.com/office/drawing/2014/main" id="{C878107F-8993-6770-4DCE-8D333AE71B8C}"/>
              </a:ext>
            </a:extLst>
          </p:cNvPr>
          <p:cNvSpPr txBox="1"/>
          <p:nvPr/>
        </p:nvSpPr>
        <p:spPr>
          <a:xfrm rot="605368">
            <a:off x="4139474" y="3907029"/>
            <a:ext cx="291522" cy="523220"/>
          </a:xfrm>
          <a:prstGeom prst="rect">
            <a:avLst/>
          </a:prstGeom>
          <a:noFill/>
        </p:spPr>
        <p:txBody>
          <a:bodyPr wrap="square" rtlCol="0">
            <a:spAutoFit/>
          </a:bodyPr>
          <a:lstStyle/>
          <a:p>
            <a:r>
              <a:rPr lang="sv-SE" sz="2800" dirty="0">
                <a:latin typeface="Berlin Sans FB Demi" panose="020E0802020502020306" pitchFamily="34" charset="0"/>
              </a:rPr>
              <a:t>?</a:t>
            </a:r>
          </a:p>
        </p:txBody>
      </p:sp>
      <p:sp>
        <p:nvSpPr>
          <p:cNvPr id="13" name="textruta 12">
            <a:extLst>
              <a:ext uri="{FF2B5EF4-FFF2-40B4-BE49-F238E27FC236}">
                <a16:creationId xmlns:a16="http://schemas.microsoft.com/office/drawing/2014/main" id="{2497427E-89F2-4173-3144-5867BC821AA3}"/>
              </a:ext>
            </a:extLst>
          </p:cNvPr>
          <p:cNvSpPr txBox="1"/>
          <p:nvPr/>
        </p:nvSpPr>
        <p:spPr>
          <a:xfrm>
            <a:off x="10783793" y="5162390"/>
            <a:ext cx="546945" cy="646331"/>
          </a:xfrm>
          <a:prstGeom prst="rect">
            <a:avLst/>
          </a:prstGeom>
          <a:noFill/>
        </p:spPr>
        <p:txBody>
          <a:bodyPr wrap="none" rtlCol="0">
            <a:spAutoFit/>
          </a:bodyPr>
          <a:lstStyle/>
          <a:p>
            <a:r>
              <a:rPr lang="sv-SE" sz="3600" dirty="0">
                <a:solidFill>
                  <a:srgbClr val="7FBA23"/>
                </a:solidFill>
                <a:sym typeface="Wingdings" panose="05000000000000000000" pitchFamily="2" charset="2"/>
              </a:rPr>
              <a:t></a:t>
            </a:r>
            <a:endParaRPr lang="sv-SE" sz="3600" dirty="0">
              <a:solidFill>
                <a:srgbClr val="A61731"/>
              </a:solidFill>
            </a:endParaRPr>
          </a:p>
        </p:txBody>
      </p:sp>
      <p:sp>
        <p:nvSpPr>
          <p:cNvPr id="14" name="textruta 13">
            <a:extLst>
              <a:ext uri="{FF2B5EF4-FFF2-40B4-BE49-F238E27FC236}">
                <a16:creationId xmlns:a16="http://schemas.microsoft.com/office/drawing/2014/main" id="{A139F4AD-1228-178C-C701-1B5A50338DD9}"/>
              </a:ext>
            </a:extLst>
          </p:cNvPr>
          <p:cNvSpPr txBox="1"/>
          <p:nvPr/>
        </p:nvSpPr>
        <p:spPr>
          <a:xfrm>
            <a:off x="9414664" y="5162390"/>
            <a:ext cx="478016" cy="646331"/>
          </a:xfrm>
          <a:prstGeom prst="rect">
            <a:avLst/>
          </a:prstGeom>
          <a:noFill/>
        </p:spPr>
        <p:txBody>
          <a:bodyPr wrap="none" rtlCol="0">
            <a:spAutoFit/>
          </a:bodyPr>
          <a:lstStyle/>
          <a:p>
            <a:r>
              <a:rPr lang="sv-SE" sz="3600" dirty="0">
                <a:solidFill>
                  <a:srgbClr val="A61731"/>
                </a:solidFill>
                <a:sym typeface="Wingdings" panose="05000000000000000000" pitchFamily="2" charset="2"/>
              </a:rPr>
              <a:t></a:t>
            </a:r>
            <a:endParaRPr lang="sv-SE" sz="3600" dirty="0">
              <a:solidFill>
                <a:srgbClr val="A61731"/>
              </a:solidFill>
            </a:endParaRPr>
          </a:p>
        </p:txBody>
      </p:sp>
      <p:sp>
        <p:nvSpPr>
          <p:cNvPr id="15" name="textruta 14">
            <a:extLst>
              <a:ext uri="{FF2B5EF4-FFF2-40B4-BE49-F238E27FC236}">
                <a16:creationId xmlns:a16="http://schemas.microsoft.com/office/drawing/2014/main" id="{2E60FCFB-C3D4-D71D-4C4E-657AA56FEAFC}"/>
              </a:ext>
            </a:extLst>
          </p:cNvPr>
          <p:cNvSpPr txBox="1"/>
          <p:nvPr/>
        </p:nvSpPr>
        <p:spPr>
          <a:xfrm>
            <a:off x="8177550" y="5162390"/>
            <a:ext cx="478016" cy="646331"/>
          </a:xfrm>
          <a:prstGeom prst="rect">
            <a:avLst/>
          </a:prstGeom>
          <a:noFill/>
        </p:spPr>
        <p:txBody>
          <a:bodyPr wrap="none" rtlCol="0">
            <a:spAutoFit/>
          </a:bodyPr>
          <a:lstStyle/>
          <a:p>
            <a:r>
              <a:rPr lang="sv-SE" sz="3600" dirty="0">
                <a:solidFill>
                  <a:srgbClr val="A61731"/>
                </a:solidFill>
                <a:sym typeface="Wingdings" panose="05000000000000000000" pitchFamily="2" charset="2"/>
              </a:rPr>
              <a:t></a:t>
            </a:r>
            <a:endParaRPr lang="sv-SE" sz="3600" dirty="0">
              <a:solidFill>
                <a:srgbClr val="A61731"/>
              </a:solidFill>
            </a:endParaRPr>
          </a:p>
        </p:txBody>
      </p:sp>
      <p:sp>
        <p:nvSpPr>
          <p:cNvPr id="16" name="textruta 15">
            <a:extLst>
              <a:ext uri="{FF2B5EF4-FFF2-40B4-BE49-F238E27FC236}">
                <a16:creationId xmlns:a16="http://schemas.microsoft.com/office/drawing/2014/main" id="{E251E2F6-D2D5-2160-492F-5A11781306DF}"/>
              </a:ext>
            </a:extLst>
          </p:cNvPr>
          <p:cNvSpPr txBox="1"/>
          <p:nvPr/>
        </p:nvSpPr>
        <p:spPr>
          <a:xfrm rot="605368">
            <a:off x="6844781" y="5189685"/>
            <a:ext cx="357790" cy="523220"/>
          </a:xfrm>
          <a:prstGeom prst="rect">
            <a:avLst/>
          </a:prstGeom>
          <a:noFill/>
        </p:spPr>
        <p:txBody>
          <a:bodyPr wrap="none" rtlCol="0">
            <a:spAutoFit/>
          </a:bodyPr>
          <a:lstStyle/>
          <a:p>
            <a:r>
              <a:rPr lang="sv-SE" sz="2800" dirty="0">
                <a:latin typeface="Berlin Sans FB Demi" panose="020E0802020502020306" pitchFamily="34" charset="0"/>
              </a:rPr>
              <a:t>=</a:t>
            </a:r>
          </a:p>
        </p:txBody>
      </p:sp>
      <p:sp>
        <p:nvSpPr>
          <p:cNvPr id="17" name="textruta 16">
            <a:extLst>
              <a:ext uri="{FF2B5EF4-FFF2-40B4-BE49-F238E27FC236}">
                <a16:creationId xmlns:a16="http://schemas.microsoft.com/office/drawing/2014/main" id="{31D68835-F42A-D623-DEDD-DB2A79C31D08}"/>
              </a:ext>
            </a:extLst>
          </p:cNvPr>
          <p:cNvSpPr txBox="1"/>
          <p:nvPr/>
        </p:nvSpPr>
        <p:spPr>
          <a:xfrm rot="605368">
            <a:off x="5288673" y="5184363"/>
            <a:ext cx="297817" cy="532082"/>
          </a:xfrm>
          <a:prstGeom prst="rect">
            <a:avLst/>
          </a:prstGeom>
          <a:noFill/>
        </p:spPr>
        <p:txBody>
          <a:bodyPr wrap="square" rtlCol="0">
            <a:spAutoFit/>
          </a:bodyPr>
          <a:lstStyle/>
          <a:p>
            <a:r>
              <a:rPr lang="sv-SE" sz="2800" dirty="0">
                <a:latin typeface="Berlin Sans FB Demi" panose="020E0802020502020306" pitchFamily="34" charset="0"/>
              </a:rPr>
              <a:t>=</a:t>
            </a:r>
          </a:p>
        </p:txBody>
      </p:sp>
      <p:sp>
        <p:nvSpPr>
          <p:cNvPr id="18" name="textruta 17">
            <a:extLst>
              <a:ext uri="{FF2B5EF4-FFF2-40B4-BE49-F238E27FC236}">
                <a16:creationId xmlns:a16="http://schemas.microsoft.com/office/drawing/2014/main" id="{93D75826-C7F1-B694-A00F-46C5B7E116D4}"/>
              </a:ext>
            </a:extLst>
          </p:cNvPr>
          <p:cNvSpPr txBox="1"/>
          <p:nvPr/>
        </p:nvSpPr>
        <p:spPr>
          <a:xfrm rot="605368">
            <a:off x="4041759" y="5189685"/>
            <a:ext cx="357790" cy="523220"/>
          </a:xfrm>
          <a:prstGeom prst="rect">
            <a:avLst/>
          </a:prstGeom>
          <a:noFill/>
        </p:spPr>
        <p:txBody>
          <a:bodyPr wrap="none" rtlCol="0">
            <a:spAutoFit/>
          </a:bodyPr>
          <a:lstStyle/>
          <a:p>
            <a:r>
              <a:rPr lang="sv-SE" sz="2800" dirty="0">
                <a:latin typeface="Berlin Sans FB Demi" panose="020E0802020502020306" pitchFamily="34" charset="0"/>
              </a:rPr>
              <a:t>=</a:t>
            </a:r>
          </a:p>
        </p:txBody>
      </p:sp>
      <p:sp>
        <p:nvSpPr>
          <p:cNvPr id="19" name="textruta 18">
            <a:extLst>
              <a:ext uri="{FF2B5EF4-FFF2-40B4-BE49-F238E27FC236}">
                <a16:creationId xmlns:a16="http://schemas.microsoft.com/office/drawing/2014/main" id="{D8B88E3F-221D-0750-C544-612D623C7926}"/>
              </a:ext>
            </a:extLst>
          </p:cNvPr>
          <p:cNvSpPr txBox="1"/>
          <p:nvPr/>
        </p:nvSpPr>
        <p:spPr>
          <a:xfrm rot="605368">
            <a:off x="2787398" y="5189685"/>
            <a:ext cx="357790" cy="523220"/>
          </a:xfrm>
          <a:prstGeom prst="rect">
            <a:avLst/>
          </a:prstGeom>
          <a:noFill/>
        </p:spPr>
        <p:txBody>
          <a:bodyPr wrap="none" rtlCol="0">
            <a:spAutoFit/>
          </a:bodyPr>
          <a:lstStyle/>
          <a:p>
            <a:r>
              <a:rPr lang="sv-SE" sz="2800" dirty="0">
                <a:latin typeface="Berlin Sans FB Demi" panose="020E0802020502020306" pitchFamily="34" charset="0"/>
              </a:rPr>
              <a:t>=</a:t>
            </a:r>
          </a:p>
        </p:txBody>
      </p:sp>
      <p:sp>
        <p:nvSpPr>
          <p:cNvPr id="35" name="Rektangel 34">
            <a:extLst>
              <a:ext uri="{FF2B5EF4-FFF2-40B4-BE49-F238E27FC236}">
                <a16:creationId xmlns:a16="http://schemas.microsoft.com/office/drawing/2014/main" id="{CDBC0837-4076-DF05-B507-4BD9DC966991}"/>
              </a:ext>
            </a:extLst>
          </p:cNvPr>
          <p:cNvSpPr/>
          <p:nvPr/>
        </p:nvSpPr>
        <p:spPr>
          <a:xfrm>
            <a:off x="443787" y="1383145"/>
            <a:ext cx="11304000" cy="648000"/>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600" dirty="0">
                <a:solidFill>
                  <a:srgbClr val="333333"/>
                </a:solidFill>
                <a:latin typeface="Whitney Light" pitchFamily="50" charset="0"/>
              </a:rPr>
              <a:t>"Aktiva och pågående hållbarhetsåtaganden påverkar inte bara miljön utan förbättrar också det finansiella resultatet. Till skillnad från negativ screening kan både positivt urval och ansvarsfullt ägande leda till högre avkastning.”</a:t>
            </a:r>
            <a:endParaRPr lang="en-US" sz="1600" dirty="0">
              <a:solidFill>
                <a:srgbClr val="333333"/>
              </a:solidFill>
              <a:latin typeface="Whitney Light" pitchFamily="50" charset="0"/>
            </a:endParaRPr>
          </a:p>
        </p:txBody>
      </p:sp>
      <p:sp>
        <p:nvSpPr>
          <p:cNvPr id="37" name="Platshållare för bildnummer 2">
            <a:extLst>
              <a:ext uri="{FF2B5EF4-FFF2-40B4-BE49-F238E27FC236}">
                <a16:creationId xmlns:a16="http://schemas.microsoft.com/office/drawing/2014/main" id="{9BA7FBDA-4358-4743-D6D3-39AB00D7E8C5}"/>
              </a:ext>
            </a:extLst>
          </p:cNvPr>
          <p:cNvSpPr txBox="1">
            <a:spLocks/>
          </p:cNvSpPr>
          <p:nvPr/>
        </p:nvSpPr>
        <p:spPr>
          <a:xfrm>
            <a:off x="10936873" y="6346328"/>
            <a:ext cx="648419" cy="365125"/>
          </a:xfrm>
          <a:prstGeom prst="rect">
            <a:avLst/>
          </a:prstGeom>
        </p:spPr>
        <p:txBody>
          <a:bodyPr/>
          <a:lstStyle>
            <a:defPPr>
              <a:defRPr lang="sv-SE"/>
            </a:defPPr>
            <a:lvl1pPr marL="0" algn="l" defTabSz="914400" rtl="0" eaLnBrk="1" latinLnBrk="0" hangingPunct="1">
              <a:defRPr sz="1400"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2BE18CB5-8F6B-4BA7-B19A-463AE03BB80C}" type="slidenum">
              <a:rPr lang="sv-SE" sz="900" smtClean="0">
                <a:solidFill>
                  <a:srgbClr val="919B9D"/>
                </a:solidFill>
                <a:latin typeface="Whitney Light" pitchFamily="50" charset="0"/>
              </a:rPr>
              <a:pPr algn="r"/>
              <a:t>37</a:t>
            </a:fld>
            <a:endParaRPr lang="sv-SE" sz="900" dirty="0">
              <a:solidFill>
                <a:srgbClr val="919B9D"/>
              </a:solidFill>
              <a:latin typeface="Whitney Light" pitchFamily="50" charset="0"/>
            </a:endParaRPr>
          </a:p>
        </p:txBody>
      </p:sp>
      <p:sp>
        <p:nvSpPr>
          <p:cNvPr id="38" name="textruta 37">
            <a:extLst>
              <a:ext uri="{FF2B5EF4-FFF2-40B4-BE49-F238E27FC236}">
                <a16:creationId xmlns:a16="http://schemas.microsoft.com/office/drawing/2014/main" id="{053205EB-490B-AC8D-ACE3-36C6C5DADBAC}"/>
              </a:ext>
            </a:extLst>
          </p:cNvPr>
          <p:cNvSpPr txBox="1"/>
          <p:nvPr/>
        </p:nvSpPr>
        <p:spPr>
          <a:xfrm>
            <a:off x="6630319" y="6322856"/>
            <a:ext cx="4817344" cy="253916"/>
          </a:xfrm>
          <a:prstGeom prst="rect">
            <a:avLst/>
          </a:prstGeom>
          <a:noFill/>
        </p:spPr>
        <p:txBody>
          <a:bodyPr wrap="none" rtlCol="0">
            <a:spAutoFit/>
          </a:bodyPr>
          <a:lstStyle/>
          <a:p>
            <a:pPr algn="l"/>
            <a:r>
              <a:rPr lang="sv-SE" sz="1050" dirty="0">
                <a:solidFill>
                  <a:schemeClr val="tx1">
                    <a:lumMod val="50000"/>
                  </a:schemeClr>
                </a:solidFill>
                <a:latin typeface="Whitney Light" pitchFamily="50" charset="0"/>
              </a:rPr>
              <a:t>Introduktion | Strategiska antaganden | </a:t>
            </a:r>
            <a:r>
              <a:rPr lang="sv-SE" sz="1050" dirty="0">
                <a:solidFill>
                  <a:srgbClr val="002060"/>
                </a:solidFill>
                <a:latin typeface="Whitney Bold" pitchFamily="50" charset="0"/>
              </a:rPr>
              <a:t>Strategi i förvaltningen </a:t>
            </a:r>
            <a:r>
              <a:rPr lang="sv-SE" sz="1050" dirty="0">
                <a:solidFill>
                  <a:schemeClr val="tx1">
                    <a:lumMod val="50000"/>
                  </a:schemeClr>
                </a:solidFill>
                <a:latin typeface="Whitney Light" pitchFamily="50" charset="0"/>
              </a:rPr>
              <a:t>| Tillgångsallokering</a:t>
            </a:r>
          </a:p>
        </p:txBody>
      </p:sp>
    </p:spTree>
    <p:extLst>
      <p:ext uri="{BB962C8B-B14F-4D97-AF65-F5344CB8AC3E}">
        <p14:creationId xmlns:p14="http://schemas.microsoft.com/office/powerpoint/2010/main" val="49292463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sp>
        <p:nvSpPr>
          <p:cNvPr id="373" name="Google Shape;373;p36"/>
          <p:cNvSpPr txBox="1">
            <a:spLocks noGrp="1"/>
          </p:cNvSpPr>
          <p:nvPr>
            <p:ph type="title"/>
          </p:nvPr>
        </p:nvSpPr>
        <p:spPr>
          <a:xfrm>
            <a:off x="573598" y="46690"/>
            <a:ext cx="11044803" cy="905561"/>
          </a:xfrm>
          <a:prstGeom prst="rect">
            <a:avLst/>
          </a:prstGeom>
          <a:noFill/>
          <a:ln>
            <a:noFill/>
          </a:ln>
        </p:spPr>
        <p:txBody>
          <a:bodyPr spcFirstLastPara="1" wrap="square" lIns="91425" tIns="45700" rIns="91425" bIns="45700" anchor="ctr" anchorCtr="0">
            <a:noAutofit/>
          </a:bodyPr>
          <a:lstStyle/>
          <a:p>
            <a:pPr marL="0" lvl="0" indent="0" algn="l" rtl="0">
              <a:lnSpc>
                <a:spcPct val="200000"/>
              </a:lnSpc>
              <a:spcBef>
                <a:spcPts val="0"/>
              </a:spcBef>
              <a:spcAft>
                <a:spcPts val="0"/>
              </a:spcAft>
              <a:buClr>
                <a:schemeClr val="dk1"/>
              </a:buClr>
              <a:buSzPts val="4000"/>
              <a:buFont typeface="Arial"/>
              <a:buNone/>
            </a:pPr>
            <a:r>
              <a:rPr lang="sv-SE" sz="4000" dirty="0">
                <a:solidFill>
                  <a:schemeClr val="dk1"/>
                </a:solidFill>
                <a:latin typeface="Whitney Black" pitchFamily="2" charset="0"/>
                <a:ea typeface="Arial"/>
                <a:cs typeface="Arial"/>
                <a:sym typeface="Arial"/>
              </a:rPr>
              <a:t>Vilken lösning passar er och er klient?</a:t>
            </a:r>
            <a:endParaRPr dirty="0">
              <a:latin typeface="Whitney Black" pitchFamily="2" charset="0"/>
            </a:endParaRPr>
          </a:p>
        </p:txBody>
      </p:sp>
      <p:sp>
        <p:nvSpPr>
          <p:cNvPr id="374" name="Google Shape;374;p36"/>
          <p:cNvSpPr/>
          <p:nvPr/>
        </p:nvSpPr>
        <p:spPr>
          <a:xfrm rot="10800000" flipH="1">
            <a:off x="0" y="-1097"/>
            <a:ext cx="12192000" cy="45719"/>
          </a:xfrm>
          <a:prstGeom prst="rect">
            <a:avLst/>
          </a:prstGeom>
          <a:solidFill>
            <a:srgbClr val="002D7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Arial"/>
              <a:ea typeface="Arial"/>
              <a:cs typeface="Arial"/>
              <a:sym typeface="Arial"/>
            </a:endParaRPr>
          </a:p>
        </p:txBody>
      </p:sp>
      <p:grpSp>
        <p:nvGrpSpPr>
          <p:cNvPr id="375" name="Google Shape;375;p36"/>
          <p:cNvGrpSpPr/>
          <p:nvPr/>
        </p:nvGrpSpPr>
        <p:grpSpPr>
          <a:xfrm>
            <a:off x="798074" y="2207303"/>
            <a:ext cx="4713336" cy="3096345"/>
            <a:chOff x="798074" y="2207303"/>
            <a:chExt cx="4713336" cy="3096345"/>
          </a:xfrm>
        </p:grpSpPr>
        <p:sp>
          <p:nvSpPr>
            <p:cNvPr id="376" name="Google Shape;376;p36"/>
            <p:cNvSpPr/>
            <p:nvPr/>
          </p:nvSpPr>
          <p:spPr>
            <a:xfrm>
              <a:off x="798074" y="2207303"/>
              <a:ext cx="4713336" cy="3096345"/>
            </a:xfrm>
            <a:prstGeom prst="roundRect">
              <a:avLst>
                <a:gd name="adj" fmla="val 16667"/>
              </a:avLst>
            </a:prstGeom>
            <a:solidFill>
              <a:srgbClr val="002D72"/>
            </a:solidFill>
            <a:ln>
              <a:noFill/>
            </a:ln>
            <a:effectLst>
              <a:outerShdw blurRad="254000" dist="50800" dir="5400000" algn="ctr" rotWithShape="0">
                <a:srgbClr val="000000">
                  <a:alpha val="2470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Arial"/>
                <a:ea typeface="Arial"/>
                <a:cs typeface="Arial"/>
                <a:sym typeface="Arial"/>
              </a:endParaRPr>
            </a:p>
          </p:txBody>
        </p:sp>
        <p:grpSp>
          <p:nvGrpSpPr>
            <p:cNvPr id="377" name="Google Shape;377;p36"/>
            <p:cNvGrpSpPr/>
            <p:nvPr/>
          </p:nvGrpSpPr>
          <p:grpSpPr>
            <a:xfrm>
              <a:off x="922495" y="2501573"/>
              <a:ext cx="4464495" cy="2303756"/>
              <a:chOff x="1123428" y="2067432"/>
              <a:chExt cx="4129372" cy="2303755"/>
            </a:xfrm>
          </p:grpSpPr>
          <p:pic>
            <p:nvPicPr>
              <p:cNvPr id="378" name="Google Shape;378;p36"/>
              <p:cNvPicPr preferRelativeResize="0"/>
              <p:nvPr/>
            </p:nvPicPr>
            <p:blipFill rotWithShape="1">
              <a:blip r:embed="rId3">
                <a:alphaModFix/>
              </a:blip>
              <a:srcRect/>
              <a:stretch/>
            </p:blipFill>
            <p:spPr>
              <a:xfrm>
                <a:off x="2716907" y="2067432"/>
                <a:ext cx="947258" cy="947258"/>
              </a:xfrm>
              <a:prstGeom prst="roundRect">
                <a:avLst>
                  <a:gd name="adj" fmla="val 16667"/>
                </a:avLst>
              </a:prstGeom>
              <a:noFill/>
              <a:ln>
                <a:noFill/>
              </a:ln>
            </p:spPr>
          </p:pic>
          <p:sp>
            <p:nvSpPr>
              <p:cNvPr id="379" name="Google Shape;379;p36"/>
              <p:cNvSpPr/>
              <p:nvPr/>
            </p:nvSpPr>
            <p:spPr>
              <a:xfrm>
                <a:off x="1123428" y="2975061"/>
                <a:ext cx="4129372" cy="1396126"/>
              </a:xfrm>
              <a:prstGeom prst="roundRect">
                <a:avLst>
                  <a:gd name="adj" fmla="val 16667"/>
                </a:avLst>
              </a:prstGeom>
              <a:noFill/>
              <a:ln>
                <a:noFill/>
              </a:ln>
            </p:spPr>
            <p:txBody>
              <a:bodyPr spcFirstLastPara="1" wrap="square" lIns="91425" tIns="45700" rIns="91425" bIns="45700" anchor="t" anchorCtr="0">
                <a:noAutofit/>
              </a:bodyPr>
              <a:lstStyle/>
              <a:p>
                <a:pPr marL="0" marR="0" lvl="0" indent="0" algn="ctr" rtl="0">
                  <a:lnSpc>
                    <a:spcPct val="150000"/>
                  </a:lnSpc>
                  <a:spcBef>
                    <a:spcPts val="0"/>
                  </a:spcBef>
                  <a:spcAft>
                    <a:spcPts val="0"/>
                  </a:spcAft>
                  <a:buClr>
                    <a:srgbClr val="FFFFFF"/>
                  </a:buClr>
                  <a:buSzPts val="3200"/>
                  <a:buFont typeface="Arial"/>
                  <a:buNone/>
                </a:pPr>
                <a:r>
                  <a:rPr lang="sv-SE" sz="2800" b="0" i="0" u="none" strike="noStrike" cap="none" dirty="0" err="1">
                    <a:solidFill>
                      <a:srgbClr val="FFFFFF"/>
                    </a:solidFill>
                    <a:latin typeface="Arial"/>
                    <a:ea typeface="Arial"/>
                    <a:cs typeface="Arial"/>
                    <a:sym typeface="Arial"/>
                  </a:rPr>
                  <a:t>Diskretionär</a:t>
                </a:r>
                <a:r>
                  <a:rPr lang="sv-SE" sz="2800" b="0" i="0" u="none" strike="noStrike" cap="none" dirty="0">
                    <a:solidFill>
                      <a:srgbClr val="FFFFFF"/>
                    </a:solidFill>
                    <a:latin typeface="Arial"/>
                    <a:ea typeface="Arial"/>
                    <a:cs typeface="Arial"/>
                    <a:sym typeface="Arial"/>
                  </a:rPr>
                  <a:t> förvaltning</a:t>
                </a:r>
                <a:endParaRPr sz="2800" b="0" i="0" u="none" strike="noStrike" cap="none" dirty="0">
                  <a:solidFill>
                    <a:srgbClr val="FFFFFF"/>
                  </a:solidFill>
                  <a:latin typeface="Arial"/>
                  <a:ea typeface="Arial"/>
                  <a:cs typeface="Arial"/>
                  <a:sym typeface="Arial"/>
                </a:endParaRPr>
              </a:p>
              <a:p>
                <a:pPr marL="0" marR="0" lvl="0" indent="0" algn="ctr" rtl="0">
                  <a:lnSpc>
                    <a:spcPct val="100000"/>
                  </a:lnSpc>
                  <a:spcBef>
                    <a:spcPts val="0"/>
                  </a:spcBef>
                  <a:spcAft>
                    <a:spcPts val="0"/>
                  </a:spcAft>
                  <a:buClr>
                    <a:srgbClr val="FFFFFF"/>
                  </a:buClr>
                  <a:buSzPts val="1400"/>
                  <a:buFont typeface="Arial"/>
                  <a:buNone/>
                </a:pPr>
                <a:r>
                  <a:rPr lang="sv-SE" sz="1400" b="0" i="0" u="none" strike="noStrike" cap="none" dirty="0">
                    <a:solidFill>
                      <a:srgbClr val="FFFFFF"/>
                    </a:solidFill>
                    <a:latin typeface="Arial"/>
                    <a:ea typeface="Arial"/>
                    <a:cs typeface="Arial"/>
                    <a:sym typeface="Arial"/>
                  </a:rPr>
                  <a:t>Det dagliga arbetet överlåts till professionella förvaltare utifrån den strategi </a:t>
                </a:r>
                <a:r>
                  <a:rPr lang="sv-SE" dirty="0">
                    <a:solidFill>
                      <a:srgbClr val="FFFFFF"/>
                    </a:solidFill>
                  </a:rPr>
                  <a:t>ni bestämt åt klienten</a:t>
                </a:r>
              </a:p>
              <a:p>
                <a:pPr marL="0" marR="0" lvl="0" indent="0" algn="ctr" rtl="0">
                  <a:lnSpc>
                    <a:spcPct val="100000"/>
                  </a:lnSpc>
                  <a:spcBef>
                    <a:spcPts val="0"/>
                  </a:spcBef>
                  <a:spcAft>
                    <a:spcPts val="0"/>
                  </a:spcAft>
                  <a:buClr>
                    <a:srgbClr val="FFFFFF"/>
                  </a:buClr>
                  <a:buSzPts val="1400"/>
                  <a:buFont typeface="Arial"/>
                  <a:buNone/>
                </a:pPr>
                <a:endParaRPr lang="sv-SE" dirty="0">
                  <a:solidFill>
                    <a:srgbClr val="FFFFFF"/>
                  </a:solidFill>
                </a:endParaRPr>
              </a:p>
            </p:txBody>
          </p:sp>
        </p:grpSp>
      </p:grpSp>
      <p:cxnSp>
        <p:nvCxnSpPr>
          <p:cNvPr id="380" name="Google Shape;380;p36"/>
          <p:cNvCxnSpPr/>
          <p:nvPr/>
        </p:nvCxnSpPr>
        <p:spPr>
          <a:xfrm>
            <a:off x="6095963" y="2132856"/>
            <a:ext cx="0" cy="3312369"/>
          </a:xfrm>
          <a:prstGeom prst="straightConnector1">
            <a:avLst/>
          </a:prstGeom>
          <a:noFill/>
          <a:ln w="19050" cap="flat" cmpd="sng">
            <a:solidFill>
              <a:srgbClr val="333333"/>
            </a:solidFill>
            <a:prstDash val="solid"/>
            <a:round/>
            <a:headEnd type="none" w="sm" len="sm"/>
            <a:tailEnd type="none" w="sm" len="sm"/>
          </a:ln>
        </p:spPr>
      </p:cxnSp>
      <p:grpSp>
        <p:nvGrpSpPr>
          <p:cNvPr id="381" name="Google Shape;381;p36"/>
          <p:cNvGrpSpPr/>
          <p:nvPr/>
        </p:nvGrpSpPr>
        <p:grpSpPr>
          <a:xfrm>
            <a:off x="6680516" y="2207303"/>
            <a:ext cx="4713408" cy="3096345"/>
            <a:chOff x="6680516" y="2207303"/>
            <a:chExt cx="4713408" cy="3096345"/>
          </a:xfrm>
        </p:grpSpPr>
        <p:grpSp>
          <p:nvGrpSpPr>
            <p:cNvPr id="382" name="Google Shape;382;p36"/>
            <p:cNvGrpSpPr/>
            <p:nvPr/>
          </p:nvGrpSpPr>
          <p:grpSpPr>
            <a:xfrm>
              <a:off x="6680516" y="2207303"/>
              <a:ext cx="4713408" cy="3096345"/>
              <a:chOff x="6680516" y="2207303"/>
              <a:chExt cx="4713408" cy="3096345"/>
            </a:xfrm>
          </p:grpSpPr>
          <p:sp>
            <p:nvSpPr>
              <p:cNvPr id="383" name="Google Shape;383;p36"/>
              <p:cNvSpPr/>
              <p:nvPr/>
            </p:nvSpPr>
            <p:spPr>
              <a:xfrm>
                <a:off x="6680516" y="2207303"/>
                <a:ext cx="4713408" cy="3096345"/>
              </a:xfrm>
              <a:prstGeom prst="roundRect">
                <a:avLst>
                  <a:gd name="adj" fmla="val 16667"/>
                </a:avLst>
              </a:prstGeom>
              <a:solidFill>
                <a:srgbClr val="002D72"/>
              </a:solidFill>
              <a:ln>
                <a:noFill/>
              </a:ln>
              <a:effectLst>
                <a:outerShdw blurRad="254000" dist="50800" dir="5400000" algn="ctr" rotWithShape="0">
                  <a:srgbClr val="000000">
                    <a:alpha val="2470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Arial"/>
                  <a:ea typeface="Arial"/>
                  <a:cs typeface="Arial"/>
                  <a:sym typeface="Arial"/>
                </a:endParaRPr>
              </a:p>
            </p:txBody>
          </p:sp>
          <p:sp>
            <p:nvSpPr>
              <p:cNvPr id="384" name="Google Shape;384;p36"/>
              <p:cNvSpPr/>
              <p:nvPr/>
            </p:nvSpPr>
            <p:spPr>
              <a:xfrm>
                <a:off x="6768968" y="3403348"/>
                <a:ext cx="4536505" cy="1515308"/>
              </a:xfrm>
              <a:prstGeom prst="roundRect">
                <a:avLst>
                  <a:gd name="adj" fmla="val 16667"/>
                </a:avLst>
              </a:prstGeom>
              <a:noFill/>
              <a:ln>
                <a:noFill/>
              </a:ln>
            </p:spPr>
            <p:txBody>
              <a:bodyPr spcFirstLastPara="1" wrap="square" lIns="91425" tIns="45700" rIns="91425" bIns="45700" anchor="t" anchorCtr="0">
                <a:noAutofit/>
              </a:bodyPr>
              <a:lstStyle/>
              <a:p>
                <a:pPr marL="0" marR="0" lvl="0" indent="0" algn="ctr" rtl="0">
                  <a:lnSpc>
                    <a:spcPct val="150000"/>
                  </a:lnSpc>
                  <a:spcBef>
                    <a:spcPts val="0"/>
                  </a:spcBef>
                  <a:spcAft>
                    <a:spcPts val="0"/>
                  </a:spcAft>
                  <a:buClr>
                    <a:srgbClr val="FFFFFF"/>
                  </a:buClr>
                  <a:buSzPts val="3200"/>
                  <a:buFont typeface="Arial"/>
                  <a:buNone/>
                </a:pPr>
                <a:r>
                  <a:rPr lang="sv-SE" sz="2800" b="0" i="0" u="none" strike="noStrike" cap="none" dirty="0">
                    <a:solidFill>
                      <a:srgbClr val="FFFFFF"/>
                    </a:solidFill>
                    <a:latin typeface="Arial"/>
                    <a:ea typeface="Arial"/>
                    <a:cs typeface="Arial"/>
                    <a:sym typeface="Arial"/>
                  </a:rPr>
                  <a:t>Investeringsrådgivning</a:t>
                </a:r>
                <a:endParaRPr sz="2800" b="0" i="0" u="none" strike="noStrike" cap="none" dirty="0">
                  <a:solidFill>
                    <a:srgbClr val="FFFFFF"/>
                  </a:solidFill>
                  <a:latin typeface="Arial"/>
                  <a:ea typeface="Arial"/>
                  <a:cs typeface="Arial"/>
                  <a:sym typeface="Arial"/>
                </a:endParaRPr>
              </a:p>
              <a:p>
                <a:pPr marL="0" marR="0" lvl="0" indent="0" algn="ctr" rtl="0">
                  <a:lnSpc>
                    <a:spcPct val="100000"/>
                  </a:lnSpc>
                  <a:spcBef>
                    <a:spcPts val="0"/>
                  </a:spcBef>
                  <a:spcAft>
                    <a:spcPts val="0"/>
                  </a:spcAft>
                  <a:buClr>
                    <a:srgbClr val="FFFFFF"/>
                  </a:buClr>
                  <a:buSzPts val="1400"/>
                  <a:buFont typeface="Arial"/>
                  <a:buNone/>
                </a:pPr>
                <a:r>
                  <a:rPr lang="sv-SE" sz="1400" b="0" i="0" u="none" strike="noStrike" cap="none" dirty="0">
                    <a:solidFill>
                      <a:srgbClr val="FFFFFF"/>
                    </a:solidFill>
                    <a:latin typeface="Arial"/>
                    <a:ea typeface="Arial"/>
                    <a:cs typeface="Arial"/>
                    <a:sym typeface="Arial"/>
                  </a:rPr>
                  <a:t>Passar dig som har tid och intresse av den finansiella marknaden och vill vara delaktig i såväl strategiska som taktiska beslut</a:t>
                </a:r>
              </a:p>
            </p:txBody>
          </p:sp>
        </p:grpSp>
        <p:pic>
          <p:nvPicPr>
            <p:cNvPr id="385" name="Google Shape;385;p36"/>
            <p:cNvPicPr preferRelativeResize="0"/>
            <p:nvPr/>
          </p:nvPicPr>
          <p:blipFill rotWithShape="1">
            <a:blip r:embed="rId4">
              <a:alphaModFix/>
            </a:blip>
            <a:srcRect/>
            <a:stretch/>
          </p:blipFill>
          <p:spPr>
            <a:xfrm>
              <a:off x="8531396" y="2469378"/>
              <a:ext cx="1011647" cy="1011647"/>
            </a:xfrm>
            <a:prstGeom prst="rect">
              <a:avLst/>
            </a:prstGeom>
            <a:noFill/>
            <a:ln>
              <a:noFill/>
            </a:ln>
          </p:spPr>
        </p:pic>
      </p:grpSp>
    </p:spTree>
    <p:extLst>
      <p:ext uri="{BB962C8B-B14F-4D97-AF65-F5344CB8AC3E}">
        <p14:creationId xmlns:p14="http://schemas.microsoft.com/office/powerpoint/2010/main" val="2832159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5"/>
                                        </p:tgtEl>
                                        <p:attrNameLst>
                                          <p:attrName>style.visibility</p:attrName>
                                        </p:attrNameLst>
                                      </p:cBhvr>
                                      <p:to>
                                        <p:strVal val="visible"/>
                                      </p:to>
                                    </p:set>
                                    <p:animEffect transition="in" filter="fade">
                                      <p:cBhvr>
                                        <p:cTn id="7" dur="500"/>
                                        <p:tgtEl>
                                          <p:spTgt spid="37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81"/>
                                        </p:tgtEl>
                                        <p:attrNameLst>
                                          <p:attrName>style.visibility</p:attrName>
                                        </p:attrNameLst>
                                      </p:cBhvr>
                                      <p:to>
                                        <p:strVal val="visible"/>
                                      </p:to>
                                    </p:set>
                                    <p:animEffect transition="in" filter="fade">
                                      <p:cBhvr>
                                        <p:cTn id="12" dur="500"/>
                                        <p:tgtEl>
                                          <p:spTgt spid="3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613"/>
        <p:cNvGrpSpPr/>
        <p:nvPr/>
      </p:nvGrpSpPr>
      <p:grpSpPr>
        <a:xfrm>
          <a:off x="0" y="0"/>
          <a:ext cx="0" cy="0"/>
          <a:chOff x="0" y="0"/>
          <a:chExt cx="0" cy="0"/>
        </a:xfrm>
      </p:grpSpPr>
      <p:pic>
        <p:nvPicPr>
          <p:cNvPr id="614" name="Google Shape;614;p47" descr="En bild som visar byggnad&#10;&#10;Automatiskt genererad beskrivning"/>
          <p:cNvPicPr preferRelativeResize="0"/>
          <p:nvPr/>
        </p:nvPicPr>
        <p:blipFill rotWithShape="1">
          <a:blip r:embed="rId3">
            <a:alphaModFix/>
          </a:blip>
          <a:srcRect r="650" b="15657"/>
          <a:stretch/>
        </p:blipFill>
        <p:spPr>
          <a:xfrm>
            <a:off x="-1" y="1"/>
            <a:ext cx="12192001" cy="6858000"/>
          </a:xfrm>
          <a:prstGeom prst="rect">
            <a:avLst/>
          </a:prstGeom>
          <a:noFill/>
          <a:ln>
            <a:noFill/>
          </a:ln>
        </p:spPr>
      </p:pic>
      <p:sp>
        <p:nvSpPr>
          <p:cNvPr id="615" name="Google Shape;615;p47"/>
          <p:cNvSpPr/>
          <p:nvPr/>
        </p:nvSpPr>
        <p:spPr>
          <a:xfrm>
            <a:off x="-33503" y="0"/>
            <a:ext cx="12225503" cy="6858000"/>
          </a:xfrm>
          <a:prstGeom prst="rect">
            <a:avLst/>
          </a:prstGeom>
          <a:solidFill>
            <a:srgbClr val="002D72">
              <a:alpha val="74901"/>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Arial"/>
              <a:ea typeface="Arial"/>
              <a:cs typeface="Arial"/>
              <a:sym typeface="Arial"/>
            </a:endParaRPr>
          </a:p>
        </p:txBody>
      </p:sp>
      <p:sp>
        <p:nvSpPr>
          <p:cNvPr id="616" name="Google Shape;616;p47"/>
          <p:cNvSpPr/>
          <p:nvPr/>
        </p:nvSpPr>
        <p:spPr>
          <a:xfrm>
            <a:off x="1667507" y="2363396"/>
            <a:ext cx="8856984" cy="156966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7FBA23"/>
              </a:buClr>
              <a:buSzPts val="9600"/>
              <a:buFont typeface="Arial"/>
              <a:buNone/>
            </a:pPr>
            <a:r>
              <a:rPr lang="sv-SE" sz="4400" b="0" i="0" u="none" strike="noStrike" cap="none" dirty="0">
                <a:solidFill>
                  <a:srgbClr val="FFFFFF"/>
                </a:solidFill>
                <a:latin typeface="Whitney Black" pitchFamily="2" charset="0"/>
                <a:sym typeface="Arial"/>
              </a:rPr>
              <a:t>Indexfond vs aktiv förvaltning?</a:t>
            </a:r>
          </a:p>
          <a:p>
            <a:pPr marL="0" marR="0" lvl="0" indent="0" algn="ctr" rtl="0">
              <a:lnSpc>
                <a:spcPct val="100000"/>
              </a:lnSpc>
              <a:spcBef>
                <a:spcPts val="0"/>
              </a:spcBef>
              <a:spcAft>
                <a:spcPts val="0"/>
              </a:spcAft>
              <a:buClr>
                <a:srgbClr val="7FBA23"/>
              </a:buClr>
              <a:buSzPts val="9600"/>
              <a:buFont typeface="Arial"/>
              <a:buNone/>
            </a:pPr>
            <a:endParaRPr lang="sv-SE" sz="4400" dirty="0">
              <a:solidFill>
                <a:srgbClr val="FFFFFF"/>
              </a:solidFill>
              <a:latin typeface="Whitney Black" pitchFamily="2" charset="0"/>
            </a:endParaRPr>
          </a:p>
          <a:p>
            <a:pPr marL="0" marR="0" lvl="0" indent="0" algn="ctr" rtl="0">
              <a:lnSpc>
                <a:spcPct val="100000"/>
              </a:lnSpc>
              <a:spcBef>
                <a:spcPts val="0"/>
              </a:spcBef>
              <a:spcAft>
                <a:spcPts val="0"/>
              </a:spcAft>
              <a:buClr>
                <a:srgbClr val="7FBA23"/>
              </a:buClr>
              <a:buSzPts val="9600"/>
              <a:buFont typeface="Arial"/>
              <a:buNone/>
            </a:pPr>
            <a:r>
              <a:rPr lang="sv-SE" sz="4400" b="0" i="0" u="none" strike="noStrike" cap="none" dirty="0">
                <a:solidFill>
                  <a:srgbClr val="FFFFFF"/>
                </a:solidFill>
                <a:latin typeface="Whitney Black" pitchFamily="2" charset="0"/>
                <a:sym typeface="Arial"/>
              </a:rPr>
              <a:t>Hur kan man utvärdera?</a:t>
            </a:r>
          </a:p>
        </p:txBody>
      </p:sp>
      <p:pic>
        <p:nvPicPr>
          <p:cNvPr id="617" name="Google Shape;617;p47"/>
          <p:cNvPicPr preferRelativeResize="0"/>
          <p:nvPr/>
        </p:nvPicPr>
        <p:blipFill rotWithShape="1">
          <a:blip r:embed="rId4">
            <a:alphaModFix/>
          </a:blip>
          <a:srcRect/>
          <a:stretch/>
        </p:blipFill>
        <p:spPr>
          <a:xfrm>
            <a:off x="4187638" y="5759454"/>
            <a:ext cx="3816723" cy="621874"/>
          </a:xfrm>
          <a:prstGeom prst="rect">
            <a:avLst/>
          </a:prstGeom>
          <a:noFill/>
          <a:ln>
            <a:noFill/>
          </a:ln>
        </p:spPr>
      </p:pic>
    </p:spTree>
    <p:extLst>
      <p:ext uri="{BB962C8B-B14F-4D97-AF65-F5344CB8AC3E}">
        <p14:creationId xmlns:p14="http://schemas.microsoft.com/office/powerpoint/2010/main" val="1236363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pic>
        <p:nvPicPr>
          <p:cNvPr id="183" name="Google Shape;183;p28" descr="En bild som visar metall, bord, man, snö&#10;&#10;Automatiskt genererad beskrivning"/>
          <p:cNvPicPr preferRelativeResize="0"/>
          <p:nvPr/>
        </p:nvPicPr>
        <p:blipFill rotWithShape="1">
          <a:blip r:embed="rId3">
            <a:alphaModFix/>
          </a:blip>
          <a:srcRect b="15510"/>
          <a:stretch/>
        </p:blipFill>
        <p:spPr>
          <a:xfrm>
            <a:off x="0" y="-1"/>
            <a:ext cx="12192000" cy="6858001"/>
          </a:xfrm>
          <a:prstGeom prst="rect">
            <a:avLst/>
          </a:prstGeom>
          <a:noFill/>
          <a:ln>
            <a:noFill/>
          </a:ln>
        </p:spPr>
      </p:pic>
      <p:sp>
        <p:nvSpPr>
          <p:cNvPr id="184" name="Google Shape;184;p28"/>
          <p:cNvSpPr/>
          <p:nvPr/>
        </p:nvSpPr>
        <p:spPr>
          <a:xfrm>
            <a:off x="0" y="0"/>
            <a:ext cx="12192000" cy="6858000"/>
          </a:xfrm>
          <a:prstGeom prst="rect">
            <a:avLst/>
          </a:prstGeom>
          <a:solidFill>
            <a:srgbClr val="002D72">
              <a:alpha val="77254"/>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Arial"/>
              <a:ea typeface="Arial"/>
              <a:cs typeface="Arial"/>
              <a:sym typeface="Arial"/>
            </a:endParaRPr>
          </a:p>
        </p:txBody>
      </p:sp>
      <p:sp>
        <p:nvSpPr>
          <p:cNvPr id="185" name="Google Shape;185;p28"/>
          <p:cNvSpPr txBox="1">
            <a:spLocks noGrp="1"/>
          </p:cNvSpPr>
          <p:nvPr>
            <p:ph type="title"/>
          </p:nvPr>
        </p:nvSpPr>
        <p:spPr>
          <a:xfrm>
            <a:off x="1030950" y="3276600"/>
            <a:ext cx="10130100" cy="12960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chemeClr val="lt1"/>
              </a:buClr>
              <a:buSzPts val="8000"/>
              <a:buFont typeface="Arial"/>
              <a:buNone/>
            </a:pPr>
            <a:r>
              <a:rPr lang="sv-SE" sz="4000" dirty="0">
                <a:solidFill>
                  <a:schemeClr val="lt1"/>
                </a:solidFill>
                <a:latin typeface="Whitney Black" pitchFamily="2" charset="0"/>
                <a:ea typeface="Arial"/>
                <a:cs typeface="Arial"/>
                <a:sym typeface="Arial"/>
              </a:rPr>
              <a:t>Ränta på ränta – ”Världens åttonde underverk”</a:t>
            </a:r>
            <a:br>
              <a:rPr lang="sv-SE" sz="2800" dirty="0">
                <a:solidFill>
                  <a:schemeClr val="lt1"/>
                </a:solidFill>
                <a:latin typeface="Whitney Black" pitchFamily="2" charset="0"/>
                <a:ea typeface="Arial"/>
                <a:cs typeface="Arial"/>
                <a:sym typeface="Arial"/>
              </a:rPr>
            </a:br>
            <a:br>
              <a:rPr lang="sv-SE" sz="2800" dirty="0">
                <a:solidFill>
                  <a:schemeClr val="lt1"/>
                </a:solidFill>
                <a:latin typeface="Whitney Black" pitchFamily="2" charset="0"/>
                <a:ea typeface="Arial"/>
                <a:cs typeface="Arial"/>
                <a:sym typeface="Arial"/>
              </a:rPr>
            </a:br>
            <a:r>
              <a:rPr lang="sv-SE" sz="2800" dirty="0">
                <a:solidFill>
                  <a:schemeClr val="lt1"/>
                </a:solidFill>
                <a:latin typeface="Whitney Black" pitchFamily="2" charset="0"/>
                <a:ea typeface="Arial"/>
                <a:cs typeface="Arial"/>
                <a:sym typeface="Arial"/>
              </a:rPr>
              <a:t>Räntan du får på pengarna återinvesteras och ger mer ränta</a:t>
            </a:r>
            <a:br>
              <a:rPr lang="sv-SE" sz="2800" dirty="0">
                <a:solidFill>
                  <a:schemeClr val="lt1"/>
                </a:solidFill>
                <a:latin typeface="Whitney Black" pitchFamily="2" charset="0"/>
                <a:ea typeface="Arial"/>
                <a:cs typeface="Arial"/>
                <a:sym typeface="Arial"/>
              </a:rPr>
            </a:br>
            <a:br>
              <a:rPr lang="sv-SE" sz="2800" dirty="0">
                <a:solidFill>
                  <a:schemeClr val="lt1"/>
                </a:solidFill>
                <a:latin typeface="Whitney Black" pitchFamily="2" charset="0"/>
                <a:ea typeface="Arial"/>
                <a:cs typeface="Arial"/>
                <a:sym typeface="Arial"/>
              </a:rPr>
            </a:br>
            <a:r>
              <a:rPr lang="sv-SE" sz="2800" dirty="0">
                <a:solidFill>
                  <a:schemeClr val="lt1"/>
                </a:solidFill>
                <a:latin typeface="Whitney Black" pitchFamily="2" charset="0"/>
                <a:ea typeface="Arial"/>
                <a:cs typeface="Arial"/>
                <a:sym typeface="Arial"/>
              </a:rPr>
              <a:t>Snöbollseffekt – ger väldigt stor skillnad över tid</a:t>
            </a:r>
            <a:endParaRPr sz="2800" dirty="0">
              <a:latin typeface="Whitney Black" pitchFamily="2" charset="0"/>
            </a:endParaRPr>
          </a:p>
        </p:txBody>
      </p:sp>
      <p:pic>
        <p:nvPicPr>
          <p:cNvPr id="186" name="Google Shape;186;p28"/>
          <p:cNvPicPr preferRelativeResize="0"/>
          <p:nvPr/>
        </p:nvPicPr>
        <p:blipFill rotWithShape="1">
          <a:blip r:embed="rId4">
            <a:alphaModFix/>
          </a:blip>
          <a:srcRect/>
          <a:stretch/>
        </p:blipFill>
        <p:spPr>
          <a:xfrm>
            <a:off x="623802" y="755822"/>
            <a:ext cx="3816723" cy="621874"/>
          </a:xfrm>
          <a:prstGeom prst="rect">
            <a:avLst/>
          </a:prstGeom>
          <a:noFill/>
          <a:ln>
            <a:noFill/>
          </a:ln>
        </p:spPr>
      </p:pic>
      <p:sp>
        <p:nvSpPr>
          <p:cNvPr id="2" name="AutoShape 2" descr="Ränta på ränta-effekten visad med 10% avkastning på 1.000 kr i startkapital. 10% ränta på 1.000 kr ger 100 kr i avkastning. Startbeloppet för år 2 blir såldes 1.100 kr där 10% ränta blir 110 kr som läggs och blir en summa om 1.210 kr och så vidare.">
            <a:extLst>
              <a:ext uri="{FF2B5EF4-FFF2-40B4-BE49-F238E27FC236}">
                <a16:creationId xmlns:a16="http://schemas.microsoft.com/office/drawing/2014/main" id="{4685781F-B7CF-6569-4BFC-64BA19210FCA}"/>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v-SE"/>
          </a:p>
        </p:txBody>
      </p:sp>
      <p:sp>
        <p:nvSpPr>
          <p:cNvPr id="3" name="AutoShape 4" descr="Ränta på ränta-effekten visad med 10% avkastning på 1.000 kr i startkapital. 10% ränta på 1.000 kr ger 100 kr i avkastning. Startbeloppet för år 2 blir såldes 1.100 kr där 10% ränta blir 110 kr som läggs och blir en summa om 1.210 kr och så vidare.">
            <a:extLst>
              <a:ext uri="{FF2B5EF4-FFF2-40B4-BE49-F238E27FC236}">
                <a16:creationId xmlns:a16="http://schemas.microsoft.com/office/drawing/2014/main" id="{D5041011-3A5C-E07B-58C7-D905BF636BBA}"/>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v-SE"/>
          </a:p>
        </p:txBody>
      </p:sp>
    </p:spTree>
    <p:extLst>
      <p:ext uri="{BB962C8B-B14F-4D97-AF65-F5344CB8AC3E}">
        <p14:creationId xmlns:p14="http://schemas.microsoft.com/office/powerpoint/2010/main" val="2411607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613"/>
        <p:cNvGrpSpPr/>
        <p:nvPr/>
      </p:nvGrpSpPr>
      <p:grpSpPr>
        <a:xfrm>
          <a:off x="0" y="0"/>
          <a:ext cx="0" cy="0"/>
          <a:chOff x="0" y="0"/>
          <a:chExt cx="0" cy="0"/>
        </a:xfrm>
      </p:grpSpPr>
      <p:pic>
        <p:nvPicPr>
          <p:cNvPr id="614" name="Google Shape;614;p47" descr="En bild som visar byggnad&#10;&#10;Automatiskt genererad beskrivning"/>
          <p:cNvPicPr preferRelativeResize="0"/>
          <p:nvPr/>
        </p:nvPicPr>
        <p:blipFill rotWithShape="1">
          <a:blip r:embed="rId3">
            <a:alphaModFix/>
          </a:blip>
          <a:srcRect r="650" b="15657"/>
          <a:stretch/>
        </p:blipFill>
        <p:spPr>
          <a:xfrm>
            <a:off x="-1" y="1"/>
            <a:ext cx="12192001" cy="6858000"/>
          </a:xfrm>
          <a:prstGeom prst="rect">
            <a:avLst/>
          </a:prstGeom>
          <a:noFill/>
          <a:ln>
            <a:noFill/>
          </a:ln>
        </p:spPr>
      </p:pic>
      <p:sp>
        <p:nvSpPr>
          <p:cNvPr id="615" name="Google Shape;615;p47"/>
          <p:cNvSpPr/>
          <p:nvPr/>
        </p:nvSpPr>
        <p:spPr>
          <a:xfrm>
            <a:off x="-33503" y="0"/>
            <a:ext cx="12225503" cy="6858000"/>
          </a:xfrm>
          <a:prstGeom prst="rect">
            <a:avLst/>
          </a:prstGeom>
          <a:solidFill>
            <a:srgbClr val="002D72">
              <a:alpha val="74901"/>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Arial"/>
              <a:ea typeface="Arial"/>
              <a:cs typeface="Arial"/>
              <a:sym typeface="Arial"/>
            </a:endParaRPr>
          </a:p>
        </p:txBody>
      </p:sp>
      <p:sp>
        <p:nvSpPr>
          <p:cNvPr id="616" name="Google Shape;616;p47"/>
          <p:cNvSpPr/>
          <p:nvPr/>
        </p:nvSpPr>
        <p:spPr>
          <a:xfrm>
            <a:off x="1667507" y="2363396"/>
            <a:ext cx="8856984" cy="156966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7FBA23"/>
              </a:buClr>
              <a:buSzPts val="9600"/>
              <a:buFont typeface="Arial"/>
              <a:buNone/>
            </a:pPr>
            <a:r>
              <a:rPr lang="sv-SE" sz="4400" b="0" i="0" u="none" strike="noStrike" cap="none" dirty="0">
                <a:solidFill>
                  <a:srgbClr val="FFFFFF"/>
                </a:solidFill>
                <a:latin typeface="Whitney Black" pitchFamily="2" charset="0"/>
                <a:sym typeface="Arial"/>
              </a:rPr>
              <a:t>Hur viktigt är avgiften? </a:t>
            </a:r>
          </a:p>
          <a:p>
            <a:pPr marL="0" marR="0" lvl="0" indent="0" algn="ctr" rtl="0">
              <a:lnSpc>
                <a:spcPct val="100000"/>
              </a:lnSpc>
              <a:spcBef>
                <a:spcPts val="0"/>
              </a:spcBef>
              <a:spcAft>
                <a:spcPts val="0"/>
              </a:spcAft>
              <a:buClr>
                <a:srgbClr val="7FBA23"/>
              </a:buClr>
              <a:buSzPts val="9600"/>
              <a:buFont typeface="Arial"/>
              <a:buNone/>
            </a:pPr>
            <a:endParaRPr lang="sv-SE" sz="4400" dirty="0">
              <a:solidFill>
                <a:srgbClr val="FFFFFF"/>
              </a:solidFill>
              <a:latin typeface="Whitney Black" pitchFamily="2" charset="0"/>
            </a:endParaRPr>
          </a:p>
          <a:p>
            <a:pPr marL="0" marR="0" lvl="0" indent="0" algn="ctr" rtl="0">
              <a:lnSpc>
                <a:spcPct val="100000"/>
              </a:lnSpc>
              <a:spcBef>
                <a:spcPts val="0"/>
              </a:spcBef>
              <a:spcAft>
                <a:spcPts val="0"/>
              </a:spcAft>
              <a:buClr>
                <a:srgbClr val="7FBA23"/>
              </a:buClr>
              <a:buSzPts val="9600"/>
              <a:buFont typeface="Arial"/>
              <a:buNone/>
            </a:pPr>
            <a:r>
              <a:rPr lang="sv-SE" sz="4400" b="0" i="0" u="none" strike="noStrike" cap="none" dirty="0">
                <a:solidFill>
                  <a:srgbClr val="FFFFFF"/>
                </a:solidFill>
                <a:latin typeface="Whitney Black" pitchFamily="2" charset="0"/>
                <a:sym typeface="Arial"/>
              </a:rPr>
              <a:t>Viktig – men avkastningen är viktigast</a:t>
            </a:r>
          </a:p>
        </p:txBody>
      </p:sp>
      <p:pic>
        <p:nvPicPr>
          <p:cNvPr id="617" name="Google Shape;617;p47"/>
          <p:cNvPicPr preferRelativeResize="0"/>
          <p:nvPr/>
        </p:nvPicPr>
        <p:blipFill rotWithShape="1">
          <a:blip r:embed="rId4">
            <a:alphaModFix/>
          </a:blip>
          <a:srcRect/>
          <a:stretch/>
        </p:blipFill>
        <p:spPr>
          <a:xfrm>
            <a:off x="4187638" y="5759454"/>
            <a:ext cx="3816723" cy="621874"/>
          </a:xfrm>
          <a:prstGeom prst="rect">
            <a:avLst/>
          </a:prstGeom>
          <a:noFill/>
          <a:ln>
            <a:noFill/>
          </a:ln>
        </p:spPr>
      </p:pic>
    </p:spTree>
    <p:extLst>
      <p:ext uri="{BB962C8B-B14F-4D97-AF65-F5344CB8AC3E}">
        <p14:creationId xmlns:p14="http://schemas.microsoft.com/office/powerpoint/2010/main" val="206961305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sp>
        <p:nvSpPr>
          <p:cNvPr id="373" name="Google Shape;373;p36"/>
          <p:cNvSpPr txBox="1">
            <a:spLocks noGrp="1"/>
          </p:cNvSpPr>
          <p:nvPr>
            <p:ph type="title"/>
          </p:nvPr>
        </p:nvSpPr>
        <p:spPr>
          <a:xfrm>
            <a:off x="573598" y="46690"/>
            <a:ext cx="11044803" cy="905561"/>
          </a:xfrm>
          <a:prstGeom prst="rect">
            <a:avLst/>
          </a:prstGeom>
          <a:noFill/>
          <a:ln>
            <a:noFill/>
          </a:ln>
        </p:spPr>
        <p:txBody>
          <a:bodyPr spcFirstLastPara="1" wrap="square" lIns="91425" tIns="45700" rIns="91425" bIns="45700" anchor="ctr" anchorCtr="0">
            <a:noAutofit/>
          </a:bodyPr>
          <a:lstStyle/>
          <a:p>
            <a:pPr marL="0" lvl="0" indent="0" algn="l" rtl="0">
              <a:lnSpc>
                <a:spcPct val="200000"/>
              </a:lnSpc>
              <a:spcBef>
                <a:spcPts val="0"/>
              </a:spcBef>
              <a:spcAft>
                <a:spcPts val="0"/>
              </a:spcAft>
              <a:buClr>
                <a:schemeClr val="dk1"/>
              </a:buClr>
              <a:buSzPts val="4000"/>
              <a:buFont typeface="Arial"/>
              <a:buNone/>
            </a:pPr>
            <a:r>
              <a:rPr lang="sv-SE" sz="4000" dirty="0">
                <a:solidFill>
                  <a:schemeClr val="dk1"/>
                </a:solidFill>
                <a:latin typeface="Arial"/>
                <a:cs typeface="Arial"/>
                <a:sym typeface="Arial"/>
              </a:rPr>
              <a:t>Förvaltarhistorik </a:t>
            </a:r>
            <a:endParaRPr dirty="0"/>
          </a:p>
        </p:txBody>
      </p:sp>
      <p:sp>
        <p:nvSpPr>
          <p:cNvPr id="374" name="Google Shape;374;p36"/>
          <p:cNvSpPr/>
          <p:nvPr/>
        </p:nvSpPr>
        <p:spPr>
          <a:xfrm rot="10800000" flipH="1">
            <a:off x="0" y="-1097"/>
            <a:ext cx="12192000" cy="45719"/>
          </a:xfrm>
          <a:prstGeom prst="rect">
            <a:avLst/>
          </a:prstGeom>
          <a:solidFill>
            <a:srgbClr val="002D7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Arial"/>
              <a:ea typeface="Arial"/>
              <a:cs typeface="Arial"/>
              <a:sym typeface="Arial"/>
            </a:endParaRPr>
          </a:p>
        </p:txBody>
      </p:sp>
      <p:pic>
        <p:nvPicPr>
          <p:cNvPr id="4" name="Bildobjekt 3">
            <a:extLst>
              <a:ext uri="{FF2B5EF4-FFF2-40B4-BE49-F238E27FC236}">
                <a16:creationId xmlns:a16="http://schemas.microsoft.com/office/drawing/2014/main" id="{FAFCCDA5-F8CF-C806-3B14-03C22CCD842D}"/>
              </a:ext>
            </a:extLst>
          </p:cNvPr>
          <p:cNvPicPr>
            <a:picLocks noChangeAspect="1"/>
          </p:cNvPicPr>
          <p:nvPr/>
        </p:nvPicPr>
        <p:blipFill>
          <a:blip r:embed="rId3"/>
          <a:stretch>
            <a:fillRect/>
          </a:stretch>
        </p:blipFill>
        <p:spPr>
          <a:xfrm>
            <a:off x="54233" y="0"/>
            <a:ext cx="12083534" cy="6858000"/>
          </a:xfrm>
          <a:prstGeom prst="rect">
            <a:avLst/>
          </a:prstGeom>
        </p:spPr>
      </p:pic>
    </p:spTree>
    <p:extLst>
      <p:ext uri="{BB962C8B-B14F-4D97-AF65-F5344CB8AC3E}">
        <p14:creationId xmlns:p14="http://schemas.microsoft.com/office/powerpoint/2010/main" val="158978387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sp>
        <p:nvSpPr>
          <p:cNvPr id="373" name="Google Shape;373;p36"/>
          <p:cNvSpPr txBox="1">
            <a:spLocks noGrp="1"/>
          </p:cNvSpPr>
          <p:nvPr>
            <p:ph type="title"/>
          </p:nvPr>
        </p:nvSpPr>
        <p:spPr>
          <a:xfrm>
            <a:off x="573598" y="46690"/>
            <a:ext cx="11044803" cy="905561"/>
          </a:xfrm>
          <a:prstGeom prst="rect">
            <a:avLst/>
          </a:prstGeom>
          <a:noFill/>
          <a:ln>
            <a:noFill/>
          </a:ln>
        </p:spPr>
        <p:txBody>
          <a:bodyPr spcFirstLastPara="1" wrap="square" lIns="91425" tIns="45700" rIns="91425" bIns="45700" anchor="ctr" anchorCtr="0">
            <a:noAutofit/>
          </a:bodyPr>
          <a:lstStyle/>
          <a:p>
            <a:pPr marL="0" lvl="0" indent="0" algn="l" rtl="0">
              <a:lnSpc>
                <a:spcPct val="200000"/>
              </a:lnSpc>
              <a:spcBef>
                <a:spcPts val="0"/>
              </a:spcBef>
              <a:spcAft>
                <a:spcPts val="0"/>
              </a:spcAft>
              <a:buClr>
                <a:schemeClr val="dk1"/>
              </a:buClr>
              <a:buSzPts val="4000"/>
              <a:buFont typeface="Arial"/>
              <a:buNone/>
            </a:pPr>
            <a:r>
              <a:rPr lang="sv-SE" sz="4000" dirty="0">
                <a:solidFill>
                  <a:schemeClr val="dk1"/>
                </a:solidFill>
                <a:latin typeface="Whitney Black" pitchFamily="2" charset="0"/>
                <a:cs typeface="Arial"/>
                <a:sym typeface="Arial"/>
              </a:rPr>
              <a:t>Förvaltarhistorik </a:t>
            </a:r>
            <a:endParaRPr dirty="0">
              <a:latin typeface="Whitney Black" pitchFamily="2" charset="0"/>
            </a:endParaRPr>
          </a:p>
        </p:txBody>
      </p:sp>
      <p:sp>
        <p:nvSpPr>
          <p:cNvPr id="374" name="Google Shape;374;p36"/>
          <p:cNvSpPr/>
          <p:nvPr/>
        </p:nvSpPr>
        <p:spPr>
          <a:xfrm rot="10800000" flipH="1">
            <a:off x="0" y="-1097"/>
            <a:ext cx="12192000" cy="45719"/>
          </a:xfrm>
          <a:prstGeom prst="rect">
            <a:avLst/>
          </a:prstGeom>
          <a:solidFill>
            <a:srgbClr val="002D7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Arial"/>
              <a:ea typeface="Arial"/>
              <a:cs typeface="Arial"/>
              <a:sym typeface="Arial"/>
            </a:endParaRPr>
          </a:p>
        </p:txBody>
      </p:sp>
      <p:pic>
        <p:nvPicPr>
          <p:cNvPr id="5" name="Bildobjekt 4">
            <a:extLst>
              <a:ext uri="{FF2B5EF4-FFF2-40B4-BE49-F238E27FC236}">
                <a16:creationId xmlns:a16="http://schemas.microsoft.com/office/drawing/2014/main" id="{D59A2CB4-9F7F-6BA0-E7DA-9BDE20D134B4}"/>
              </a:ext>
            </a:extLst>
          </p:cNvPr>
          <p:cNvPicPr>
            <a:picLocks noChangeAspect="1"/>
          </p:cNvPicPr>
          <p:nvPr/>
        </p:nvPicPr>
        <p:blipFill>
          <a:blip r:embed="rId3"/>
          <a:stretch>
            <a:fillRect/>
          </a:stretch>
        </p:blipFill>
        <p:spPr>
          <a:xfrm>
            <a:off x="573598" y="950184"/>
            <a:ext cx="10218782" cy="5406984"/>
          </a:xfrm>
          <a:prstGeom prst="rect">
            <a:avLst/>
          </a:prstGeom>
        </p:spPr>
      </p:pic>
    </p:spTree>
    <p:extLst>
      <p:ext uri="{BB962C8B-B14F-4D97-AF65-F5344CB8AC3E}">
        <p14:creationId xmlns:p14="http://schemas.microsoft.com/office/powerpoint/2010/main" val="127313856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sp>
        <p:nvSpPr>
          <p:cNvPr id="373" name="Google Shape;373;p36"/>
          <p:cNvSpPr txBox="1">
            <a:spLocks noGrp="1"/>
          </p:cNvSpPr>
          <p:nvPr>
            <p:ph type="title"/>
          </p:nvPr>
        </p:nvSpPr>
        <p:spPr>
          <a:xfrm>
            <a:off x="573598" y="46690"/>
            <a:ext cx="11044803" cy="905561"/>
          </a:xfrm>
          <a:prstGeom prst="rect">
            <a:avLst/>
          </a:prstGeom>
          <a:noFill/>
          <a:ln>
            <a:noFill/>
          </a:ln>
        </p:spPr>
        <p:txBody>
          <a:bodyPr spcFirstLastPara="1" wrap="square" lIns="91425" tIns="45700" rIns="91425" bIns="45700" anchor="ctr" anchorCtr="0">
            <a:noAutofit/>
          </a:bodyPr>
          <a:lstStyle/>
          <a:p>
            <a:pPr marL="0" lvl="0" indent="0" algn="l" rtl="0">
              <a:lnSpc>
                <a:spcPct val="200000"/>
              </a:lnSpc>
              <a:spcBef>
                <a:spcPts val="0"/>
              </a:spcBef>
              <a:spcAft>
                <a:spcPts val="0"/>
              </a:spcAft>
              <a:buClr>
                <a:schemeClr val="dk1"/>
              </a:buClr>
              <a:buSzPts val="4000"/>
              <a:buFont typeface="Arial"/>
              <a:buNone/>
            </a:pPr>
            <a:r>
              <a:rPr lang="sv-SE" sz="4000" dirty="0">
                <a:solidFill>
                  <a:schemeClr val="dk1"/>
                </a:solidFill>
                <a:latin typeface="Arial"/>
                <a:cs typeface="Arial"/>
                <a:sym typeface="Arial"/>
              </a:rPr>
              <a:t>Nyckeltal </a:t>
            </a:r>
            <a:endParaRPr dirty="0"/>
          </a:p>
        </p:txBody>
      </p:sp>
      <p:sp>
        <p:nvSpPr>
          <p:cNvPr id="374" name="Google Shape;374;p36"/>
          <p:cNvSpPr/>
          <p:nvPr/>
        </p:nvSpPr>
        <p:spPr>
          <a:xfrm rot="10800000" flipH="1">
            <a:off x="0" y="-1097"/>
            <a:ext cx="12192000" cy="45719"/>
          </a:xfrm>
          <a:prstGeom prst="rect">
            <a:avLst/>
          </a:prstGeom>
          <a:solidFill>
            <a:srgbClr val="002D7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Arial"/>
              <a:ea typeface="Arial"/>
              <a:cs typeface="Arial"/>
              <a:sym typeface="Arial"/>
            </a:endParaRPr>
          </a:p>
        </p:txBody>
      </p:sp>
      <p:pic>
        <p:nvPicPr>
          <p:cNvPr id="3" name="Bildobjekt 2">
            <a:extLst>
              <a:ext uri="{FF2B5EF4-FFF2-40B4-BE49-F238E27FC236}">
                <a16:creationId xmlns:a16="http://schemas.microsoft.com/office/drawing/2014/main" id="{1C7AAF35-67CB-D3AC-5EF4-48A5F98B06C4}"/>
              </a:ext>
            </a:extLst>
          </p:cNvPr>
          <p:cNvPicPr>
            <a:picLocks noChangeAspect="1"/>
          </p:cNvPicPr>
          <p:nvPr/>
        </p:nvPicPr>
        <p:blipFill>
          <a:blip r:embed="rId3"/>
          <a:stretch>
            <a:fillRect/>
          </a:stretch>
        </p:blipFill>
        <p:spPr>
          <a:xfrm>
            <a:off x="207186" y="900632"/>
            <a:ext cx="5249008" cy="2924583"/>
          </a:xfrm>
          <a:prstGeom prst="rect">
            <a:avLst/>
          </a:prstGeom>
        </p:spPr>
      </p:pic>
      <p:pic>
        <p:nvPicPr>
          <p:cNvPr id="6" name="Bildobjekt 5">
            <a:extLst>
              <a:ext uri="{FF2B5EF4-FFF2-40B4-BE49-F238E27FC236}">
                <a16:creationId xmlns:a16="http://schemas.microsoft.com/office/drawing/2014/main" id="{20FFCA5A-126F-8FEB-89F8-2F981ABED7A2}"/>
              </a:ext>
            </a:extLst>
          </p:cNvPr>
          <p:cNvPicPr>
            <a:picLocks noChangeAspect="1"/>
          </p:cNvPicPr>
          <p:nvPr/>
        </p:nvPicPr>
        <p:blipFill>
          <a:blip r:embed="rId4"/>
          <a:stretch>
            <a:fillRect/>
          </a:stretch>
        </p:blipFill>
        <p:spPr>
          <a:xfrm>
            <a:off x="6096000" y="204668"/>
            <a:ext cx="4043963" cy="3118148"/>
          </a:xfrm>
          <a:prstGeom prst="rect">
            <a:avLst/>
          </a:prstGeom>
        </p:spPr>
      </p:pic>
      <p:pic>
        <p:nvPicPr>
          <p:cNvPr id="8" name="Bildobjekt 7">
            <a:extLst>
              <a:ext uri="{FF2B5EF4-FFF2-40B4-BE49-F238E27FC236}">
                <a16:creationId xmlns:a16="http://schemas.microsoft.com/office/drawing/2014/main" id="{2E5F7184-8D8A-4B51-704D-08DB798186B7}"/>
              </a:ext>
            </a:extLst>
          </p:cNvPr>
          <p:cNvPicPr>
            <a:picLocks noChangeAspect="1"/>
          </p:cNvPicPr>
          <p:nvPr/>
        </p:nvPicPr>
        <p:blipFill>
          <a:blip r:embed="rId5"/>
          <a:stretch>
            <a:fillRect/>
          </a:stretch>
        </p:blipFill>
        <p:spPr>
          <a:xfrm>
            <a:off x="188134" y="3578943"/>
            <a:ext cx="5268060" cy="2934109"/>
          </a:xfrm>
          <a:prstGeom prst="rect">
            <a:avLst/>
          </a:prstGeom>
        </p:spPr>
      </p:pic>
      <p:pic>
        <p:nvPicPr>
          <p:cNvPr id="10" name="Bildobjekt 9">
            <a:extLst>
              <a:ext uri="{FF2B5EF4-FFF2-40B4-BE49-F238E27FC236}">
                <a16:creationId xmlns:a16="http://schemas.microsoft.com/office/drawing/2014/main" id="{935E9E66-DDC7-DE36-B094-7E9DBF81D644}"/>
              </a:ext>
            </a:extLst>
          </p:cNvPr>
          <p:cNvPicPr>
            <a:picLocks noChangeAspect="1"/>
          </p:cNvPicPr>
          <p:nvPr/>
        </p:nvPicPr>
        <p:blipFill>
          <a:blip r:embed="rId6"/>
          <a:stretch>
            <a:fillRect/>
          </a:stretch>
        </p:blipFill>
        <p:spPr>
          <a:xfrm>
            <a:off x="6095999" y="3424562"/>
            <a:ext cx="3844414" cy="3088490"/>
          </a:xfrm>
          <a:prstGeom prst="rect">
            <a:avLst/>
          </a:prstGeom>
        </p:spPr>
      </p:pic>
    </p:spTree>
    <p:extLst>
      <p:ext uri="{BB962C8B-B14F-4D97-AF65-F5344CB8AC3E}">
        <p14:creationId xmlns:p14="http://schemas.microsoft.com/office/powerpoint/2010/main" val="241110264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sp>
        <p:nvSpPr>
          <p:cNvPr id="373" name="Google Shape;373;p36"/>
          <p:cNvSpPr txBox="1">
            <a:spLocks noGrp="1"/>
          </p:cNvSpPr>
          <p:nvPr>
            <p:ph type="title"/>
          </p:nvPr>
        </p:nvSpPr>
        <p:spPr>
          <a:xfrm>
            <a:off x="573598" y="46690"/>
            <a:ext cx="11044803" cy="905561"/>
          </a:xfrm>
          <a:prstGeom prst="rect">
            <a:avLst/>
          </a:prstGeom>
          <a:noFill/>
          <a:ln>
            <a:noFill/>
          </a:ln>
        </p:spPr>
        <p:txBody>
          <a:bodyPr spcFirstLastPara="1" wrap="square" lIns="91425" tIns="45700" rIns="91425" bIns="45700" anchor="ctr" anchorCtr="0">
            <a:noAutofit/>
          </a:bodyPr>
          <a:lstStyle/>
          <a:p>
            <a:pPr marL="0" lvl="0" indent="0" algn="l" rtl="0">
              <a:lnSpc>
                <a:spcPct val="200000"/>
              </a:lnSpc>
              <a:spcBef>
                <a:spcPts val="0"/>
              </a:spcBef>
              <a:spcAft>
                <a:spcPts val="0"/>
              </a:spcAft>
              <a:buClr>
                <a:schemeClr val="dk1"/>
              </a:buClr>
              <a:buSzPts val="4000"/>
              <a:buFont typeface="Arial"/>
              <a:buNone/>
            </a:pPr>
            <a:r>
              <a:rPr lang="sv-SE" sz="4000" dirty="0">
                <a:solidFill>
                  <a:schemeClr val="dk1"/>
                </a:solidFill>
                <a:latin typeface="Whitney Black" pitchFamily="2" charset="0"/>
                <a:cs typeface="Arial"/>
                <a:sym typeface="Arial"/>
              </a:rPr>
              <a:t>Index – välja rätt är inte alltid lätt</a:t>
            </a:r>
            <a:endParaRPr dirty="0">
              <a:latin typeface="Whitney Black" pitchFamily="2" charset="0"/>
            </a:endParaRPr>
          </a:p>
        </p:txBody>
      </p:sp>
      <p:sp>
        <p:nvSpPr>
          <p:cNvPr id="374" name="Google Shape;374;p36"/>
          <p:cNvSpPr/>
          <p:nvPr/>
        </p:nvSpPr>
        <p:spPr>
          <a:xfrm rot="10800000" flipH="1">
            <a:off x="0" y="-1097"/>
            <a:ext cx="12192000" cy="45719"/>
          </a:xfrm>
          <a:prstGeom prst="rect">
            <a:avLst/>
          </a:prstGeom>
          <a:solidFill>
            <a:srgbClr val="002D7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Arial"/>
              <a:ea typeface="Arial"/>
              <a:cs typeface="Arial"/>
              <a:sym typeface="Arial"/>
            </a:endParaRPr>
          </a:p>
        </p:txBody>
      </p:sp>
      <p:sp>
        <p:nvSpPr>
          <p:cNvPr id="2" name="Rectangle 2">
            <a:extLst>
              <a:ext uri="{FF2B5EF4-FFF2-40B4-BE49-F238E27FC236}">
                <a16:creationId xmlns:a16="http://schemas.microsoft.com/office/drawing/2014/main" id="{D80189F7-BFDD-6148-8F21-20F07E8673FF}"/>
              </a:ext>
            </a:extLst>
          </p:cNvPr>
          <p:cNvSpPr>
            <a:spLocks noChangeArrowheads="1"/>
          </p:cNvSpPr>
          <p:nvPr/>
        </p:nvSpPr>
        <p:spPr bwMode="auto">
          <a:xfrm>
            <a:off x="685799" y="495051"/>
            <a:ext cx="19782895" cy="6698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sv-SE"/>
          </a:p>
        </p:txBody>
      </p:sp>
      <p:pic>
        <p:nvPicPr>
          <p:cNvPr id="3073" name="Picture 1">
            <a:extLst>
              <a:ext uri="{FF2B5EF4-FFF2-40B4-BE49-F238E27FC236}">
                <a16:creationId xmlns:a16="http://schemas.microsoft.com/office/drawing/2014/main" id="{4C9E4859-0FBD-EABF-F4E3-F85038F52D1E}"/>
              </a:ext>
            </a:extLst>
          </p:cNvPr>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685800" y="952251"/>
            <a:ext cx="9195955" cy="53321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206290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sp>
        <p:nvSpPr>
          <p:cNvPr id="373" name="Google Shape;373;p36"/>
          <p:cNvSpPr txBox="1">
            <a:spLocks noGrp="1"/>
          </p:cNvSpPr>
          <p:nvPr>
            <p:ph type="title"/>
          </p:nvPr>
        </p:nvSpPr>
        <p:spPr>
          <a:xfrm>
            <a:off x="573598" y="46690"/>
            <a:ext cx="11044803" cy="905561"/>
          </a:xfrm>
          <a:prstGeom prst="rect">
            <a:avLst/>
          </a:prstGeom>
          <a:noFill/>
          <a:ln>
            <a:noFill/>
          </a:ln>
        </p:spPr>
        <p:txBody>
          <a:bodyPr spcFirstLastPara="1" wrap="square" lIns="91425" tIns="45700" rIns="91425" bIns="45700" anchor="ctr" anchorCtr="0">
            <a:noAutofit/>
          </a:bodyPr>
          <a:lstStyle/>
          <a:p>
            <a:pPr marL="0" lvl="0" indent="0" algn="l" rtl="0">
              <a:lnSpc>
                <a:spcPct val="200000"/>
              </a:lnSpc>
              <a:spcBef>
                <a:spcPts val="0"/>
              </a:spcBef>
              <a:spcAft>
                <a:spcPts val="0"/>
              </a:spcAft>
              <a:buClr>
                <a:schemeClr val="dk1"/>
              </a:buClr>
              <a:buSzPts val="4000"/>
              <a:buFont typeface="Arial"/>
              <a:buNone/>
            </a:pPr>
            <a:r>
              <a:rPr lang="sv-SE" sz="4000" dirty="0">
                <a:solidFill>
                  <a:schemeClr val="dk1"/>
                </a:solidFill>
                <a:latin typeface="Whitney Black" pitchFamily="2" charset="0"/>
                <a:cs typeface="Arial"/>
                <a:sym typeface="Arial"/>
              </a:rPr>
              <a:t>Risker med indexfonder - exkluderingar</a:t>
            </a:r>
            <a:endParaRPr dirty="0">
              <a:latin typeface="Whitney Black" pitchFamily="2" charset="0"/>
            </a:endParaRPr>
          </a:p>
        </p:txBody>
      </p:sp>
      <p:sp>
        <p:nvSpPr>
          <p:cNvPr id="374" name="Google Shape;374;p36"/>
          <p:cNvSpPr/>
          <p:nvPr/>
        </p:nvSpPr>
        <p:spPr>
          <a:xfrm rot="10800000" flipH="1">
            <a:off x="0" y="-1097"/>
            <a:ext cx="12192000" cy="45719"/>
          </a:xfrm>
          <a:prstGeom prst="rect">
            <a:avLst/>
          </a:prstGeom>
          <a:solidFill>
            <a:srgbClr val="002D7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Arial"/>
              <a:ea typeface="Arial"/>
              <a:cs typeface="Arial"/>
              <a:sym typeface="Arial"/>
            </a:endParaRPr>
          </a:p>
        </p:txBody>
      </p:sp>
      <p:sp>
        <p:nvSpPr>
          <p:cNvPr id="2" name="Rectangle 2">
            <a:extLst>
              <a:ext uri="{FF2B5EF4-FFF2-40B4-BE49-F238E27FC236}">
                <a16:creationId xmlns:a16="http://schemas.microsoft.com/office/drawing/2014/main" id="{D80189F7-BFDD-6148-8F21-20F07E8673FF}"/>
              </a:ext>
            </a:extLst>
          </p:cNvPr>
          <p:cNvSpPr>
            <a:spLocks noChangeArrowheads="1"/>
          </p:cNvSpPr>
          <p:nvPr/>
        </p:nvSpPr>
        <p:spPr bwMode="auto">
          <a:xfrm>
            <a:off x="685799" y="495051"/>
            <a:ext cx="19782895" cy="6698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sv-SE"/>
          </a:p>
        </p:txBody>
      </p:sp>
      <p:pic>
        <p:nvPicPr>
          <p:cNvPr id="4098" name="Picture 2">
            <a:extLst>
              <a:ext uri="{FF2B5EF4-FFF2-40B4-BE49-F238E27FC236}">
                <a16:creationId xmlns:a16="http://schemas.microsoft.com/office/drawing/2014/main" id="{ECD1591A-8F45-9E5A-0303-EA36F9D263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799" y="952251"/>
            <a:ext cx="9255643" cy="5409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0693144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sp>
        <p:nvSpPr>
          <p:cNvPr id="373" name="Google Shape;373;p36"/>
          <p:cNvSpPr txBox="1">
            <a:spLocks noGrp="1"/>
          </p:cNvSpPr>
          <p:nvPr>
            <p:ph type="title"/>
          </p:nvPr>
        </p:nvSpPr>
        <p:spPr>
          <a:xfrm>
            <a:off x="573598" y="46690"/>
            <a:ext cx="11044803" cy="905561"/>
          </a:xfrm>
          <a:prstGeom prst="rect">
            <a:avLst/>
          </a:prstGeom>
          <a:noFill/>
          <a:ln>
            <a:noFill/>
          </a:ln>
        </p:spPr>
        <p:txBody>
          <a:bodyPr spcFirstLastPara="1" wrap="square" lIns="91425" tIns="45700" rIns="91425" bIns="45700" anchor="ctr" anchorCtr="0">
            <a:noAutofit/>
          </a:bodyPr>
          <a:lstStyle/>
          <a:p>
            <a:pPr marL="0" lvl="0" indent="0" algn="l" rtl="0">
              <a:lnSpc>
                <a:spcPct val="200000"/>
              </a:lnSpc>
              <a:spcBef>
                <a:spcPts val="0"/>
              </a:spcBef>
              <a:spcAft>
                <a:spcPts val="0"/>
              </a:spcAft>
              <a:buClr>
                <a:schemeClr val="dk1"/>
              </a:buClr>
              <a:buSzPts val="4000"/>
              <a:buFont typeface="Arial"/>
              <a:buNone/>
            </a:pPr>
            <a:r>
              <a:rPr lang="sv-SE" sz="4000" dirty="0">
                <a:solidFill>
                  <a:schemeClr val="dk1"/>
                </a:solidFill>
                <a:latin typeface="Whitney Black" pitchFamily="2" charset="0"/>
                <a:cs typeface="Arial"/>
                <a:sym typeface="Arial"/>
              </a:rPr>
              <a:t>Använd både indexfonder och aktivt förvaltade</a:t>
            </a:r>
            <a:endParaRPr dirty="0">
              <a:latin typeface="Whitney Black" pitchFamily="2" charset="0"/>
            </a:endParaRPr>
          </a:p>
        </p:txBody>
      </p:sp>
      <p:sp>
        <p:nvSpPr>
          <p:cNvPr id="374" name="Google Shape;374;p36"/>
          <p:cNvSpPr/>
          <p:nvPr/>
        </p:nvSpPr>
        <p:spPr>
          <a:xfrm rot="10800000" flipH="1">
            <a:off x="0" y="-1097"/>
            <a:ext cx="12192000" cy="45719"/>
          </a:xfrm>
          <a:prstGeom prst="rect">
            <a:avLst/>
          </a:prstGeom>
          <a:solidFill>
            <a:srgbClr val="002D7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Arial"/>
              <a:ea typeface="Arial"/>
              <a:cs typeface="Arial"/>
              <a:sym typeface="Arial"/>
            </a:endParaRPr>
          </a:p>
        </p:txBody>
      </p:sp>
      <p:sp>
        <p:nvSpPr>
          <p:cNvPr id="2" name="Rectangle 2">
            <a:extLst>
              <a:ext uri="{FF2B5EF4-FFF2-40B4-BE49-F238E27FC236}">
                <a16:creationId xmlns:a16="http://schemas.microsoft.com/office/drawing/2014/main" id="{D80189F7-BFDD-6148-8F21-20F07E8673FF}"/>
              </a:ext>
            </a:extLst>
          </p:cNvPr>
          <p:cNvSpPr>
            <a:spLocks noChangeArrowheads="1"/>
          </p:cNvSpPr>
          <p:nvPr/>
        </p:nvSpPr>
        <p:spPr bwMode="auto">
          <a:xfrm>
            <a:off x="685799" y="495051"/>
            <a:ext cx="19782895" cy="6698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sv-SE"/>
          </a:p>
        </p:txBody>
      </p:sp>
      <p:sp>
        <p:nvSpPr>
          <p:cNvPr id="3" name="textruta 2">
            <a:extLst>
              <a:ext uri="{FF2B5EF4-FFF2-40B4-BE49-F238E27FC236}">
                <a16:creationId xmlns:a16="http://schemas.microsoft.com/office/drawing/2014/main" id="{59E81785-6576-5CC8-C338-5792AF6C7D44}"/>
              </a:ext>
            </a:extLst>
          </p:cNvPr>
          <p:cNvSpPr txBox="1"/>
          <p:nvPr/>
        </p:nvSpPr>
        <p:spPr>
          <a:xfrm>
            <a:off x="685799" y="1318437"/>
            <a:ext cx="10776099" cy="3970318"/>
          </a:xfrm>
          <a:prstGeom prst="rect">
            <a:avLst/>
          </a:prstGeom>
          <a:noFill/>
        </p:spPr>
        <p:txBody>
          <a:bodyPr wrap="square" rtlCol="0">
            <a:spAutoFit/>
          </a:bodyPr>
          <a:lstStyle/>
          <a:p>
            <a:r>
              <a:rPr lang="sv-SE" sz="2800" dirty="0">
                <a:latin typeface="Whitney Black" pitchFamily="2" charset="0"/>
              </a:rPr>
              <a:t>Kombinera indexfonder och aktiva fonder – båda har fördelar</a:t>
            </a:r>
          </a:p>
          <a:p>
            <a:pPr marL="457200" indent="-457200">
              <a:buFontTx/>
              <a:buChar char="-"/>
            </a:pPr>
            <a:r>
              <a:rPr lang="sv-SE" sz="2800" dirty="0">
                <a:latin typeface="Whitney Black" pitchFamily="2" charset="0"/>
              </a:rPr>
              <a:t>Indexfonder bra i uppåtgående marknader där ”allt” stiger (</a:t>
            </a:r>
            <a:r>
              <a:rPr lang="sv-SE" sz="2800" dirty="0" err="1">
                <a:latin typeface="Whitney Black" pitchFamily="2" charset="0"/>
              </a:rPr>
              <a:t>momentum</a:t>
            </a:r>
            <a:r>
              <a:rPr lang="sv-SE" sz="2800" dirty="0">
                <a:latin typeface="Whitney Black" pitchFamily="2" charset="0"/>
              </a:rPr>
              <a:t>) samt på stora marknader </a:t>
            </a:r>
          </a:p>
          <a:p>
            <a:pPr marL="457200" indent="-457200">
              <a:buFontTx/>
              <a:buChar char="-"/>
            </a:pPr>
            <a:r>
              <a:rPr lang="sv-SE" sz="2800" dirty="0">
                <a:latin typeface="Whitney Black" pitchFamily="2" charset="0"/>
              </a:rPr>
              <a:t>Aktivt förvaltade (med bra förvaltning) ofta bättre när :</a:t>
            </a:r>
          </a:p>
          <a:p>
            <a:pPr lvl="2"/>
            <a:r>
              <a:rPr lang="sv-SE" sz="2800" dirty="0">
                <a:latin typeface="Whitney Black" pitchFamily="2" charset="0"/>
              </a:rPr>
              <a:t>	- Faktorer påverkar specifika sektorer</a:t>
            </a:r>
          </a:p>
          <a:p>
            <a:pPr lvl="2"/>
            <a:r>
              <a:rPr lang="sv-SE" sz="2800" dirty="0">
                <a:latin typeface="Whitney Black" pitchFamily="2" charset="0"/>
              </a:rPr>
              <a:t>	- Småbolag kan gynnas</a:t>
            </a:r>
          </a:p>
          <a:p>
            <a:pPr lvl="2"/>
            <a:r>
              <a:rPr lang="sv-SE" sz="2800" dirty="0">
                <a:latin typeface="Whitney Black" pitchFamily="2" charset="0"/>
              </a:rPr>
              <a:t>	- På mindre marknader</a:t>
            </a:r>
          </a:p>
          <a:p>
            <a:pPr lvl="2"/>
            <a:r>
              <a:rPr lang="sv-SE" sz="2800" dirty="0">
                <a:latin typeface="Whitney Black" pitchFamily="2" charset="0"/>
              </a:rPr>
              <a:t>	- När du vill ha en specifik exponering, tex teknik, läkemedel </a:t>
            </a:r>
          </a:p>
          <a:p>
            <a:pPr lvl="2"/>
            <a:endParaRPr lang="sv-SE" sz="2800" dirty="0"/>
          </a:p>
        </p:txBody>
      </p:sp>
    </p:spTree>
    <p:extLst>
      <p:ext uri="{BB962C8B-B14F-4D97-AF65-F5344CB8AC3E}">
        <p14:creationId xmlns:p14="http://schemas.microsoft.com/office/powerpoint/2010/main" val="114390940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613"/>
        <p:cNvGrpSpPr/>
        <p:nvPr/>
      </p:nvGrpSpPr>
      <p:grpSpPr>
        <a:xfrm>
          <a:off x="0" y="0"/>
          <a:ext cx="0" cy="0"/>
          <a:chOff x="0" y="0"/>
          <a:chExt cx="0" cy="0"/>
        </a:xfrm>
      </p:grpSpPr>
      <p:pic>
        <p:nvPicPr>
          <p:cNvPr id="614" name="Google Shape;614;p47" descr="En bild som visar byggnad&#10;&#10;Automatiskt genererad beskrivning"/>
          <p:cNvPicPr preferRelativeResize="0"/>
          <p:nvPr/>
        </p:nvPicPr>
        <p:blipFill rotWithShape="1">
          <a:blip r:embed="rId3">
            <a:alphaModFix/>
          </a:blip>
          <a:srcRect r="650" b="15657"/>
          <a:stretch/>
        </p:blipFill>
        <p:spPr>
          <a:xfrm>
            <a:off x="-1" y="1"/>
            <a:ext cx="12192001" cy="6858000"/>
          </a:xfrm>
          <a:prstGeom prst="rect">
            <a:avLst/>
          </a:prstGeom>
          <a:noFill/>
          <a:ln>
            <a:noFill/>
          </a:ln>
        </p:spPr>
      </p:pic>
      <p:sp>
        <p:nvSpPr>
          <p:cNvPr id="615" name="Google Shape;615;p47"/>
          <p:cNvSpPr/>
          <p:nvPr/>
        </p:nvSpPr>
        <p:spPr>
          <a:xfrm>
            <a:off x="-33503" y="0"/>
            <a:ext cx="12225503" cy="6858000"/>
          </a:xfrm>
          <a:prstGeom prst="rect">
            <a:avLst/>
          </a:prstGeom>
          <a:solidFill>
            <a:srgbClr val="002D72">
              <a:alpha val="74901"/>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Arial"/>
              <a:ea typeface="Arial"/>
              <a:cs typeface="Arial"/>
              <a:sym typeface="Arial"/>
            </a:endParaRPr>
          </a:p>
        </p:txBody>
      </p:sp>
      <p:sp>
        <p:nvSpPr>
          <p:cNvPr id="616" name="Google Shape;616;p47"/>
          <p:cNvSpPr/>
          <p:nvPr/>
        </p:nvSpPr>
        <p:spPr>
          <a:xfrm>
            <a:off x="599744" y="979597"/>
            <a:ext cx="10959008" cy="156966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7FBA23"/>
              </a:buClr>
              <a:buSzPts val="9600"/>
              <a:buFont typeface="Arial"/>
              <a:buNone/>
            </a:pPr>
            <a:r>
              <a:rPr lang="sv-SE" sz="2800" b="0" i="0" u="none" strike="noStrike" cap="none" dirty="0">
                <a:solidFill>
                  <a:srgbClr val="FFFFFF"/>
                </a:solidFill>
                <a:latin typeface="Whitney Black" pitchFamily="2" charset="0"/>
                <a:sym typeface="Arial"/>
              </a:rPr>
              <a:t>Välkomna att kontakta oss vid frågor</a:t>
            </a:r>
          </a:p>
          <a:p>
            <a:pPr marL="0" marR="0" lvl="0" indent="0" algn="ctr" rtl="0">
              <a:lnSpc>
                <a:spcPct val="100000"/>
              </a:lnSpc>
              <a:spcBef>
                <a:spcPts val="0"/>
              </a:spcBef>
              <a:spcAft>
                <a:spcPts val="0"/>
              </a:spcAft>
              <a:buClr>
                <a:srgbClr val="7FBA23"/>
              </a:buClr>
              <a:buSzPts val="9600"/>
              <a:buFont typeface="Arial"/>
              <a:buNone/>
            </a:pPr>
            <a:r>
              <a:rPr lang="sv-SE" sz="4400" dirty="0">
                <a:solidFill>
                  <a:srgbClr val="FFFFFF"/>
                </a:solidFill>
                <a:latin typeface="Whitney Black" pitchFamily="2" charset="0"/>
              </a:rPr>
              <a:t>Fredrik Bjurnemark 073-447 63 52</a:t>
            </a:r>
          </a:p>
          <a:p>
            <a:pPr marL="0" marR="0" lvl="0" indent="0" algn="ctr" rtl="0">
              <a:lnSpc>
                <a:spcPct val="100000"/>
              </a:lnSpc>
              <a:spcBef>
                <a:spcPts val="0"/>
              </a:spcBef>
              <a:spcAft>
                <a:spcPts val="0"/>
              </a:spcAft>
              <a:buClr>
                <a:srgbClr val="7FBA23"/>
              </a:buClr>
              <a:buSzPts val="9600"/>
              <a:buFont typeface="Arial"/>
              <a:buNone/>
            </a:pPr>
            <a:r>
              <a:rPr lang="sv-SE" sz="4400" dirty="0">
                <a:solidFill>
                  <a:srgbClr val="FFFFFF"/>
                </a:solidFill>
                <a:latin typeface="Whitney Black" pitchFamily="2" charset="0"/>
              </a:rPr>
              <a:t>Fredrik.bjurnemark@soderbergpartners.se</a:t>
            </a:r>
          </a:p>
          <a:p>
            <a:pPr marL="0" marR="0" lvl="0" indent="0" algn="ctr" rtl="0">
              <a:lnSpc>
                <a:spcPct val="100000"/>
              </a:lnSpc>
              <a:spcBef>
                <a:spcPts val="0"/>
              </a:spcBef>
              <a:spcAft>
                <a:spcPts val="0"/>
              </a:spcAft>
              <a:buClr>
                <a:srgbClr val="7FBA23"/>
              </a:buClr>
              <a:buSzPts val="9600"/>
              <a:buFont typeface="Arial"/>
              <a:buNone/>
            </a:pPr>
            <a:endParaRPr lang="sv-SE" sz="4400" dirty="0">
              <a:solidFill>
                <a:srgbClr val="FFFFFF"/>
              </a:solidFill>
              <a:latin typeface="Whitney Black" pitchFamily="2" charset="0"/>
            </a:endParaRPr>
          </a:p>
          <a:p>
            <a:pPr marL="0" marR="0" lvl="0" indent="0" algn="ctr" rtl="0">
              <a:lnSpc>
                <a:spcPct val="100000"/>
              </a:lnSpc>
              <a:spcBef>
                <a:spcPts val="0"/>
              </a:spcBef>
              <a:spcAft>
                <a:spcPts val="0"/>
              </a:spcAft>
              <a:buClr>
                <a:srgbClr val="7FBA23"/>
              </a:buClr>
              <a:buSzPts val="9600"/>
              <a:buFont typeface="Arial"/>
              <a:buNone/>
            </a:pPr>
            <a:r>
              <a:rPr lang="sv-SE" sz="4400" dirty="0">
                <a:solidFill>
                  <a:srgbClr val="FFFFFF"/>
                </a:solidFill>
                <a:latin typeface="Whitney Black" pitchFamily="2" charset="0"/>
              </a:rPr>
              <a:t>Lars Jonson 073-447 63 54</a:t>
            </a:r>
          </a:p>
          <a:p>
            <a:pPr marL="0" marR="0" lvl="0" indent="0" algn="ctr" rtl="0">
              <a:lnSpc>
                <a:spcPct val="100000"/>
              </a:lnSpc>
              <a:spcBef>
                <a:spcPts val="0"/>
              </a:spcBef>
              <a:spcAft>
                <a:spcPts val="0"/>
              </a:spcAft>
              <a:buClr>
                <a:srgbClr val="7FBA23"/>
              </a:buClr>
              <a:buSzPts val="9600"/>
              <a:buFont typeface="Arial"/>
              <a:buNone/>
            </a:pPr>
            <a:r>
              <a:rPr lang="sv-SE" sz="4400" dirty="0">
                <a:solidFill>
                  <a:srgbClr val="FFFFFF"/>
                </a:solidFill>
                <a:latin typeface="Whitney Black" pitchFamily="2" charset="0"/>
              </a:rPr>
              <a:t>Lars.jonson@soderbergpartners.se</a:t>
            </a:r>
          </a:p>
          <a:p>
            <a:pPr marL="0" marR="0" lvl="0" indent="0" algn="ctr" rtl="0">
              <a:lnSpc>
                <a:spcPct val="100000"/>
              </a:lnSpc>
              <a:spcBef>
                <a:spcPts val="0"/>
              </a:spcBef>
              <a:spcAft>
                <a:spcPts val="0"/>
              </a:spcAft>
              <a:buClr>
                <a:srgbClr val="7FBA23"/>
              </a:buClr>
              <a:buSzPts val="9600"/>
              <a:buFont typeface="Arial"/>
              <a:buNone/>
            </a:pPr>
            <a:endParaRPr lang="sv-SE" sz="9600" b="0" i="0" u="none" strike="noStrike" cap="none" dirty="0">
              <a:solidFill>
                <a:srgbClr val="FFFFFF"/>
              </a:solidFill>
              <a:latin typeface="Arial"/>
              <a:ea typeface="Arial"/>
              <a:cs typeface="Arial"/>
              <a:sym typeface="Arial"/>
            </a:endParaRPr>
          </a:p>
          <a:p>
            <a:pPr marL="0" marR="0" lvl="0" indent="0" algn="ctr" rtl="0">
              <a:lnSpc>
                <a:spcPct val="100000"/>
              </a:lnSpc>
              <a:spcBef>
                <a:spcPts val="0"/>
              </a:spcBef>
              <a:spcAft>
                <a:spcPts val="0"/>
              </a:spcAft>
              <a:buClr>
                <a:srgbClr val="7FBA23"/>
              </a:buClr>
              <a:buSzPts val="9600"/>
              <a:buFont typeface="Arial"/>
              <a:buNone/>
            </a:pPr>
            <a:endParaRPr lang="sv-SE" sz="9600" b="0" i="0" u="none" strike="noStrike" cap="none" dirty="0">
              <a:solidFill>
                <a:srgbClr val="FFFFFF"/>
              </a:solidFill>
              <a:latin typeface="Arial"/>
              <a:ea typeface="Arial"/>
              <a:cs typeface="Arial"/>
              <a:sym typeface="Arial"/>
            </a:endParaRPr>
          </a:p>
        </p:txBody>
      </p:sp>
      <p:pic>
        <p:nvPicPr>
          <p:cNvPr id="617" name="Google Shape;617;p47"/>
          <p:cNvPicPr preferRelativeResize="0"/>
          <p:nvPr/>
        </p:nvPicPr>
        <p:blipFill rotWithShape="1">
          <a:blip r:embed="rId4">
            <a:alphaModFix/>
          </a:blip>
          <a:srcRect/>
          <a:stretch/>
        </p:blipFill>
        <p:spPr>
          <a:xfrm>
            <a:off x="4187638" y="5759454"/>
            <a:ext cx="3816723" cy="621874"/>
          </a:xfrm>
          <a:prstGeom prst="rect">
            <a:avLst/>
          </a:prstGeom>
          <a:noFill/>
          <a:ln>
            <a:noFill/>
          </a:ln>
        </p:spPr>
      </p:pic>
      <p:sp>
        <p:nvSpPr>
          <p:cNvPr id="32" name="Rubrik 31">
            <a:extLst>
              <a:ext uri="{FF2B5EF4-FFF2-40B4-BE49-F238E27FC236}">
                <a16:creationId xmlns:a16="http://schemas.microsoft.com/office/drawing/2014/main" id="{5CCE689C-22DE-4D84-A4AF-C9D8124CE0FD}"/>
              </a:ext>
            </a:extLst>
          </p:cNvPr>
          <p:cNvSpPr>
            <a:spLocks noGrp="1"/>
          </p:cNvSpPr>
          <p:nvPr>
            <p:ph type="title"/>
          </p:nvPr>
        </p:nvSpPr>
        <p:spPr/>
        <p:txBody>
          <a:bodyPr/>
          <a:lstStyle/>
          <a:p>
            <a:endParaRPr lang="sv-SE" dirty="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ruta 7">
            <a:extLst>
              <a:ext uri="{FF2B5EF4-FFF2-40B4-BE49-F238E27FC236}">
                <a16:creationId xmlns:a16="http://schemas.microsoft.com/office/drawing/2014/main" id="{2006975A-C5DB-42F7-9BA2-AB2859020F30}"/>
              </a:ext>
            </a:extLst>
          </p:cNvPr>
          <p:cNvSpPr txBox="1"/>
          <p:nvPr/>
        </p:nvSpPr>
        <p:spPr>
          <a:xfrm>
            <a:off x="587375" y="1123240"/>
            <a:ext cx="7559399" cy="4611519"/>
          </a:xfrm>
          <a:prstGeom prst="rect">
            <a:avLst/>
          </a:prstGeom>
          <a:noFill/>
        </p:spPr>
        <p:txBody>
          <a:bodyPr wrap="square" lIns="0" tIns="0" rIns="0" bIns="0" numCol="2" spcCol="180000">
            <a:spAutoFit/>
          </a:bodyPr>
          <a:lstStyle>
            <a:lvl1pPr eaLnBrk="0" hangingPunct="0">
              <a:defRPr>
                <a:solidFill>
                  <a:schemeClr val="tx1"/>
                </a:solidFill>
                <a:latin typeface="Arial" charset="0"/>
                <a:ea typeface="ＭＳ Ｐゴシック" pitchFamily="-108" charset="-128"/>
              </a:defRPr>
            </a:lvl1pPr>
            <a:lvl2pPr marL="742950" indent="-285750" eaLnBrk="0" hangingPunct="0">
              <a:defRPr>
                <a:solidFill>
                  <a:schemeClr val="tx1"/>
                </a:solidFill>
                <a:latin typeface="Arial" charset="0"/>
                <a:ea typeface="ＭＳ Ｐゴシック" pitchFamily="-108" charset="-128"/>
              </a:defRPr>
            </a:lvl2pPr>
            <a:lvl3pPr marL="1143000" indent="-228600" eaLnBrk="0" hangingPunct="0">
              <a:defRPr>
                <a:solidFill>
                  <a:schemeClr val="tx1"/>
                </a:solidFill>
                <a:latin typeface="Arial" charset="0"/>
                <a:ea typeface="ＭＳ Ｐゴシック" pitchFamily="-108" charset="-128"/>
              </a:defRPr>
            </a:lvl3pPr>
            <a:lvl4pPr marL="1600200" indent="-228600" eaLnBrk="0" hangingPunct="0">
              <a:defRPr>
                <a:solidFill>
                  <a:schemeClr val="tx1"/>
                </a:solidFill>
                <a:latin typeface="Arial" charset="0"/>
                <a:ea typeface="ＭＳ Ｐゴシック" pitchFamily="-108" charset="-128"/>
              </a:defRPr>
            </a:lvl4pPr>
            <a:lvl5pPr marL="2057400" indent="-228600" eaLnBrk="0" hangingPunct="0">
              <a:defRPr>
                <a:solidFill>
                  <a:schemeClr val="tx1"/>
                </a:solidFill>
                <a:latin typeface="Arial" charset="0"/>
                <a:ea typeface="ＭＳ Ｐゴシック" pitchFamily="-108"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108"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108"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108"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108" charset="-128"/>
              </a:defRPr>
            </a:lvl9pPr>
          </a:lstStyle>
          <a:p>
            <a:pPr eaLnBrk="1" hangingPunct="1">
              <a:lnSpc>
                <a:spcPts val="1400"/>
              </a:lnSpc>
              <a:spcAft>
                <a:spcPts val="400"/>
              </a:spcAft>
              <a:defRPr/>
            </a:pPr>
            <a:r>
              <a:rPr lang="sv-SE" sz="1050" spc="50" dirty="0">
                <a:solidFill>
                  <a:srgbClr val="333333"/>
                </a:solidFill>
                <a:latin typeface="Whitney Bold" pitchFamily="50" charset="0"/>
                <a:cs typeface="Arial" charset="0"/>
              </a:rPr>
              <a:t>Om Söderberg &amp; Partners</a:t>
            </a:r>
          </a:p>
          <a:p>
            <a:pPr marL="0" indent="0">
              <a:lnSpc>
                <a:spcPts val="1400"/>
              </a:lnSpc>
              <a:spcAft>
                <a:spcPts val="1000"/>
              </a:spcAft>
              <a:buNone/>
            </a:pPr>
            <a:r>
              <a:rPr lang="sv-SE" sz="900" kern="1200" dirty="0">
                <a:solidFill>
                  <a:srgbClr val="333333"/>
                </a:solidFill>
                <a:latin typeface="Whitney Light" pitchFamily="50" charset="0"/>
              </a:rPr>
              <a:t>Söderberg &amp; Partners grundades 2004 och är en av Sveriges ledande finansiella rådgivare och förmedlare av försäkringar och finansiella produkter. Vi bedriver verksamheter inom bland annat tjänstepensionsrådgivning, försäkringsrådgivning och försäkringsförmedling samt kapitalrådgivning och kapitalförvaltning. Vi utvecklar och erbjuder även digitala verktyg för bland annat finansiell rådgivning och för löne- och förmånshantering.</a:t>
            </a:r>
            <a:endParaRPr lang="sv-SE" sz="900" kern="1200" dirty="0">
              <a:solidFill>
                <a:srgbClr val="333333"/>
              </a:solidFill>
              <a:latin typeface="Whitney Light" pitchFamily="50" charset="0"/>
              <a:cs typeface="Arial" charset="0"/>
            </a:endParaRPr>
          </a:p>
          <a:p>
            <a:pPr eaLnBrk="1" hangingPunct="1">
              <a:lnSpc>
                <a:spcPts val="1400"/>
              </a:lnSpc>
              <a:spcAft>
                <a:spcPts val="400"/>
              </a:spcAft>
              <a:defRPr/>
            </a:pPr>
            <a:r>
              <a:rPr lang="sv-SE" sz="1050" kern="1200" spc="50" dirty="0">
                <a:solidFill>
                  <a:srgbClr val="333333"/>
                </a:solidFill>
                <a:latin typeface="Whitney Bold" pitchFamily="50" charset="0"/>
                <a:cs typeface="Arial" charset="0"/>
              </a:rPr>
              <a:t>Viktig information</a:t>
            </a:r>
          </a:p>
          <a:p>
            <a:pPr eaLnBrk="1" hangingPunct="1">
              <a:lnSpc>
                <a:spcPts val="1400"/>
              </a:lnSpc>
              <a:spcAft>
                <a:spcPts val="1000"/>
              </a:spcAft>
              <a:defRPr/>
            </a:pPr>
            <a:r>
              <a:rPr lang="sv-SE" sz="900" dirty="0">
                <a:solidFill>
                  <a:srgbClr val="333333"/>
                </a:solidFill>
                <a:latin typeface="Whitney Light" pitchFamily="50" charset="0"/>
                <a:cs typeface="Arial" charset="0"/>
              </a:rPr>
              <a:t>Denna analys är framtagen av Söderberg &amp; Partners Wealth Management AB (nedan Söderberg &amp; Partners). Söderberg &amp; Partners står under Finansinspektionens tillsyn. Som grund till analysen har källor använts som i god tro bedömts vara tillförlitliga. Söderberg &amp; Partners kan inte garantera riktigheten i denna information eller ta på sig något ansvar för fullständighet.</a:t>
            </a:r>
          </a:p>
          <a:p>
            <a:pPr eaLnBrk="1" hangingPunct="1">
              <a:lnSpc>
                <a:spcPts val="1400"/>
              </a:lnSpc>
              <a:spcAft>
                <a:spcPts val="1000"/>
              </a:spcAft>
              <a:defRPr/>
            </a:pPr>
            <a:r>
              <a:rPr lang="sv-SE" sz="900" dirty="0">
                <a:solidFill>
                  <a:srgbClr val="333333"/>
                </a:solidFill>
                <a:latin typeface="Whitney Light" pitchFamily="50" charset="0"/>
                <a:cs typeface="Arial" charset="0"/>
              </a:rPr>
              <a:t>Syftet med analysen är att ge Söderberg &amp; Partners kunder allmän information och analysen utgör således inte en rekommendation eller ett personligt investeringsråd och bör inte ensam ligga till grund för ett investeringsbeslut. Investerare bör söka finansiell rådgivning angående lämpligheten i att investera i de värdepapper eller investeringsstrategier som diskuteras eller rekommenderas i denna analys och bör förstå att uttalanden om framtidsutsikter inte nödvändigtvis kommer att realiseras. Historisk avkastning är inte en garanti för framtida resultat. Placeringar i värdepapper innebär alltid en ekonomisk risk. För aktier noterade på börs utanför Sverige kan avkastningen för investeringen även påverkas av valutakursutveckling.</a:t>
            </a:r>
          </a:p>
          <a:p>
            <a:pPr eaLnBrk="1" hangingPunct="1">
              <a:lnSpc>
                <a:spcPts val="1400"/>
              </a:lnSpc>
              <a:spcAft>
                <a:spcPts val="1000"/>
              </a:spcAft>
              <a:defRPr/>
            </a:pPr>
            <a:r>
              <a:rPr lang="sv-SE" sz="900" dirty="0">
                <a:solidFill>
                  <a:srgbClr val="333333"/>
                </a:solidFill>
                <a:latin typeface="Whitney Light" pitchFamily="50" charset="0"/>
                <a:cs typeface="Arial" charset="0"/>
              </a:rPr>
              <a:t>Söderberg &amp; Partners ansvarar inte för direkta eller indirekta skador eller förluster, inklusive men inte begränsat till, förlorad och utebliven vinst, som kan uppkomma till följd av användandet av denna rapport eller dess innehåll. Materialet får inte distribueras, citeras eller kopieras för användning utan Söderberg &amp; Partners föregående godkännande.</a:t>
            </a:r>
          </a:p>
          <a:p>
            <a:pPr eaLnBrk="1" hangingPunct="1">
              <a:lnSpc>
                <a:spcPts val="1400"/>
              </a:lnSpc>
              <a:spcAft>
                <a:spcPts val="1000"/>
              </a:spcAft>
              <a:defRPr/>
            </a:pPr>
            <a:r>
              <a:rPr lang="sv-SE" sz="900" dirty="0">
                <a:solidFill>
                  <a:srgbClr val="333333"/>
                </a:solidFill>
                <a:latin typeface="Whitney Light" pitchFamily="50" charset="0"/>
                <a:cs typeface="Arial" charset="0"/>
              </a:rPr>
              <a:t>Söderberg &amp; Partners hantering av intressekonflikter inom investeringsrekommendationer är central och bolaget har antagit interna riktlinjer för att garantera integritet och oberoende för analytiker samt för att identifiera, eliminera, undvika, hantera och/eller offentliggöra faktiska eller potentiella intressekonflikter som rör analytiker eller Söderberg &amp; Partners som bolag. Riktlinjerna innehåller regler om, bland annat men inte begränsat till, förbud mot gynnsamma rekommendationer, reglering av egen handel avseende de instrument som en analys omfattar (där handel inte får ske förrän det att två handelsdagar förflutit från att den aktuella analysen gjorts tillgänglig för mottagarna av den) samt ett generellt förbud mot egen handel i de instrument som en analys omfattar i strid med gällande rekommendationer. Det kan förekomma att analytiker eller närstående personer har innehav i de värdepapper som de utarbetar en rekommendation för. Om den som utarbetat eller ansvarar för rekommendationen eller någon närstående juridisk person har ett väsentligt intresse i det finansiella instrument som rekommendationen avser anges detta tydligt i analysen. Vid osäkerhet i fråga om intressekonflikter skall frågan tas upp till den verkställande direktörens behandling.</a:t>
            </a:r>
          </a:p>
          <a:p>
            <a:pPr>
              <a:spcAft>
                <a:spcPts val="1000"/>
              </a:spcAft>
            </a:pPr>
            <a:r>
              <a:rPr lang="sv-SE" sz="900" kern="1200" dirty="0">
                <a:solidFill>
                  <a:srgbClr val="333333"/>
                </a:solidFill>
                <a:effectLst/>
                <a:latin typeface="+mn-lt"/>
                <a:ea typeface="ＭＳ Ｐゴシック" pitchFamily="-108" charset="-128"/>
                <a:cs typeface="+mn-cs"/>
              </a:rPr>
              <a:t> </a:t>
            </a:r>
          </a:p>
          <a:p>
            <a:pPr eaLnBrk="1" hangingPunct="1">
              <a:defRPr/>
            </a:pPr>
            <a:endParaRPr lang="sv-SE" sz="900" dirty="0">
              <a:solidFill>
                <a:srgbClr val="333333"/>
              </a:solidFill>
              <a:latin typeface="+mn-lt"/>
              <a:cs typeface="Arial" charset="0"/>
            </a:endParaRPr>
          </a:p>
        </p:txBody>
      </p:sp>
      <p:sp>
        <p:nvSpPr>
          <p:cNvPr id="4" name="Platshållare för bildnummer 2">
            <a:extLst>
              <a:ext uri="{FF2B5EF4-FFF2-40B4-BE49-F238E27FC236}">
                <a16:creationId xmlns:a16="http://schemas.microsoft.com/office/drawing/2014/main" id="{41A70C25-E9BB-607A-A6A4-808382C63228}"/>
              </a:ext>
            </a:extLst>
          </p:cNvPr>
          <p:cNvSpPr txBox="1">
            <a:spLocks/>
          </p:cNvSpPr>
          <p:nvPr/>
        </p:nvSpPr>
        <p:spPr>
          <a:xfrm>
            <a:off x="10936873" y="6346328"/>
            <a:ext cx="648419" cy="365125"/>
          </a:xfrm>
          <a:prstGeom prst="rect">
            <a:avLst/>
          </a:prstGeom>
        </p:spPr>
        <p:txBody>
          <a:bodyPr/>
          <a:lstStyle>
            <a:defPPr>
              <a:defRPr lang="sv-SE"/>
            </a:defPPr>
            <a:lvl1pPr marL="0" algn="l" defTabSz="914400" rtl="0" eaLnBrk="1" latinLnBrk="0" hangingPunct="1">
              <a:defRPr sz="1400"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2BE18CB5-8F6B-4BA7-B19A-463AE03BB80C}" type="slidenum">
              <a:rPr lang="sv-SE" sz="900" smtClean="0">
                <a:solidFill>
                  <a:srgbClr val="919B9D"/>
                </a:solidFill>
                <a:latin typeface="Whitney Light" pitchFamily="50" charset="0"/>
              </a:rPr>
              <a:pPr algn="r"/>
              <a:t>48</a:t>
            </a:fld>
            <a:endParaRPr lang="sv-SE" sz="900" dirty="0">
              <a:solidFill>
                <a:srgbClr val="919B9D"/>
              </a:solidFill>
              <a:latin typeface="Whitney Light" pitchFamily="50" charset="0"/>
            </a:endParaRPr>
          </a:p>
        </p:txBody>
      </p:sp>
    </p:spTree>
    <p:custDataLst>
      <p:tags r:id="rId1"/>
    </p:custDataLst>
    <p:extLst>
      <p:ext uri="{BB962C8B-B14F-4D97-AF65-F5344CB8AC3E}">
        <p14:creationId xmlns:p14="http://schemas.microsoft.com/office/powerpoint/2010/main" val="34737290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pic>
        <p:nvPicPr>
          <p:cNvPr id="183" name="Google Shape;183;p28" descr="En bild som visar metall, bord, man, snö&#10;&#10;Automatiskt genererad beskrivning"/>
          <p:cNvPicPr preferRelativeResize="0"/>
          <p:nvPr/>
        </p:nvPicPr>
        <p:blipFill rotWithShape="1">
          <a:blip r:embed="rId3">
            <a:alphaModFix/>
          </a:blip>
          <a:srcRect b="15510"/>
          <a:stretch/>
        </p:blipFill>
        <p:spPr>
          <a:xfrm>
            <a:off x="0" y="-1"/>
            <a:ext cx="12192000" cy="6858001"/>
          </a:xfrm>
          <a:prstGeom prst="rect">
            <a:avLst/>
          </a:prstGeom>
          <a:noFill/>
          <a:ln>
            <a:noFill/>
          </a:ln>
        </p:spPr>
      </p:pic>
      <p:sp>
        <p:nvSpPr>
          <p:cNvPr id="184" name="Google Shape;184;p28"/>
          <p:cNvSpPr/>
          <p:nvPr/>
        </p:nvSpPr>
        <p:spPr>
          <a:xfrm>
            <a:off x="0" y="0"/>
            <a:ext cx="12192000" cy="6858000"/>
          </a:xfrm>
          <a:prstGeom prst="rect">
            <a:avLst/>
          </a:prstGeom>
          <a:solidFill>
            <a:srgbClr val="002D72">
              <a:alpha val="77254"/>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Arial"/>
              <a:ea typeface="Arial"/>
              <a:cs typeface="Arial"/>
              <a:sym typeface="Arial"/>
            </a:endParaRPr>
          </a:p>
        </p:txBody>
      </p:sp>
      <p:sp>
        <p:nvSpPr>
          <p:cNvPr id="185" name="Google Shape;185;p28"/>
          <p:cNvSpPr txBox="1">
            <a:spLocks noGrp="1"/>
          </p:cNvSpPr>
          <p:nvPr>
            <p:ph type="title"/>
          </p:nvPr>
        </p:nvSpPr>
        <p:spPr>
          <a:xfrm>
            <a:off x="1030950" y="4571700"/>
            <a:ext cx="10130100" cy="12960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chemeClr val="lt1"/>
              </a:buClr>
              <a:buSzPts val="8000"/>
              <a:buFont typeface="Arial"/>
              <a:buNone/>
            </a:pPr>
            <a:r>
              <a:rPr lang="sv-SE" sz="4000" dirty="0">
                <a:solidFill>
                  <a:schemeClr val="lt1"/>
                </a:solidFill>
                <a:latin typeface="Whitney Black" pitchFamily="2" charset="0"/>
                <a:ea typeface="Arial"/>
                <a:cs typeface="Arial"/>
                <a:sym typeface="Arial"/>
              </a:rPr>
              <a:t>100 000kr investerat</a:t>
            </a:r>
            <a:br>
              <a:rPr lang="sv-SE" sz="2800" dirty="0">
                <a:solidFill>
                  <a:schemeClr val="lt1"/>
                </a:solidFill>
                <a:latin typeface="Whitney Black" pitchFamily="2" charset="0"/>
                <a:ea typeface="Arial"/>
                <a:cs typeface="Arial"/>
                <a:sym typeface="Arial"/>
              </a:rPr>
            </a:br>
            <a:br>
              <a:rPr lang="sv-SE" sz="2800" dirty="0">
                <a:solidFill>
                  <a:schemeClr val="lt1"/>
                </a:solidFill>
                <a:latin typeface="Whitney Black" pitchFamily="2" charset="0"/>
                <a:ea typeface="Arial"/>
                <a:cs typeface="Arial"/>
                <a:sym typeface="Arial"/>
              </a:rPr>
            </a:br>
            <a:r>
              <a:rPr lang="sv-SE" sz="2800" b="1" dirty="0">
                <a:solidFill>
                  <a:schemeClr val="lt1"/>
                </a:solidFill>
                <a:latin typeface="Whitney Black" pitchFamily="2" charset="0"/>
                <a:ea typeface="Arial"/>
                <a:cs typeface="Arial"/>
                <a:sym typeface="Arial"/>
              </a:rPr>
              <a:t>3%</a:t>
            </a:r>
            <a:r>
              <a:rPr lang="sv-SE" sz="2800" dirty="0">
                <a:solidFill>
                  <a:schemeClr val="lt1"/>
                </a:solidFill>
                <a:latin typeface="Whitney Black" pitchFamily="2" charset="0"/>
                <a:ea typeface="Arial"/>
                <a:cs typeface="Arial"/>
                <a:sym typeface="Arial"/>
              </a:rPr>
              <a:t> avkastning årligen med ränta på ränta ger 130 000kr på 10år</a:t>
            </a:r>
            <a:br>
              <a:rPr lang="sv-SE" sz="2800" dirty="0">
                <a:solidFill>
                  <a:schemeClr val="lt1"/>
                </a:solidFill>
                <a:latin typeface="Whitney Black" pitchFamily="2" charset="0"/>
                <a:ea typeface="Arial"/>
                <a:cs typeface="Arial"/>
                <a:sym typeface="Arial"/>
              </a:rPr>
            </a:br>
            <a:r>
              <a:rPr lang="sv-SE" sz="2800" b="1" dirty="0">
                <a:solidFill>
                  <a:schemeClr val="lt1"/>
                </a:solidFill>
                <a:latin typeface="Whitney Black" pitchFamily="2" charset="0"/>
                <a:ea typeface="Arial"/>
                <a:cs typeface="Arial"/>
                <a:sym typeface="Arial"/>
              </a:rPr>
              <a:t>6%</a:t>
            </a:r>
            <a:r>
              <a:rPr lang="sv-SE" sz="2800" dirty="0">
                <a:solidFill>
                  <a:schemeClr val="lt1"/>
                </a:solidFill>
                <a:latin typeface="Whitney Black" pitchFamily="2" charset="0"/>
                <a:ea typeface="Arial"/>
                <a:cs typeface="Arial"/>
                <a:sym typeface="Arial"/>
              </a:rPr>
              <a:t> avkastning årligen med ränta på ränta ger 180 000kr på 10år</a:t>
            </a:r>
            <a:br>
              <a:rPr lang="sv-SE" sz="2800" dirty="0">
                <a:solidFill>
                  <a:schemeClr val="lt1"/>
                </a:solidFill>
                <a:latin typeface="Whitney Black" pitchFamily="2" charset="0"/>
                <a:ea typeface="Arial"/>
                <a:cs typeface="Arial"/>
                <a:sym typeface="Arial"/>
              </a:rPr>
            </a:br>
            <a:r>
              <a:rPr lang="sv-SE" sz="2800" b="1" dirty="0">
                <a:solidFill>
                  <a:schemeClr val="lt1"/>
                </a:solidFill>
                <a:latin typeface="Whitney Black" pitchFamily="2" charset="0"/>
                <a:ea typeface="Arial"/>
                <a:cs typeface="Arial"/>
                <a:sym typeface="Arial"/>
              </a:rPr>
              <a:t>8%</a:t>
            </a:r>
            <a:r>
              <a:rPr lang="sv-SE" sz="2800" dirty="0">
                <a:solidFill>
                  <a:schemeClr val="lt1"/>
                </a:solidFill>
                <a:latin typeface="Whitney Black" pitchFamily="2" charset="0"/>
                <a:ea typeface="Arial"/>
                <a:cs typeface="Arial"/>
                <a:sym typeface="Arial"/>
              </a:rPr>
              <a:t> avkastning årligen med ränta på ränta ger 220 000kr på 10år</a:t>
            </a:r>
            <a:br>
              <a:rPr lang="sv-SE" sz="2800" dirty="0">
                <a:solidFill>
                  <a:schemeClr val="lt1"/>
                </a:solidFill>
                <a:latin typeface="Whitney Black" pitchFamily="2" charset="0"/>
                <a:ea typeface="Arial"/>
                <a:cs typeface="Arial"/>
                <a:sym typeface="Arial"/>
              </a:rPr>
            </a:br>
            <a:r>
              <a:rPr lang="sv-SE" sz="2800" b="1" dirty="0">
                <a:solidFill>
                  <a:schemeClr val="lt1"/>
                </a:solidFill>
                <a:latin typeface="Whitney Black" pitchFamily="2" charset="0"/>
                <a:ea typeface="Arial"/>
                <a:cs typeface="Arial"/>
                <a:sym typeface="Arial"/>
              </a:rPr>
              <a:t>10%</a:t>
            </a:r>
            <a:r>
              <a:rPr lang="sv-SE" sz="2800" dirty="0">
                <a:solidFill>
                  <a:schemeClr val="lt1"/>
                </a:solidFill>
                <a:latin typeface="Whitney Black" pitchFamily="2" charset="0"/>
                <a:ea typeface="Arial"/>
                <a:cs typeface="Arial"/>
                <a:sym typeface="Arial"/>
              </a:rPr>
              <a:t> avkastning årligen med ränta på ränta ger 260 000kr på 10år </a:t>
            </a:r>
            <a:endParaRPr sz="2800" dirty="0">
              <a:latin typeface="Whitney Black" pitchFamily="2" charset="0"/>
            </a:endParaRPr>
          </a:p>
        </p:txBody>
      </p:sp>
      <p:pic>
        <p:nvPicPr>
          <p:cNvPr id="186" name="Google Shape;186;p28"/>
          <p:cNvPicPr preferRelativeResize="0"/>
          <p:nvPr/>
        </p:nvPicPr>
        <p:blipFill rotWithShape="1">
          <a:blip r:embed="rId4">
            <a:alphaModFix/>
          </a:blip>
          <a:srcRect/>
          <a:stretch/>
        </p:blipFill>
        <p:spPr>
          <a:xfrm>
            <a:off x="623802" y="755822"/>
            <a:ext cx="3816723" cy="621874"/>
          </a:xfrm>
          <a:prstGeom prst="rect">
            <a:avLst/>
          </a:prstGeom>
          <a:noFill/>
          <a:ln>
            <a:noFill/>
          </a:ln>
        </p:spPr>
      </p:pic>
      <p:sp>
        <p:nvSpPr>
          <p:cNvPr id="2" name="AutoShape 2" descr="Ränta på ränta-effekten visad med 10% avkastning på 1.000 kr i startkapital. 10% ränta på 1.000 kr ger 100 kr i avkastning. Startbeloppet för år 2 blir såldes 1.100 kr där 10% ränta blir 110 kr som läggs och blir en summa om 1.210 kr och så vidare.">
            <a:extLst>
              <a:ext uri="{FF2B5EF4-FFF2-40B4-BE49-F238E27FC236}">
                <a16:creationId xmlns:a16="http://schemas.microsoft.com/office/drawing/2014/main" id="{4685781F-B7CF-6569-4BFC-64BA19210FCA}"/>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v-SE"/>
          </a:p>
        </p:txBody>
      </p:sp>
      <p:sp>
        <p:nvSpPr>
          <p:cNvPr id="3" name="AutoShape 4" descr="Ränta på ränta-effekten visad med 10% avkastning på 1.000 kr i startkapital. 10% ränta på 1.000 kr ger 100 kr i avkastning. Startbeloppet för år 2 blir såldes 1.100 kr där 10% ränta blir 110 kr som läggs och blir en summa om 1.210 kr och så vidare.">
            <a:extLst>
              <a:ext uri="{FF2B5EF4-FFF2-40B4-BE49-F238E27FC236}">
                <a16:creationId xmlns:a16="http://schemas.microsoft.com/office/drawing/2014/main" id="{D5041011-3A5C-E07B-58C7-D905BF636BBA}"/>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v-SE"/>
          </a:p>
        </p:txBody>
      </p:sp>
    </p:spTree>
    <p:extLst>
      <p:ext uri="{BB962C8B-B14F-4D97-AF65-F5344CB8AC3E}">
        <p14:creationId xmlns:p14="http://schemas.microsoft.com/office/powerpoint/2010/main" val="3837715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pic>
        <p:nvPicPr>
          <p:cNvPr id="183" name="Google Shape;183;p28" descr="En bild som visar metall, bord, man, snö&#10;&#10;Automatiskt genererad beskrivning"/>
          <p:cNvPicPr preferRelativeResize="0"/>
          <p:nvPr/>
        </p:nvPicPr>
        <p:blipFill rotWithShape="1">
          <a:blip r:embed="rId3">
            <a:alphaModFix/>
          </a:blip>
          <a:srcRect b="15510"/>
          <a:stretch/>
        </p:blipFill>
        <p:spPr>
          <a:xfrm>
            <a:off x="0" y="-1"/>
            <a:ext cx="12192000" cy="6858001"/>
          </a:xfrm>
          <a:prstGeom prst="rect">
            <a:avLst/>
          </a:prstGeom>
          <a:noFill/>
          <a:ln>
            <a:noFill/>
          </a:ln>
        </p:spPr>
      </p:pic>
      <p:sp>
        <p:nvSpPr>
          <p:cNvPr id="184" name="Google Shape;184;p28"/>
          <p:cNvSpPr/>
          <p:nvPr/>
        </p:nvSpPr>
        <p:spPr>
          <a:xfrm>
            <a:off x="0" y="0"/>
            <a:ext cx="12192000" cy="6858000"/>
          </a:xfrm>
          <a:prstGeom prst="rect">
            <a:avLst/>
          </a:prstGeom>
          <a:solidFill>
            <a:srgbClr val="002D72">
              <a:alpha val="77254"/>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Arial"/>
              <a:ea typeface="Arial"/>
              <a:cs typeface="Arial"/>
              <a:sym typeface="Arial"/>
            </a:endParaRPr>
          </a:p>
        </p:txBody>
      </p:sp>
      <p:sp>
        <p:nvSpPr>
          <p:cNvPr id="185" name="Google Shape;185;p28"/>
          <p:cNvSpPr txBox="1">
            <a:spLocks noGrp="1"/>
          </p:cNvSpPr>
          <p:nvPr>
            <p:ph type="title"/>
          </p:nvPr>
        </p:nvSpPr>
        <p:spPr>
          <a:xfrm>
            <a:off x="863802" y="3002795"/>
            <a:ext cx="10130100" cy="12960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chemeClr val="lt1"/>
              </a:buClr>
              <a:buSzPts val="8000"/>
              <a:buFont typeface="Arial"/>
              <a:buNone/>
            </a:pPr>
            <a:r>
              <a:rPr lang="sv-SE" sz="2800" dirty="0">
                <a:solidFill>
                  <a:schemeClr val="lt1"/>
                </a:solidFill>
                <a:latin typeface="Whitney Black" pitchFamily="2" charset="0"/>
                <a:ea typeface="Arial"/>
                <a:cs typeface="Arial"/>
                <a:sym typeface="Arial"/>
              </a:rPr>
              <a:t>Ränta på ränta – minnesregel</a:t>
            </a:r>
            <a:br>
              <a:rPr lang="sv-SE" sz="2800" dirty="0">
                <a:solidFill>
                  <a:schemeClr val="lt1"/>
                </a:solidFill>
                <a:latin typeface="Whitney Black" pitchFamily="2" charset="0"/>
                <a:ea typeface="Arial"/>
                <a:cs typeface="Arial"/>
                <a:sym typeface="Arial"/>
              </a:rPr>
            </a:br>
            <a:br>
              <a:rPr lang="sv-SE" sz="2800" dirty="0">
                <a:solidFill>
                  <a:schemeClr val="lt1"/>
                </a:solidFill>
                <a:latin typeface="Whitney Black" pitchFamily="2" charset="0"/>
                <a:ea typeface="Arial"/>
                <a:cs typeface="Arial"/>
                <a:sym typeface="Arial"/>
              </a:rPr>
            </a:br>
            <a:r>
              <a:rPr lang="sv-SE" sz="2800" dirty="0">
                <a:solidFill>
                  <a:schemeClr val="lt1"/>
                </a:solidFill>
                <a:latin typeface="Whitney Black" pitchFamily="2" charset="0"/>
                <a:ea typeface="Arial"/>
                <a:cs typeface="Arial"/>
                <a:sym typeface="Arial"/>
              </a:rPr>
              <a:t>Vid 8% årlig avkastning dubblas pengarna var 10e år</a:t>
            </a:r>
            <a:br>
              <a:rPr lang="sv-SE" sz="2800" dirty="0">
                <a:solidFill>
                  <a:schemeClr val="lt1"/>
                </a:solidFill>
                <a:latin typeface="Whitney Black" pitchFamily="2" charset="0"/>
                <a:ea typeface="Arial"/>
                <a:cs typeface="Arial"/>
                <a:sym typeface="Arial"/>
              </a:rPr>
            </a:br>
            <a:br>
              <a:rPr lang="sv-SE" sz="2800" dirty="0">
                <a:solidFill>
                  <a:schemeClr val="lt1"/>
                </a:solidFill>
                <a:latin typeface="Whitney Black" pitchFamily="2" charset="0"/>
                <a:ea typeface="Arial"/>
                <a:cs typeface="Arial"/>
                <a:sym typeface="Arial"/>
              </a:rPr>
            </a:br>
            <a:endParaRPr sz="2800" dirty="0">
              <a:latin typeface="Whitney Black" pitchFamily="2" charset="0"/>
            </a:endParaRPr>
          </a:p>
        </p:txBody>
      </p:sp>
      <p:pic>
        <p:nvPicPr>
          <p:cNvPr id="186" name="Google Shape;186;p28"/>
          <p:cNvPicPr preferRelativeResize="0"/>
          <p:nvPr/>
        </p:nvPicPr>
        <p:blipFill rotWithShape="1">
          <a:blip r:embed="rId4">
            <a:alphaModFix/>
          </a:blip>
          <a:srcRect/>
          <a:stretch/>
        </p:blipFill>
        <p:spPr>
          <a:xfrm>
            <a:off x="623802" y="755822"/>
            <a:ext cx="3816723" cy="621874"/>
          </a:xfrm>
          <a:prstGeom prst="rect">
            <a:avLst/>
          </a:prstGeom>
          <a:noFill/>
          <a:ln>
            <a:noFill/>
          </a:ln>
        </p:spPr>
      </p:pic>
      <p:sp>
        <p:nvSpPr>
          <p:cNvPr id="2" name="Rektangel 1">
            <a:extLst>
              <a:ext uri="{FF2B5EF4-FFF2-40B4-BE49-F238E27FC236}">
                <a16:creationId xmlns:a16="http://schemas.microsoft.com/office/drawing/2014/main" id="{25ECC585-8A31-AEB7-30FF-1C6D97597AD6}"/>
              </a:ext>
            </a:extLst>
          </p:cNvPr>
          <p:cNvSpPr/>
          <p:nvPr/>
        </p:nvSpPr>
        <p:spPr>
          <a:xfrm>
            <a:off x="1488471" y="4057325"/>
            <a:ext cx="8448147" cy="1200329"/>
          </a:xfrm>
          <a:prstGeom prst="rect">
            <a:avLst/>
          </a:prstGeom>
          <a:noFill/>
        </p:spPr>
        <p:txBody>
          <a:bodyPr wrap="none" lIns="91440" tIns="45720" rIns="91440" bIns="45720">
            <a:spAutoFit/>
          </a:bodyPr>
          <a:lstStyle/>
          <a:p>
            <a:pPr algn="ctr"/>
            <a:r>
              <a:rPr lang="sv-SE" sz="3600" b="1" cap="none" spc="50" dirty="0">
                <a:ln w="9525" cmpd="sng">
                  <a:solidFill>
                    <a:schemeClr val="accent1"/>
                  </a:solidFill>
                  <a:prstDash val="solid"/>
                </a:ln>
                <a:solidFill>
                  <a:srgbClr val="70AD47">
                    <a:tint val="1000"/>
                  </a:srgbClr>
                </a:solidFill>
                <a:effectLst>
                  <a:glow rad="38100">
                    <a:schemeClr val="accent1">
                      <a:alpha val="40000"/>
                    </a:schemeClr>
                  </a:glow>
                </a:effectLst>
                <a:latin typeface="Whitney Black" pitchFamily="2" charset="0"/>
              </a:rPr>
              <a:t>1000kr -&gt; 1080kr -&gt; 1166kr -&gt; 1259kr</a:t>
            </a:r>
          </a:p>
          <a:p>
            <a:pPr algn="ctr"/>
            <a:endParaRPr lang="sv-SE" sz="3600" b="1" cap="none"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sp>
        <p:nvSpPr>
          <p:cNvPr id="3" name="Rektangel 2">
            <a:extLst>
              <a:ext uri="{FF2B5EF4-FFF2-40B4-BE49-F238E27FC236}">
                <a16:creationId xmlns:a16="http://schemas.microsoft.com/office/drawing/2014/main" id="{288E55D7-F9D3-B43B-3632-BCD44DD9F9AB}"/>
              </a:ext>
            </a:extLst>
          </p:cNvPr>
          <p:cNvSpPr/>
          <p:nvPr/>
        </p:nvSpPr>
        <p:spPr>
          <a:xfrm>
            <a:off x="1723409" y="4446485"/>
            <a:ext cx="7545656" cy="584775"/>
          </a:xfrm>
          <a:prstGeom prst="rect">
            <a:avLst/>
          </a:prstGeom>
          <a:noFill/>
        </p:spPr>
        <p:txBody>
          <a:bodyPr wrap="none" lIns="91440" tIns="45720" rIns="91440" bIns="45720">
            <a:spAutoFit/>
          </a:bodyPr>
          <a:lstStyle/>
          <a:p>
            <a:pPr algn="ctr"/>
            <a:r>
              <a:rPr lang="sv-SE" sz="3200" b="1" spc="50" dirty="0">
                <a:ln w="9525" cmpd="sng">
                  <a:solidFill>
                    <a:schemeClr val="accent1"/>
                  </a:solidFill>
                  <a:prstDash val="solid"/>
                </a:ln>
                <a:solidFill>
                  <a:srgbClr val="70AD47">
                    <a:tint val="1000"/>
                  </a:srgbClr>
                </a:solidFill>
                <a:effectLst>
                  <a:glow rad="38100">
                    <a:schemeClr val="accent1">
                      <a:alpha val="40000"/>
                    </a:schemeClr>
                  </a:glow>
                </a:effectLst>
                <a:latin typeface="Whitney Black" pitchFamily="2" charset="0"/>
              </a:rPr>
              <a:t>+8%=80kr   +8%=86kr    +8%=93kr    </a:t>
            </a:r>
            <a:endParaRPr lang="sv-SE" sz="3200" b="1" cap="none" spc="50" dirty="0">
              <a:ln w="9525" cmpd="sng">
                <a:solidFill>
                  <a:schemeClr val="accent1"/>
                </a:solidFill>
                <a:prstDash val="solid"/>
              </a:ln>
              <a:solidFill>
                <a:srgbClr val="70AD47">
                  <a:tint val="1000"/>
                </a:srgbClr>
              </a:solidFill>
              <a:effectLst>
                <a:glow rad="38100">
                  <a:schemeClr val="accent1">
                    <a:alpha val="40000"/>
                  </a:schemeClr>
                </a:glow>
              </a:effectLst>
              <a:latin typeface="Whitney Black" pitchFamily="2" charset="0"/>
            </a:endParaRPr>
          </a:p>
        </p:txBody>
      </p:sp>
    </p:spTree>
    <p:extLst>
      <p:ext uri="{BB962C8B-B14F-4D97-AF65-F5344CB8AC3E}">
        <p14:creationId xmlns:p14="http://schemas.microsoft.com/office/powerpoint/2010/main" val="2040482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pic>
        <p:nvPicPr>
          <p:cNvPr id="183" name="Google Shape;183;p28" descr="En bild som visar metall, bord, man, snö&#10;&#10;Automatiskt genererad beskrivning"/>
          <p:cNvPicPr preferRelativeResize="0"/>
          <p:nvPr/>
        </p:nvPicPr>
        <p:blipFill rotWithShape="1">
          <a:blip r:embed="rId3">
            <a:alphaModFix/>
          </a:blip>
          <a:srcRect b="15510"/>
          <a:stretch/>
        </p:blipFill>
        <p:spPr>
          <a:xfrm>
            <a:off x="0" y="-1"/>
            <a:ext cx="12192000" cy="6858001"/>
          </a:xfrm>
          <a:prstGeom prst="rect">
            <a:avLst/>
          </a:prstGeom>
          <a:noFill/>
          <a:ln>
            <a:noFill/>
          </a:ln>
        </p:spPr>
      </p:pic>
      <p:sp>
        <p:nvSpPr>
          <p:cNvPr id="185" name="Google Shape;185;p28"/>
          <p:cNvSpPr txBox="1">
            <a:spLocks noGrp="1"/>
          </p:cNvSpPr>
          <p:nvPr>
            <p:ph type="title"/>
          </p:nvPr>
        </p:nvSpPr>
        <p:spPr>
          <a:xfrm>
            <a:off x="421350" y="3429000"/>
            <a:ext cx="10130100" cy="12960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chemeClr val="lt1"/>
              </a:buClr>
              <a:buSzPts val="8000"/>
              <a:buFont typeface="Arial"/>
              <a:buNone/>
            </a:pPr>
            <a:br>
              <a:rPr lang="sv-SE" sz="2800" dirty="0">
                <a:solidFill>
                  <a:schemeClr val="lt1"/>
                </a:solidFill>
                <a:latin typeface="Arial"/>
                <a:ea typeface="Arial"/>
                <a:cs typeface="Arial"/>
                <a:sym typeface="Arial"/>
              </a:rPr>
            </a:br>
            <a:br>
              <a:rPr lang="sv-SE" sz="2800" dirty="0">
                <a:solidFill>
                  <a:schemeClr val="lt1"/>
                </a:solidFill>
                <a:latin typeface="Arial"/>
                <a:ea typeface="Arial"/>
                <a:cs typeface="Arial"/>
                <a:sym typeface="Arial"/>
              </a:rPr>
            </a:br>
            <a:endParaRPr sz="2800" dirty="0"/>
          </a:p>
        </p:txBody>
      </p:sp>
      <p:sp>
        <p:nvSpPr>
          <p:cNvPr id="184" name="Google Shape;184;p28"/>
          <p:cNvSpPr/>
          <p:nvPr/>
        </p:nvSpPr>
        <p:spPr>
          <a:xfrm>
            <a:off x="0" y="0"/>
            <a:ext cx="12192000" cy="6858000"/>
          </a:xfrm>
          <a:prstGeom prst="rect">
            <a:avLst/>
          </a:prstGeom>
          <a:solidFill>
            <a:srgbClr val="002D72">
              <a:alpha val="77254"/>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Arial"/>
              <a:ea typeface="Arial"/>
              <a:cs typeface="Arial"/>
              <a:sym typeface="Arial"/>
            </a:endParaRPr>
          </a:p>
        </p:txBody>
      </p:sp>
      <p:pic>
        <p:nvPicPr>
          <p:cNvPr id="1025" name="Picture 1">
            <a:extLst>
              <a:ext uri="{FF2B5EF4-FFF2-40B4-BE49-F238E27FC236}">
                <a16:creationId xmlns:a16="http://schemas.microsoft.com/office/drawing/2014/main" id="{D4B3C3C6-2F75-405B-F862-3594A1413DB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73015" y="1491911"/>
            <a:ext cx="6419623" cy="4662047"/>
          </a:xfrm>
          <a:prstGeom prst="rect">
            <a:avLst/>
          </a:prstGeom>
          <a:noFill/>
          <a:extLst>
            <a:ext uri="{909E8E84-426E-40DD-AFC4-6F175D3DCCD1}">
              <a14:hiddenFill xmlns:a14="http://schemas.microsoft.com/office/drawing/2010/main">
                <a:solidFill>
                  <a:srgbClr val="FFFFFF"/>
                </a:solidFill>
              </a14:hiddenFill>
            </a:ext>
          </a:extLst>
        </p:spPr>
      </p:pic>
      <p:pic>
        <p:nvPicPr>
          <p:cNvPr id="186" name="Google Shape;186;p28"/>
          <p:cNvPicPr preferRelativeResize="0"/>
          <p:nvPr/>
        </p:nvPicPr>
        <p:blipFill rotWithShape="1">
          <a:blip r:embed="rId5">
            <a:alphaModFix/>
          </a:blip>
          <a:srcRect/>
          <a:stretch/>
        </p:blipFill>
        <p:spPr>
          <a:xfrm>
            <a:off x="623802" y="755822"/>
            <a:ext cx="3816723" cy="621874"/>
          </a:xfrm>
          <a:prstGeom prst="rect">
            <a:avLst/>
          </a:prstGeom>
          <a:noFill/>
          <a:ln>
            <a:noFill/>
          </a:ln>
        </p:spPr>
      </p:pic>
    </p:spTree>
    <p:extLst>
      <p:ext uri="{BB962C8B-B14F-4D97-AF65-F5344CB8AC3E}">
        <p14:creationId xmlns:p14="http://schemas.microsoft.com/office/powerpoint/2010/main" val="1045813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pic>
        <p:nvPicPr>
          <p:cNvPr id="183" name="Google Shape;183;p28" descr="En bild som visar metall, bord, man, snö&#10;&#10;Automatiskt genererad beskrivning"/>
          <p:cNvPicPr preferRelativeResize="0"/>
          <p:nvPr/>
        </p:nvPicPr>
        <p:blipFill rotWithShape="1">
          <a:blip r:embed="rId3">
            <a:alphaModFix/>
          </a:blip>
          <a:srcRect b="15510"/>
          <a:stretch/>
        </p:blipFill>
        <p:spPr>
          <a:xfrm>
            <a:off x="0" y="-1"/>
            <a:ext cx="12192000" cy="6858001"/>
          </a:xfrm>
          <a:prstGeom prst="rect">
            <a:avLst/>
          </a:prstGeom>
          <a:noFill/>
          <a:ln>
            <a:noFill/>
          </a:ln>
        </p:spPr>
      </p:pic>
      <p:sp>
        <p:nvSpPr>
          <p:cNvPr id="184" name="Google Shape;184;p28"/>
          <p:cNvSpPr/>
          <p:nvPr/>
        </p:nvSpPr>
        <p:spPr>
          <a:xfrm>
            <a:off x="0" y="0"/>
            <a:ext cx="12192000" cy="6858000"/>
          </a:xfrm>
          <a:prstGeom prst="rect">
            <a:avLst/>
          </a:prstGeom>
          <a:solidFill>
            <a:srgbClr val="002D72">
              <a:alpha val="77254"/>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Arial"/>
              <a:ea typeface="Arial"/>
              <a:cs typeface="Arial"/>
              <a:sym typeface="Arial"/>
            </a:endParaRPr>
          </a:p>
        </p:txBody>
      </p:sp>
      <p:sp>
        <p:nvSpPr>
          <p:cNvPr id="185" name="Google Shape;185;p28"/>
          <p:cNvSpPr txBox="1">
            <a:spLocks noGrp="1"/>
          </p:cNvSpPr>
          <p:nvPr>
            <p:ph type="title"/>
          </p:nvPr>
        </p:nvSpPr>
        <p:spPr>
          <a:xfrm>
            <a:off x="1030950" y="5244550"/>
            <a:ext cx="10130100" cy="12960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chemeClr val="lt1"/>
              </a:buClr>
              <a:buSzPts val="8000"/>
              <a:buFont typeface="Arial"/>
              <a:buNone/>
            </a:pPr>
            <a:r>
              <a:rPr lang="sv-SE" sz="2800" dirty="0">
                <a:solidFill>
                  <a:schemeClr val="lt1"/>
                </a:solidFill>
                <a:latin typeface="Whitney Black" pitchFamily="2" charset="0"/>
                <a:ea typeface="Arial"/>
                <a:cs typeface="Arial"/>
                <a:sym typeface="Arial"/>
              </a:rPr>
              <a:t>Ränta på ränta – praktiska konsekvenser</a:t>
            </a:r>
            <a:br>
              <a:rPr lang="sv-SE" sz="2800" dirty="0">
                <a:solidFill>
                  <a:schemeClr val="lt1"/>
                </a:solidFill>
                <a:latin typeface="Whitney Black" pitchFamily="2" charset="0"/>
                <a:ea typeface="Arial"/>
                <a:cs typeface="Arial"/>
                <a:sym typeface="Arial"/>
              </a:rPr>
            </a:br>
            <a:br>
              <a:rPr lang="sv-SE" sz="2800" dirty="0">
                <a:solidFill>
                  <a:schemeClr val="lt1"/>
                </a:solidFill>
                <a:latin typeface="Whitney Black" pitchFamily="2" charset="0"/>
                <a:ea typeface="Arial"/>
                <a:cs typeface="Arial"/>
                <a:sym typeface="Arial"/>
              </a:rPr>
            </a:br>
            <a:r>
              <a:rPr lang="sv-SE" sz="2800" dirty="0">
                <a:solidFill>
                  <a:schemeClr val="lt1"/>
                </a:solidFill>
                <a:latin typeface="Whitney Black" pitchFamily="2" charset="0"/>
                <a:ea typeface="Arial"/>
                <a:cs typeface="Arial"/>
                <a:sym typeface="Arial"/>
              </a:rPr>
              <a:t>Pension vid 65 – utbetalningstid av pension 20år</a:t>
            </a:r>
            <a:br>
              <a:rPr lang="sv-SE" sz="2800" dirty="0">
                <a:solidFill>
                  <a:schemeClr val="lt1"/>
                </a:solidFill>
                <a:latin typeface="Whitney Black" pitchFamily="2" charset="0"/>
                <a:ea typeface="Arial"/>
                <a:cs typeface="Arial"/>
                <a:sym typeface="Arial"/>
              </a:rPr>
            </a:br>
            <a:br>
              <a:rPr lang="sv-SE" sz="2800" dirty="0">
                <a:solidFill>
                  <a:schemeClr val="lt1"/>
                </a:solidFill>
                <a:latin typeface="Whitney Black" pitchFamily="2" charset="0"/>
                <a:ea typeface="Arial"/>
                <a:cs typeface="Arial"/>
                <a:sym typeface="Arial"/>
              </a:rPr>
            </a:br>
            <a:r>
              <a:rPr lang="sv-SE" sz="2800" dirty="0">
                <a:solidFill>
                  <a:schemeClr val="lt1"/>
                </a:solidFill>
                <a:latin typeface="Whitney Black" pitchFamily="2" charset="0"/>
                <a:ea typeface="Arial"/>
                <a:cs typeface="Arial"/>
                <a:sym typeface="Arial"/>
              </a:rPr>
              <a:t>Många sänker risken och avkastningspotentialen för tidigt</a:t>
            </a:r>
            <a:br>
              <a:rPr lang="sv-SE" sz="2800" dirty="0">
                <a:solidFill>
                  <a:schemeClr val="lt1"/>
                </a:solidFill>
                <a:latin typeface="Whitney Black" pitchFamily="2" charset="0"/>
                <a:ea typeface="Arial"/>
                <a:cs typeface="Arial"/>
                <a:sym typeface="Arial"/>
              </a:rPr>
            </a:br>
            <a:br>
              <a:rPr lang="sv-SE" sz="2800" dirty="0">
                <a:solidFill>
                  <a:schemeClr val="lt1"/>
                </a:solidFill>
                <a:latin typeface="Whitney Black" pitchFamily="2" charset="0"/>
                <a:ea typeface="Arial"/>
                <a:cs typeface="Arial"/>
                <a:sym typeface="Arial"/>
              </a:rPr>
            </a:br>
            <a:r>
              <a:rPr lang="sv-SE" sz="2800" dirty="0">
                <a:solidFill>
                  <a:schemeClr val="lt1"/>
                </a:solidFill>
                <a:latin typeface="Whitney Black" pitchFamily="2" charset="0"/>
                <a:ea typeface="Arial"/>
                <a:cs typeface="Arial"/>
                <a:sym typeface="Arial"/>
              </a:rPr>
              <a:t>Skandia rapport – kvinnor sänker för tidigt, lägre pension</a:t>
            </a:r>
            <a:br>
              <a:rPr lang="sv-SE" sz="2800" dirty="0">
                <a:solidFill>
                  <a:schemeClr val="lt1"/>
                </a:solidFill>
                <a:latin typeface="Whitney Black" pitchFamily="2" charset="0"/>
                <a:ea typeface="Arial"/>
                <a:cs typeface="Arial"/>
                <a:sym typeface="Arial"/>
              </a:rPr>
            </a:br>
            <a:br>
              <a:rPr lang="sv-SE" sz="2800" dirty="0">
                <a:solidFill>
                  <a:schemeClr val="lt1"/>
                </a:solidFill>
                <a:latin typeface="Whitney Black" pitchFamily="2" charset="0"/>
                <a:ea typeface="Arial"/>
                <a:cs typeface="Arial"/>
                <a:sym typeface="Arial"/>
              </a:rPr>
            </a:br>
            <a:r>
              <a:rPr lang="sv-SE" sz="2800" dirty="0">
                <a:solidFill>
                  <a:schemeClr val="lt1"/>
                </a:solidFill>
                <a:latin typeface="Whitney Black" pitchFamily="2" charset="0"/>
                <a:ea typeface="Arial"/>
                <a:cs typeface="Arial"/>
                <a:sym typeface="Arial"/>
              </a:rPr>
              <a:t>Finansinspektionen rapport ”Spargapet” – män äger större del av aktiekapitalet </a:t>
            </a:r>
            <a:r>
              <a:rPr lang="sv-SE" sz="2800" dirty="0" err="1">
                <a:solidFill>
                  <a:schemeClr val="lt1"/>
                </a:solidFill>
                <a:latin typeface="Whitney Black" pitchFamily="2" charset="0"/>
                <a:ea typeface="Arial"/>
                <a:cs typeface="Arial"/>
                <a:sym typeface="Arial"/>
              </a:rPr>
              <a:t>pga</a:t>
            </a:r>
            <a:r>
              <a:rPr lang="sv-SE" sz="2800" dirty="0">
                <a:solidFill>
                  <a:schemeClr val="lt1"/>
                </a:solidFill>
                <a:latin typeface="Whitney Black" pitchFamily="2" charset="0"/>
                <a:ea typeface="Arial"/>
                <a:cs typeface="Arial"/>
                <a:sym typeface="Arial"/>
              </a:rPr>
              <a:t> större risktagande</a:t>
            </a:r>
            <a:br>
              <a:rPr lang="sv-SE" sz="2800" dirty="0">
                <a:solidFill>
                  <a:schemeClr val="lt1"/>
                </a:solidFill>
                <a:latin typeface="Whitney Black" pitchFamily="2" charset="0"/>
                <a:ea typeface="Arial"/>
                <a:cs typeface="Arial"/>
                <a:sym typeface="Arial"/>
              </a:rPr>
            </a:br>
            <a:endParaRPr sz="2800" dirty="0">
              <a:latin typeface="Whitney Black" pitchFamily="2" charset="0"/>
            </a:endParaRPr>
          </a:p>
        </p:txBody>
      </p:sp>
      <p:pic>
        <p:nvPicPr>
          <p:cNvPr id="186" name="Google Shape;186;p28"/>
          <p:cNvPicPr preferRelativeResize="0"/>
          <p:nvPr/>
        </p:nvPicPr>
        <p:blipFill rotWithShape="1">
          <a:blip r:embed="rId4">
            <a:alphaModFix/>
          </a:blip>
          <a:srcRect/>
          <a:stretch/>
        </p:blipFill>
        <p:spPr>
          <a:xfrm>
            <a:off x="623802" y="755822"/>
            <a:ext cx="3816723" cy="621874"/>
          </a:xfrm>
          <a:prstGeom prst="rect">
            <a:avLst/>
          </a:prstGeom>
          <a:noFill/>
          <a:ln>
            <a:noFill/>
          </a:ln>
        </p:spPr>
      </p:pic>
    </p:spTree>
    <p:extLst>
      <p:ext uri="{BB962C8B-B14F-4D97-AF65-F5344CB8AC3E}">
        <p14:creationId xmlns:p14="http://schemas.microsoft.com/office/powerpoint/2010/main" val="3858693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pic>
        <p:nvPicPr>
          <p:cNvPr id="183" name="Google Shape;183;p28" descr="En bild som visar metall, bord, man, snö&#10;&#10;Automatiskt genererad beskrivning"/>
          <p:cNvPicPr preferRelativeResize="0"/>
          <p:nvPr/>
        </p:nvPicPr>
        <p:blipFill rotWithShape="1">
          <a:blip r:embed="rId3">
            <a:alphaModFix/>
          </a:blip>
          <a:srcRect b="15510"/>
          <a:stretch/>
        </p:blipFill>
        <p:spPr>
          <a:xfrm>
            <a:off x="0" y="-1"/>
            <a:ext cx="12192000" cy="6858001"/>
          </a:xfrm>
          <a:prstGeom prst="rect">
            <a:avLst/>
          </a:prstGeom>
          <a:noFill/>
          <a:ln>
            <a:noFill/>
          </a:ln>
        </p:spPr>
      </p:pic>
      <p:sp>
        <p:nvSpPr>
          <p:cNvPr id="184" name="Google Shape;184;p28"/>
          <p:cNvSpPr/>
          <p:nvPr/>
        </p:nvSpPr>
        <p:spPr>
          <a:xfrm>
            <a:off x="0" y="-1"/>
            <a:ext cx="12192000" cy="6858000"/>
          </a:xfrm>
          <a:prstGeom prst="rect">
            <a:avLst/>
          </a:prstGeom>
          <a:solidFill>
            <a:srgbClr val="002D72">
              <a:alpha val="77254"/>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Arial"/>
              <a:ea typeface="Arial"/>
              <a:cs typeface="Arial"/>
              <a:sym typeface="Arial"/>
            </a:endParaRPr>
          </a:p>
        </p:txBody>
      </p:sp>
      <p:sp>
        <p:nvSpPr>
          <p:cNvPr id="185" name="Google Shape;185;p28"/>
          <p:cNvSpPr txBox="1">
            <a:spLocks noGrp="1"/>
          </p:cNvSpPr>
          <p:nvPr>
            <p:ph type="title"/>
          </p:nvPr>
        </p:nvSpPr>
        <p:spPr>
          <a:xfrm>
            <a:off x="1030950" y="5380211"/>
            <a:ext cx="10130100" cy="12960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chemeClr val="lt1"/>
              </a:buClr>
              <a:buSzPts val="8000"/>
              <a:buFont typeface="Arial"/>
              <a:buNone/>
            </a:pPr>
            <a:br>
              <a:rPr lang="sv-SE" sz="2800" dirty="0">
                <a:solidFill>
                  <a:schemeClr val="lt1"/>
                </a:solidFill>
                <a:latin typeface="Arial"/>
                <a:ea typeface="Arial"/>
                <a:cs typeface="Arial"/>
                <a:sym typeface="Arial"/>
              </a:rPr>
            </a:br>
            <a:br>
              <a:rPr lang="sv-SE" sz="2800" dirty="0">
                <a:solidFill>
                  <a:schemeClr val="lt1"/>
                </a:solidFill>
                <a:latin typeface="Arial"/>
                <a:ea typeface="Arial"/>
                <a:cs typeface="Arial"/>
                <a:sym typeface="Arial"/>
              </a:rPr>
            </a:br>
            <a:r>
              <a:rPr lang="sv-SE" sz="3200" dirty="0">
                <a:solidFill>
                  <a:schemeClr val="lt1"/>
                </a:solidFill>
                <a:latin typeface="Whitney Black" pitchFamily="2" charset="0"/>
                <a:ea typeface="Arial"/>
                <a:cs typeface="Arial"/>
                <a:sym typeface="Arial"/>
              </a:rPr>
              <a:t>Vanliga placeringsalternativ </a:t>
            </a:r>
            <a:br>
              <a:rPr lang="sv-SE" sz="3200" dirty="0">
                <a:solidFill>
                  <a:schemeClr val="lt1"/>
                </a:solidFill>
                <a:latin typeface="Whitney Black" pitchFamily="2" charset="0"/>
                <a:ea typeface="Arial"/>
                <a:cs typeface="Arial"/>
                <a:sym typeface="Arial"/>
              </a:rPr>
            </a:br>
            <a:br>
              <a:rPr lang="sv-SE" sz="3200" dirty="0">
                <a:solidFill>
                  <a:schemeClr val="lt1"/>
                </a:solidFill>
                <a:latin typeface="Whitney Black" pitchFamily="2" charset="0"/>
                <a:ea typeface="Arial"/>
                <a:cs typeface="Arial"/>
                <a:sym typeface="Arial"/>
              </a:rPr>
            </a:br>
            <a:r>
              <a:rPr lang="sv-SE" sz="2800" dirty="0">
                <a:solidFill>
                  <a:schemeClr val="lt1"/>
                </a:solidFill>
                <a:latin typeface="Whitney Black" pitchFamily="2" charset="0"/>
                <a:ea typeface="Arial"/>
                <a:cs typeface="Arial"/>
                <a:sym typeface="Arial"/>
              </a:rPr>
              <a:t>Aktier – ex Volvo, Tesla </a:t>
            </a:r>
            <a:br>
              <a:rPr lang="sv-SE" sz="2800" dirty="0">
                <a:solidFill>
                  <a:schemeClr val="lt1"/>
                </a:solidFill>
                <a:latin typeface="Whitney Black" pitchFamily="2" charset="0"/>
                <a:ea typeface="Arial"/>
                <a:cs typeface="Arial"/>
                <a:sym typeface="Arial"/>
              </a:rPr>
            </a:br>
            <a:r>
              <a:rPr lang="sv-SE" sz="2800" dirty="0">
                <a:solidFill>
                  <a:schemeClr val="lt1"/>
                </a:solidFill>
                <a:latin typeface="Whitney Black" pitchFamily="2" charset="0"/>
                <a:ea typeface="Arial"/>
                <a:cs typeface="Arial"/>
                <a:sym typeface="Arial"/>
              </a:rPr>
              <a:t>Fonder – aktiefonder, räntefonder, blandfonder, branschfonder</a:t>
            </a:r>
            <a:br>
              <a:rPr lang="sv-SE" sz="2800" dirty="0">
                <a:solidFill>
                  <a:schemeClr val="lt1"/>
                </a:solidFill>
                <a:latin typeface="Whitney Black" pitchFamily="2" charset="0"/>
                <a:ea typeface="Arial"/>
                <a:cs typeface="Arial"/>
                <a:sym typeface="Arial"/>
              </a:rPr>
            </a:br>
            <a:r>
              <a:rPr lang="sv-SE" sz="2800" dirty="0">
                <a:solidFill>
                  <a:schemeClr val="lt1"/>
                </a:solidFill>
                <a:latin typeface="Whitney Black" pitchFamily="2" charset="0"/>
                <a:ea typeface="Arial"/>
                <a:cs typeface="Arial"/>
                <a:sym typeface="Arial"/>
              </a:rPr>
              <a:t>ETF – </a:t>
            </a:r>
            <a:r>
              <a:rPr lang="sv-SE" sz="2800" dirty="0" err="1">
                <a:solidFill>
                  <a:schemeClr val="lt1"/>
                </a:solidFill>
                <a:latin typeface="Whitney Black" pitchFamily="2" charset="0"/>
                <a:ea typeface="Arial"/>
                <a:cs typeface="Arial"/>
                <a:sym typeface="Arial"/>
              </a:rPr>
              <a:t>börshandlade</a:t>
            </a:r>
            <a:r>
              <a:rPr lang="sv-SE" sz="2800" dirty="0">
                <a:solidFill>
                  <a:schemeClr val="lt1"/>
                </a:solidFill>
                <a:latin typeface="Whitney Black" pitchFamily="2" charset="0"/>
                <a:ea typeface="Arial"/>
                <a:cs typeface="Arial"/>
                <a:sym typeface="Arial"/>
              </a:rPr>
              <a:t> fonder</a:t>
            </a:r>
            <a:br>
              <a:rPr lang="sv-SE" sz="2800" dirty="0">
                <a:solidFill>
                  <a:schemeClr val="lt1"/>
                </a:solidFill>
                <a:latin typeface="Whitney Black" pitchFamily="2" charset="0"/>
                <a:ea typeface="Arial"/>
                <a:cs typeface="Arial"/>
                <a:sym typeface="Arial"/>
              </a:rPr>
            </a:br>
            <a:r>
              <a:rPr lang="sv-SE" sz="2800" dirty="0">
                <a:solidFill>
                  <a:schemeClr val="lt1"/>
                </a:solidFill>
                <a:latin typeface="Whitney Black" pitchFamily="2" charset="0"/>
                <a:ea typeface="Arial"/>
                <a:cs typeface="Arial"/>
                <a:sym typeface="Arial"/>
              </a:rPr>
              <a:t>Statsobligationer – räntepapper utgivna av stat</a:t>
            </a:r>
            <a:br>
              <a:rPr lang="sv-SE" sz="2800" dirty="0">
                <a:solidFill>
                  <a:schemeClr val="lt1"/>
                </a:solidFill>
                <a:latin typeface="Whitney Black" pitchFamily="2" charset="0"/>
                <a:ea typeface="Arial"/>
                <a:cs typeface="Arial"/>
                <a:sym typeface="Arial"/>
              </a:rPr>
            </a:br>
            <a:r>
              <a:rPr lang="sv-SE" sz="2800" dirty="0">
                <a:solidFill>
                  <a:schemeClr val="lt1"/>
                </a:solidFill>
                <a:latin typeface="Whitney Black" pitchFamily="2" charset="0"/>
                <a:ea typeface="Arial"/>
                <a:cs typeface="Arial"/>
                <a:sym typeface="Arial"/>
              </a:rPr>
              <a:t>Företagsobligationer – räntepapper utgivna av företag</a:t>
            </a:r>
            <a:br>
              <a:rPr lang="sv-SE" sz="2800" dirty="0">
                <a:solidFill>
                  <a:schemeClr val="lt1"/>
                </a:solidFill>
                <a:latin typeface="Whitney Black" pitchFamily="2" charset="0"/>
                <a:ea typeface="Arial"/>
                <a:cs typeface="Arial"/>
                <a:sym typeface="Arial"/>
              </a:rPr>
            </a:br>
            <a:r>
              <a:rPr lang="sv-SE" sz="2800" dirty="0">
                <a:solidFill>
                  <a:schemeClr val="lt1"/>
                </a:solidFill>
                <a:latin typeface="Whitney Black" pitchFamily="2" charset="0"/>
                <a:ea typeface="Arial"/>
                <a:cs typeface="Arial"/>
                <a:sym typeface="Arial"/>
              </a:rPr>
              <a:t>Optioner/</a:t>
            </a:r>
            <a:r>
              <a:rPr lang="sv-SE" sz="2800" dirty="0" err="1">
                <a:solidFill>
                  <a:schemeClr val="lt1"/>
                </a:solidFill>
                <a:latin typeface="Whitney Black" pitchFamily="2" charset="0"/>
                <a:ea typeface="Arial"/>
                <a:cs typeface="Arial"/>
                <a:sym typeface="Arial"/>
              </a:rPr>
              <a:t>warranter</a:t>
            </a:r>
            <a:r>
              <a:rPr lang="sv-SE" sz="2800" dirty="0">
                <a:solidFill>
                  <a:schemeClr val="lt1"/>
                </a:solidFill>
                <a:latin typeface="Whitney Black" pitchFamily="2" charset="0"/>
                <a:ea typeface="Arial"/>
                <a:cs typeface="Arial"/>
                <a:sym typeface="Arial"/>
              </a:rPr>
              <a:t> - hävstångsplaceringar</a:t>
            </a:r>
            <a:br>
              <a:rPr lang="sv-SE" sz="2800" dirty="0">
                <a:solidFill>
                  <a:schemeClr val="lt1"/>
                </a:solidFill>
                <a:latin typeface="Whitney Black" pitchFamily="2" charset="0"/>
                <a:ea typeface="Arial"/>
                <a:cs typeface="Arial"/>
                <a:sym typeface="Arial"/>
              </a:rPr>
            </a:br>
            <a:r>
              <a:rPr lang="sv-SE" sz="2800" dirty="0">
                <a:solidFill>
                  <a:schemeClr val="lt1"/>
                </a:solidFill>
                <a:latin typeface="Whitney Black" pitchFamily="2" charset="0"/>
                <a:ea typeface="Arial"/>
                <a:cs typeface="Arial"/>
                <a:sym typeface="Arial"/>
              </a:rPr>
              <a:t>Strukturerade produkter – specialbyggda placeringar</a:t>
            </a:r>
            <a:br>
              <a:rPr lang="sv-SE" sz="2800" dirty="0">
                <a:solidFill>
                  <a:schemeClr val="lt1"/>
                </a:solidFill>
                <a:latin typeface="Whitney Black" pitchFamily="2" charset="0"/>
                <a:ea typeface="Arial"/>
                <a:cs typeface="Arial"/>
                <a:sym typeface="Arial"/>
              </a:rPr>
            </a:br>
            <a:br>
              <a:rPr lang="sv-SE" sz="2800" dirty="0">
                <a:solidFill>
                  <a:schemeClr val="lt1"/>
                </a:solidFill>
                <a:latin typeface="Whitney Black" pitchFamily="2" charset="0"/>
                <a:ea typeface="Arial"/>
                <a:cs typeface="Arial"/>
                <a:sym typeface="Arial"/>
              </a:rPr>
            </a:br>
            <a:br>
              <a:rPr lang="sv-SE" sz="2800" dirty="0">
                <a:solidFill>
                  <a:schemeClr val="lt1"/>
                </a:solidFill>
                <a:latin typeface="Arial"/>
                <a:ea typeface="Arial"/>
                <a:cs typeface="Arial"/>
                <a:sym typeface="Arial"/>
              </a:rPr>
            </a:br>
            <a:r>
              <a:rPr lang="sv-SE" sz="2800" dirty="0">
                <a:solidFill>
                  <a:schemeClr val="lt1"/>
                </a:solidFill>
                <a:latin typeface="Arial"/>
                <a:ea typeface="Arial"/>
                <a:cs typeface="Arial"/>
                <a:sym typeface="Arial"/>
              </a:rPr>
              <a:t> </a:t>
            </a:r>
            <a:endParaRPr sz="2800" dirty="0"/>
          </a:p>
        </p:txBody>
      </p:sp>
      <p:pic>
        <p:nvPicPr>
          <p:cNvPr id="186" name="Google Shape;186;p28"/>
          <p:cNvPicPr preferRelativeResize="0"/>
          <p:nvPr/>
        </p:nvPicPr>
        <p:blipFill rotWithShape="1">
          <a:blip r:embed="rId4">
            <a:alphaModFix/>
          </a:blip>
          <a:srcRect/>
          <a:stretch/>
        </p:blipFill>
        <p:spPr>
          <a:xfrm>
            <a:off x="623802" y="755822"/>
            <a:ext cx="3816723" cy="621874"/>
          </a:xfrm>
          <a:prstGeom prst="rect">
            <a:avLst/>
          </a:prstGeom>
          <a:noFill/>
          <a:ln>
            <a:noFill/>
          </a:ln>
        </p:spPr>
      </p:pic>
    </p:spTree>
    <p:extLst>
      <p:ext uri="{BB962C8B-B14F-4D97-AF65-F5344CB8AC3E}">
        <p14:creationId xmlns:p14="http://schemas.microsoft.com/office/powerpoint/2010/main" val="2197367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Presentationmall-2015">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ema">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Anpassat 3">
    <a:dk1>
      <a:srgbClr val="333333"/>
    </a:dk1>
    <a:lt1>
      <a:srgbClr val="FFFFFF"/>
    </a:lt1>
    <a:dk2>
      <a:srgbClr val="002D72"/>
    </a:dk2>
    <a:lt2>
      <a:srgbClr val="FFFFFF"/>
    </a:lt2>
    <a:accent1>
      <a:srgbClr val="009FDF"/>
    </a:accent1>
    <a:accent2>
      <a:srgbClr val="66C5EC"/>
    </a:accent2>
    <a:accent3>
      <a:srgbClr val="99D9F2"/>
    </a:accent3>
    <a:accent4>
      <a:srgbClr val="CCECF9"/>
    </a:accent4>
    <a:accent5>
      <a:srgbClr val="002D72"/>
    </a:accent5>
    <a:accent6>
      <a:srgbClr val="6681AA"/>
    </a:accent6>
    <a:hlink>
      <a:srgbClr val="33B2E5"/>
    </a:hlink>
    <a:folHlink>
      <a:srgbClr val="002D72"/>
    </a:folHlink>
  </a:clrScheme>
  <a:fontScheme name="Anpassat 2">
    <a:majorFont>
      <a:latin typeface="Whitney Black"/>
      <a:ea typeface=""/>
      <a:cs typeface=""/>
    </a:majorFont>
    <a:minorFont>
      <a:latin typeface="Whitney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Metadata/LabelInfo.xml><?xml version="1.0" encoding="utf-8"?>
<clbl:labelList xmlns:clbl="http://schemas.microsoft.com/office/2020/mipLabelMetadata">
  <clbl:label id="{3e2bd7fb-b01b-43ed-a1b6-ced4300031bb}" enabled="1" method="Standard" siteId="{b13f9473-2468-4dd0-923e-e80d8f94602d}" removed="0"/>
</clbl:labelList>
</file>

<file path=docProps/app.xml><?xml version="1.0" encoding="utf-8"?>
<Properties xmlns="http://schemas.openxmlformats.org/officeDocument/2006/extended-properties" xmlns:vt="http://schemas.openxmlformats.org/officeDocument/2006/docPropsVTypes">
  <TotalTime>12644</TotalTime>
  <Words>2642</Words>
  <Application>Microsoft Office PowerPoint</Application>
  <PresentationFormat>Bredbild</PresentationFormat>
  <Paragraphs>316</Paragraphs>
  <Slides>48</Slides>
  <Notes>30</Notes>
  <HiddenSlides>0</HiddenSlides>
  <MMClips>0</MMClips>
  <ScaleCrop>false</ScaleCrop>
  <HeadingPairs>
    <vt:vector size="6" baseType="variant">
      <vt:variant>
        <vt:lpstr>Använt teckensnitt</vt:lpstr>
      </vt:variant>
      <vt:variant>
        <vt:i4>9</vt:i4>
      </vt:variant>
      <vt:variant>
        <vt:lpstr>Tema</vt:lpstr>
      </vt:variant>
      <vt:variant>
        <vt:i4>2</vt:i4>
      </vt:variant>
      <vt:variant>
        <vt:lpstr>Bildrubriker</vt:lpstr>
      </vt:variant>
      <vt:variant>
        <vt:i4>48</vt:i4>
      </vt:variant>
    </vt:vector>
  </HeadingPairs>
  <TitlesOfParts>
    <vt:vector size="59" baseType="lpstr">
      <vt:lpstr>Arial</vt:lpstr>
      <vt:lpstr>Berlin Sans FB Demi</vt:lpstr>
      <vt:lpstr>Calibri</vt:lpstr>
      <vt:lpstr>Whitney Black</vt:lpstr>
      <vt:lpstr>Whitney Bold</vt:lpstr>
      <vt:lpstr>Whitney Book</vt:lpstr>
      <vt:lpstr>Whitney Light</vt:lpstr>
      <vt:lpstr>Whitney Semibold</vt:lpstr>
      <vt:lpstr>Wingdings</vt:lpstr>
      <vt:lpstr>Presentationmall-2015</vt:lpstr>
      <vt:lpstr>Office-tema</vt:lpstr>
      <vt:lpstr> Kapitalförvaltning  Fredrik Bjurnemark &amp; Lars Jonson   </vt:lpstr>
      <vt:lpstr>Vad är risk och avkastning?   </vt:lpstr>
      <vt:lpstr>   Risk = volatilitet - svängningar  Högre risk ger högre förväntad avkastning  </vt:lpstr>
      <vt:lpstr>Ränta på ränta – ”Världens åttonde underverk”  Räntan du får på pengarna återinvesteras och ger mer ränta  Snöbollseffekt – ger väldigt stor skillnad över tid</vt:lpstr>
      <vt:lpstr>100 000kr investerat  3% avkastning årligen med ränta på ränta ger 130 000kr på 10år 6% avkastning årligen med ränta på ränta ger 180 000kr på 10år 8% avkastning årligen med ränta på ränta ger 220 000kr på 10år 10% avkastning årligen med ränta på ränta ger 260 000kr på 10år </vt:lpstr>
      <vt:lpstr>Ränta på ränta – minnesregel  Vid 8% årlig avkastning dubblas pengarna var 10e år  </vt:lpstr>
      <vt:lpstr>  </vt:lpstr>
      <vt:lpstr>Ränta på ränta – praktiska konsekvenser  Pension vid 65 – utbetalningstid av pension 20år  Många sänker risken och avkastningspotentialen för tidigt  Skandia rapport – kvinnor sänker för tidigt, lägre pension  Finansinspektionen rapport ”Spargapet” – män äger större del av aktiekapitalet pga större risktagande </vt:lpstr>
      <vt:lpstr>  Vanliga placeringsalternativ   Aktier – ex Volvo, Tesla  Fonder – aktiefonder, räntefonder, blandfonder, branschfonder ETF – börshandlade fonder Statsobligationer – räntepapper utgivna av stat Företagsobligationer – räntepapper utgivna av företag Optioner/warranter - hävstångsplaceringar Strukturerade produkter – specialbyggda placeringar    </vt:lpstr>
      <vt:lpstr>PowerPoint-presentation</vt:lpstr>
      <vt:lpstr>ESMA riskskala 1-7 Standardiserad enligt EU Fonder och övriga instrument (sedan 2023) Mäter risk i intervall baserad på placeringens volatilitet de senaste 5åren </vt:lpstr>
      <vt:lpstr>ESMA risk 1 Investeringar med väldigt låg risk. Svängningar 0-0,5% Bankkonton med insättningsgaranti  </vt:lpstr>
      <vt:lpstr>ESMA risk 2 Investeringar med låg risk. Svängningar 0,5-2% Många räntefonder med normal risk  Vissa blandfonder med låg aktieandel  </vt:lpstr>
      <vt:lpstr>ESMA risk 3 Investeringar med medelhög risk. Svängningar 2%-5% Vissa räntefonder med högre risk (t.ex High Yield, specialiserade räntefonder) Vissa blandfonder med medelhög aktieandel (ca 40-60%)  </vt:lpstr>
      <vt:lpstr>ESMA risk 4 Investeringar med medelhög till hög risk. Svängningar 5%-10% Många fonder ryms inom denna kategori – ofta bredare aktiefonder eller branschfonder med försiktigare profil. Globala Indexfonder (beroende på börsutvecklingen senaste 5åren)  </vt:lpstr>
      <vt:lpstr>ESMA risk 5 Investeringar med hög risk. Svängningar 10-15% Aktiefonder med större rörelser, mer speciailiserade inriktningar / marknader, mindre marknader. Globala Indexfonder (beroende på börsutvecklingen)  </vt:lpstr>
      <vt:lpstr>ESMA risk 6 Investeringar med hög risk. Svängningar 15-25% Aktiefonder med potential för ännu större rörelser, mer speciailiserade inriktningar / marknader, mindre marknader. Råvaror, fastigheter, ny teknik  </vt:lpstr>
      <vt:lpstr>ESMA risk 7 Investeringar med väldigt hög risk. Svängningar 25%+ Den högsta riskkategorin , ovanlig för privata investerare, warranter, optioner och andra instrument som kan ha stora kursrörelser   </vt:lpstr>
      <vt:lpstr>PowerPoint-presentation</vt:lpstr>
      <vt:lpstr>PowerPoint-presentation</vt:lpstr>
      <vt:lpstr>PowerPoint-presentation</vt:lpstr>
      <vt:lpstr>Diversifiering är den enda ”gratislunchen”</vt:lpstr>
      <vt:lpstr>På kort sikt liknar börsen ett lotteri</vt:lpstr>
      <vt:lpstr>Långsiktighet ökar chansen för positiv avkastning</vt:lpstr>
      <vt:lpstr>Globala aktier – skydd i turbulenta tider</vt:lpstr>
      <vt:lpstr>Det är svårt att tajma marknaden</vt:lpstr>
      <vt:lpstr>Låt inte känslor styra över din investeringsstrategi</vt:lpstr>
      <vt:lpstr>Två viktiga saker att minnas</vt:lpstr>
      <vt:lpstr>Investeringsmisstag 1</vt:lpstr>
      <vt:lpstr>Investeringsmisstag 2 </vt:lpstr>
      <vt:lpstr>Investeringsmisstag 3 </vt:lpstr>
      <vt:lpstr>Investeringsmisstag 4 </vt:lpstr>
      <vt:lpstr>Investeringsmisstag 5 </vt:lpstr>
      <vt:lpstr>Investeringsmisstag 6</vt:lpstr>
      <vt:lpstr>Investeringsmisstag 7</vt:lpstr>
      <vt:lpstr>PowerPoint-presentation</vt:lpstr>
      <vt:lpstr>Vad säger forskningen om hållbarhet?</vt:lpstr>
      <vt:lpstr>Vilken lösning passar er och er klient?</vt:lpstr>
      <vt:lpstr>PowerPoint-presentation</vt:lpstr>
      <vt:lpstr>PowerPoint-presentation</vt:lpstr>
      <vt:lpstr>Förvaltarhistorik </vt:lpstr>
      <vt:lpstr>Förvaltarhistorik </vt:lpstr>
      <vt:lpstr>Nyckeltal </vt:lpstr>
      <vt:lpstr>Index – välja rätt är inte alltid lätt</vt:lpstr>
      <vt:lpstr>Risker med indexfonder - exkluderingar</vt:lpstr>
      <vt:lpstr>Använd både indexfonder och aktivt förvaltade</vt:lpstr>
      <vt:lpstr>PowerPoint-presentation</vt:lpstr>
      <vt:lpstr>PowerPoint-presentation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Söderberg &amp; Partners Domtrappkällaren</dc:title>
  <dc:creator>Fredrik Bjurnemark</dc:creator>
  <cp:lastModifiedBy>Pettersson David (Handläggare)</cp:lastModifiedBy>
  <cp:revision>10</cp:revision>
  <dcterms:modified xsi:type="dcterms:W3CDTF">2024-12-03T09:20:10Z</dcterms:modified>
</cp:coreProperties>
</file>