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14"/>
  </p:notesMasterIdLst>
  <p:sldIdLst>
    <p:sldId id="422" r:id="rId5"/>
    <p:sldId id="428" r:id="rId6"/>
    <p:sldId id="429" r:id="rId7"/>
    <p:sldId id="412" r:id="rId8"/>
    <p:sldId id="413" r:id="rId9"/>
    <p:sldId id="432" r:id="rId10"/>
    <p:sldId id="434" r:id="rId11"/>
    <p:sldId id="433" r:id="rId12"/>
    <p:sldId id="435" r:id="rId13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05C"/>
    <a:srgbClr val="FF3D9C"/>
    <a:srgbClr val="262262"/>
    <a:srgbClr val="199CD9"/>
    <a:srgbClr val="456024"/>
    <a:srgbClr val="20305C"/>
    <a:srgbClr val="00555C"/>
    <a:srgbClr val="FEDD00"/>
    <a:srgbClr val="1C9CD8"/>
    <a:srgbClr val="A6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4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06:45:17.4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lila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FF3D9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FF3D9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45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45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oreningsbidragamn@uppsala.s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34835AC-4601-E347-EEB2-81CE78C04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Söka föreningsbidrag 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8A13CEF0-D085-02A5-685F-E353C7922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488" y="4102101"/>
            <a:ext cx="8207375" cy="1491178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ystem för bokning och bidrag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2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996341B-FF8E-F2D0-C009-703A27B9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70" y="1100935"/>
            <a:ext cx="10486459" cy="40658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 dirty="0">
                <a:latin typeface="Source Sans Pro Semibold"/>
                <a:ea typeface="Source Sans Pro Semibold"/>
              </a:rPr>
              <a:t>Söka bidrag</a:t>
            </a:r>
            <a:endParaRPr lang="sv-SE" dirty="0">
              <a:solidFill>
                <a:srgbClr val="000000"/>
              </a:solidFill>
              <a:latin typeface="Source Sans Pro Semibold"/>
              <a:ea typeface="Source Sans Pro Semibold"/>
            </a:endParaRP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1370721" y="2869406"/>
            <a:ext cx="1209213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3760784" y="2561629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”E-legitimation”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705100" y="2715518"/>
            <a:ext cx="1055684" cy="3124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3DC4D61E-1AD8-41DD-8789-A1303C4C1839}"/>
              </a:ext>
            </a:extLst>
          </p:cNvPr>
          <p:cNvSpPr/>
          <p:nvPr/>
        </p:nvSpPr>
        <p:spPr>
          <a:xfrm>
            <a:off x="10457028" y="952108"/>
            <a:ext cx="731520" cy="71755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E724F19-F2BB-91FC-5AFF-3C029E2DFBF7}"/>
              </a:ext>
            </a:extLst>
          </p:cNvPr>
          <p:cNvSpPr txBox="1"/>
          <p:nvPr/>
        </p:nvSpPr>
        <p:spPr>
          <a:xfrm>
            <a:off x="8566863" y="1958904"/>
            <a:ext cx="189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"Logga in".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E29A8E6-FB2E-09CA-F6F7-CF4040E2E404}"/>
              </a:ext>
            </a:extLst>
          </p:cNvPr>
          <p:cNvCxnSpPr>
            <a:cxnSpLocks/>
          </p:cNvCxnSpPr>
          <p:nvPr/>
        </p:nvCxnSpPr>
        <p:spPr>
          <a:xfrm flipV="1">
            <a:off x="10210800" y="1691196"/>
            <a:ext cx="381334" cy="3662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6DC44C4-B319-FBC4-2B63-38457763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26" y="2147708"/>
            <a:ext cx="3820058" cy="28261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DCD7F3-0B51-1A56-017A-D38ADA91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29" y="2147708"/>
            <a:ext cx="3772426" cy="256258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>
              <a:solidFill>
                <a:srgbClr val="000000"/>
              </a:solidFill>
              <a:latin typeface="Source Sans Pro Semibold"/>
              <a:ea typeface="Source Sans Pro Semibold"/>
            </a:endParaRP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4521896" y="3283327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2024795" y="4785679"/>
            <a:ext cx="2237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      ” och välj din förening.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</p:cNvCxnSpPr>
          <p:nvPr/>
        </p:nvCxnSpPr>
        <p:spPr>
          <a:xfrm flipV="1">
            <a:off x="4183380" y="3817620"/>
            <a:ext cx="564176" cy="9680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Bild 15" descr="Cirkumflex nedåt kontur">
            <a:extLst>
              <a:ext uri="{FF2B5EF4-FFF2-40B4-BE49-F238E27FC236}">
                <a16:creationId xmlns:a16="http://schemas.microsoft.com/office/drawing/2014/main" id="{DD68277A-290B-E4A8-AD59-BB6C84AE8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105" y="4785679"/>
            <a:ext cx="311527" cy="311527"/>
          </a:xfrm>
          <a:prstGeom prst="rect">
            <a:avLst/>
          </a:prstGeom>
        </p:spPr>
      </p:pic>
      <p:sp>
        <p:nvSpPr>
          <p:cNvPr id="20" name="Ellips 19">
            <a:extLst>
              <a:ext uri="{FF2B5EF4-FFF2-40B4-BE49-F238E27FC236}">
                <a16:creationId xmlns:a16="http://schemas.microsoft.com/office/drawing/2014/main" id="{694B955C-C993-2B13-44EA-5E323625DA6F}"/>
              </a:ext>
            </a:extLst>
          </p:cNvPr>
          <p:cNvSpPr/>
          <p:nvPr/>
        </p:nvSpPr>
        <p:spPr>
          <a:xfrm>
            <a:off x="8161051" y="4092582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05F4C0B-668C-ABBA-0FF6-180CA5D8E66E}"/>
              </a:ext>
            </a:extLst>
          </p:cNvPr>
          <p:cNvSpPr txBox="1"/>
          <p:nvPr/>
        </p:nvSpPr>
        <p:spPr>
          <a:xfrm>
            <a:off x="8893389" y="4974780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”välj”</a:t>
            </a:r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F9B05F47-E408-727E-1087-18F9384AD41A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545088" y="4615967"/>
            <a:ext cx="348301" cy="5127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62FEE5B9-68E0-BECC-AD58-03F4C11888BD}"/>
              </a:ext>
            </a:extLst>
          </p:cNvPr>
          <p:cNvSpPr txBox="1"/>
          <p:nvPr/>
        </p:nvSpPr>
        <p:spPr>
          <a:xfrm>
            <a:off x="8902147" y="5281331"/>
            <a:ext cx="326233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latin typeface="Calibri"/>
                <a:cs typeface="Calibri"/>
              </a:rPr>
              <a:t>Viktigt att tänka på: Du ska inte logga in som </a:t>
            </a:r>
            <a:r>
              <a:rPr lang="sv-SE" sz="1400" b="1">
                <a:solidFill>
                  <a:srgbClr val="C00000"/>
                </a:solidFill>
                <a:latin typeface="Calibri"/>
                <a:cs typeface="Calibri"/>
              </a:rPr>
              <a:t>privatkund</a:t>
            </a:r>
            <a:r>
              <a:rPr lang="sv-SE" sz="1400" b="1">
                <a:latin typeface="Calibri"/>
                <a:cs typeface="Calibri"/>
              </a:rPr>
              <a:t>, utan som</a:t>
            </a:r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 förening </a:t>
            </a:r>
            <a:r>
              <a:rPr lang="sv-SE" sz="1400" b="1">
                <a:latin typeface="Calibri"/>
                <a:cs typeface="Calibri"/>
              </a:rPr>
              <a:t>eller </a:t>
            </a:r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företag</a:t>
            </a:r>
            <a:r>
              <a:rPr lang="sv-SE" sz="1400" b="1">
                <a:latin typeface="Calibri"/>
                <a:cs typeface="Calibri"/>
              </a:rPr>
              <a:t> (övriga organisationsformer)</a:t>
            </a:r>
          </a:p>
        </p:txBody>
      </p:sp>
    </p:spTree>
    <p:extLst>
      <p:ext uri="{BB962C8B-B14F-4D97-AF65-F5344CB8AC3E}">
        <p14:creationId xmlns:p14="http://schemas.microsoft.com/office/powerpoint/2010/main" val="184442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2DA6E4-7EDF-839F-F963-683AF95F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540"/>
            <a:ext cx="7774172" cy="457200"/>
          </a:xfrm>
        </p:spPr>
        <p:txBody>
          <a:bodyPr>
            <a:normAutofit fontScale="90000"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A9DE949-873D-07F4-628F-78378C80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378"/>
            <a:ext cx="12192000" cy="4881244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013511AE-A9AD-DDBC-6D74-9CFFA550E786}"/>
              </a:ext>
            </a:extLst>
          </p:cNvPr>
          <p:cNvSpPr/>
          <p:nvPr/>
        </p:nvSpPr>
        <p:spPr>
          <a:xfrm>
            <a:off x="10714203" y="3838183"/>
            <a:ext cx="1369695" cy="4699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A9DF17C-B24A-D7C4-AE9C-F69D2AE18B25}"/>
              </a:ext>
            </a:extLst>
          </p:cNvPr>
          <p:cNvSpPr txBox="1"/>
          <p:nvPr/>
        </p:nvSpPr>
        <p:spPr>
          <a:xfrm>
            <a:off x="7566738" y="4473504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i="0">
                <a:effectLst/>
                <a:latin typeface="Calibri"/>
                <a:cs typeface="Calibri"/>
              </a:rPr>
              <a:t>Klicka på "</a:t>
            </a:r>
            <a:r>
              <a:rPr lang="sv-SE" sz="1400" b="1">
                <a:latin typeface="Calibri"/>
                <a:cs typeface="Calibri"/>
              </a:rPr>
              <a:t>Ny bidragsansökan</a:t>
            </a:r>
            <a:r>
              <a:rPr lang="sv-SE" sz="1400" b="1" i="0">
                <a:effectLst/>
                <a:latin typeface="Calibri"/>
                <a:cs typeface="Calibri"/>
              </a:rPr>
              <a:t>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/>
                <a:cs typeface="Calibri"/>
              </a:rPr>
              <a:t> </a:t>
            </a:r>
            <a:endParaRPr lang="sv-SE" sz="1400" b="1" i="0">
              <a:effectLst/>
              <a:latin typeface="Calibri"/>
              <a:cs typeface="Calibri"/>
            </a:endParaRP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58059C3A-7FEE-E677-A4F9-B9625BEC72EF}"/>
              </a:ext>
            </a:extLst>
          </p:cNvPr>
          <p:cNvCxnSpPr>
            <a:cxnSpLocks/>
          </p:cNvCxnSpPr>
          <p:nvPr/>
        </p:nvCxnSpPr>
        <p:spPr>
          <a:xfrm flipV="1">
            <a:off x="10106025" y="4281996"/>
            <a:ext cx="581359" cy="3090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E3C0DE09-67C9-7CEE-22DB-E8AECD53EF43}"/>
              </a:ext>
            </a:extLst>
          </p:cNvPr>
          <p:cNvSpPr/>
          <p:nvPr/>
        </p:nvSpPr>
        <p:spPr>
          <a:xfrm>
            <a:off x="293853" y="3590533"/>
            <a:ext cx="731520" cy="36512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9F65CB8-498B-3865-0F0B-948CADF1145C}"/>
              </a:ext>
            </a:extLst>
          </p:cNvPr>
          <p:cNvCxnSpPr>
            <a:cxnSpLocks/>
          </p:cNvCxnSpPr>
          <p:nvPr/>
        </p:nvCxnSpPr>
        <p:spPr>
          <a:xfrm flipH="1">
            <a:off x="1162384" y="3476625"/>
            <a:ext cx="856916" cy="2433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C4DEA67B-2EC4-1BE0-2204-A23D5D7C4978}"/>
              </a:ext>
            </a:extLst>
          </p:cNvPr>
          <p:cNvSpPr txBox="1"/>
          <p:nvPr/>
        </p:nvSpPr>
        <p:spPr>
          <a:xfrm>
            <a:off x="2023188" y="3282878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i="0">
                <a:effectLst/>
                <a:latin typeface="Calibri"/>
                <a:cs typeface="Calibri"/>
              </a:rPr>
              <a:t>Klicka på "</a:t>
            </a:r>
            <a:r>
              <a:rPr lang="sv-SE" sz="1400" b="1">
                <a:latin typeface="Calibri"/>
                <a:cs typeface="Calibri"/>
              </a:rPr>
              <a:t>Bidrag</a:t>
            </a:r>
            <a:r>
              <a:rPr lang="sv-SE" sz="1400" b="1" i="0">
                <a:effectLst/>
                <a:latin typeface="Calibri"/>
                <a:cs typeface="Calibri"/>
              </a:rPr>
              <a:t>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/>
                <a:cs typeface="Calibri"/>
              </a:rPr>
              <a:t> </a:t>
            </a:r>
            <a:endParaRPr lang="sv-SE" sz="1400" b="1" i="0">
              <a:effectLst/>
              <a:latin typeface="Calibri"/>
              <a:cs typeface="Calibri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7185704-D170-FD91-7C3E-678D490BD0EF}"/>
              </a:ext>
            </a:extLst>
          </p:cNvPr>
          <p:cNvSpPr txBox="1"/>
          <p:nvPr/>
        </p:nvSpPr>
        <p:spPr>
          <a:xfrm>
            <a:off x="2601897" y="6231536"/>
            <a:ext cx="3409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Här ser du tidigare och nya ansökningar och du kan även följa statusen för din ansökan. 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E1232A48-C7D9-D119-BAEE-A5C126ADED2C}"/>
              </a:ext>
            </a:extLst>
          </p:cNvPr>
          <p:cNvCxnSpPr>
            <a:cxnSpLocks/>
          </p:cNvCxnSpPr>
          <p:nvPr/>
        </p:nvCxnSpPr>
        <p:spPr>
          <a:xfrm flipV="1">
            <a:off x="4306664" y="5607821"/>
            <a:ext cx="718837" cy="545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0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1F89-C972-36B3-9394-09F28664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ource Sans Pro Semibold"/>
                <a:ea typeface="Source Sans Pro Semibold"/>
              </a:rPr>
              <a:t>Söka bidrag</a:t>
            </a:r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CC1EEBD0-167E-7E00-45EE-1B3A075AC596}"/>
                  </a:ext>
                </a:extLst>
              </p14:cNvPr>
              <p14:cNvContentPartPr/>
              <p14:nvPr/>
            </p14:nvContentPartPr>
            <p14:xfrm>
              <a:off x="3517457" y="4385109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CC1EEBD0-167E-7E00-45EE-1B3A075AC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1337" y="4378989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objekt 5">
            <a:extLst>
              <a:ext uri="{FF2B5EF4-FFF2-40B4-BE49-F238E27FC236}">
                <a16:creationId xmlns:a16="http://schemas.microsoft.com/office/drawing/2014/main" id="{C0E9873B-8A52-FB85-7D28-1DEA9CAA8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4" r="9311"/>
          <a:stretch/>
        </p:blipFill>
        <p:spPr>
          <a:xfrm>
            <a:off x="838200" y="1087502"/>
            <a:ext cx="11056776" cy="4996512"/>
          </a:xfrm>
          <a:prstGeom prst="rect">
            <a:avLst/>
          </a:prstGeom>
        </p:spPr>
      </p:pic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B48C295A-E3E8-B985-2129-9F4D24DB2C39}"/>
              </a:ext>
            </a:extLst>
          </p:cNvPr>
          <p:cNvSpPr/>
          <p:nvPr/>
        </p:nvSpPr>
        <p:spPr>
          <a:xfrm rot="10800000">
            <a:off x="5755588" y="4934753"/>
            <a:ext cx="540190" cy="68100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F0ED879-328E-D758-67C7-CE3E0BEDEBE3}"/>
              </a:ext>
            </a:extLst>
          </p:cNvPr>
          <p:cNvSpPr txBox="1"/>
          <p:nvPr/>
        </p:nvSpPr>
        <p:spPr>
          <a:xfrm>
            <a:off x="2987178" y="5015761"/>
            <a:ext cx="294719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I den här listan ser du de bidrag som du är berättigad till att söka</a:t>
            </a:r>
            <a:endParaRPr lang="sv-SE">
              <a:solidFill>
                <a:schemeClr val="accent3"/>
              </a:solidFill>
              <a:ea typeface="Source Sans Pro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D8FCF70F-21D5-730D-D7A9-C6616C174E3D}"/>
              </a:ext>
            </a:extLst>
          </p:cNvPr>
          <p:cNvSpPr/>
          <p:nvPr/>
        </p:nvSpPr>
        <p:spPr>
          <a:xfrm>
            <a:off x="6330182" y="5451367"/>
            <a:ext cx="231548" cy="25210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2007D01-90B7-C590-4B3B-40E312AA1CDC}"/>
              </a:ext>
            </a:extLst>
          </p:cNvPr>
          <p:cNvSpPr txBox="1"/>
          <p:nvPr/>
        </p:nvSpPr>
        <p:spPr>
          <a:xfrm>
            <a:off x="3051888" y="6178479"/>
            <a:ext cx="26045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AutoNum type="arabicPeriod"/>
            </a:pPr>
            <a:r>
              <a:rPr lang="sv-SE" sz="1400" b="1">
                <a:latin typeface="Calibri"/>
                <a:ea typeface="Source Sans Pro"/>
                <a:cs typeface="Calibri"/>
              </a:rPr>
              <a:t>Kryssa i ett bidrag du vill söka.</a:t>
            </a:r>
            <a:endParaRPr lang="sv-SE" sz="1400">
              <a:latin typeface="Calibri"/>
              <a:ea typeface="Source Sans Pro"/>
              <a:cs typeface="Calibri"/>
            </a:endParaRP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41722891-ED76-9911-8843-91C95BFAF2DF}"/>
              </a:ext>
            </a:extLst>
          </p:cNvPr>
          <p:cNvCxnSpPr>
            <a:cxnSpLocks/>
          </p:cNvCxnSpPr>
          <p:nvPr/>
        </p:nvCxnSpPr>
        <p:spPr>
          <a:xfrm flipV="1">
            <a:off x="5611589" y="5750696"/>
            <a:ext cx="718837" cy="545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Ellips 14">
            <a:extLst>
              <a:ext uri="{FF2B5EF4-FFF2-40B4-BE49-F238E27FC236}">
                <a16:creationId xmlns:a16="http://schemas.microsoft.com/office/drawing/2014/main" id="{5D8BC54E-0A83-C812-E90B-C842F129D5F7}"/>
              </a:ext>
            </a:extLst>
          </p:cNvPr>
          <p:cNvSpPr/>
          <p:nvPr/>
        </p:nvSpPr>
        <p:spPr>
          <a:xfrm>
            <a:off x="6301607" y="4051191"/>
            <a:ext cx="1041173" cy="46165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D7B271A9-962F-6047-F3AF-E2A96AEDA980}"/>
              </a:ext>
            </a:extLst>
          </p:cNvPr>
          <p:cNvCxnSpPr>
            <a:cxnSpLocks/>
          </p:cNvCxnSpPr>
          <p:nvPr/>
        </p:nvCxnSpPr>
        <p:spPr>
          <a:xfrm>
            <a:off x="5602063" y="4095536"/>
            <a:ext cx="471187" cy="1406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0B42F72D-8F64-92D6-B1B3-F48CFC0FCA9D}"/>
              </a:ext>
            </a:extLst>
          </p:cNvPr>
          <p:cNvSpPr txBox="1"/>
          <p:nvPr/>
        </p:nvSpPr>
        <p:spPr>
          <a:xfrm>
            <a:off x="3147138" y="3902003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latin typeface="Calibri"/>
                <a:cs typeface="Calibri"/>
              </a:rPr>
              <a:t>2.    Klicka på "Skapa ansökan"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6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A06E8B-165E-5E02-AA90-DFD6ADBA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1279746"/>
          </a:xfrm>
        </p:spPr>
        <p:txBody>
          <a:bodyPr anchor="b">
            <a:normAutofit/>
          </a:bodyPr>
          <a:lstStyle/>
          <a:p>
            <a:r>
              <a:rPr lang="sv-SE" dirty="0"/>
              <a:t>Söka bidrag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0E32ED-4BD8-EECF-10B1-45683BAE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4947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Fyll i bidragsansökan.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Alla delar som är markerade med en röd stjärna (</a:t>
            </a:r>
            <a:r>
              <a:rPr lang="sv-SE" dirty="0">
                <a:solidFill>
                  <a:srgbClr val="FF0000"/>
                </a:solidFill>
              </a:rPr>
              <a:t>*</a:t>
            </a:r>
            <a:r>
              <a:rPr lang="sv-SE" dirty="0"/>
              <a:t>) är obligatoriska att fylla 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Kom ihåg att bifoga eventuella bilagor som efterfrågas i ansökan.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Skicka in ansökan.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DBB8B6C-8F6D-BE1B-3A61-16A77596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8" name="Bildobjekt 7" descr="Handinmatning på bärbar datortangentbord">
            <a:extLst>
              <a:ext uri="{FF2B5EF4-FFF2-40B4-BE49-F238E27FC236}">
                <a16:creationId xmlns:a16="http://schemas.microsoft.com/office/drawing/2014/main" id="{25DA0ADA-5808-E9D8-09B8-5D4893621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0" b="1"/>
          <a:stretch>
            <a:fillRect/>
          </a:stretch>
        </p:blipFill>
        <p:spPr>
          <a:xfrm>
            <a:off x="5610311" y="2357120"/>
            <a:ext cx="4541874" cy="3494721"/>
          </a:xfrm>
          <a:prstGeom prst="rect">
            <a:avLst/>
          </a:prstGeom>
          <a:noFill/>
        </p:spPr>
      </p:pic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E5D3D7FB-2612-21C5-B6AD-4F47324FCD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32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859D3-F622-0375-30F7-EA0A461D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sedan?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6036C2-3E3C-50DA-9D64-015EC6C6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Handläggningen av bidragsansökan görs i systemet för bokning och bidrag.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Source Sans Pro"/>
                <a:ea typeface="Source Sans Pro"/>
              </a:rPr>
              <a:t>Om handläggaren skickar begäran om komplettering, meddelande om ansökan eller beslut görs det från systemet till den e-postadress föreningen har angett där.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Håll koll i den e-postlåda (både inkorg och skräppost) er förening har angett för e-post från systemet för bokning och bidrag. Då ser ni om er förening behöver komplettera ansökan, har fått ett meddelande eller när beslut har fattats.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132D4C-6763-AA81-C7FF-E48043BF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20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Förstorings glas och frågetecken">
            <a:extLst>
              <a:ext uri="{FF2B5EF4-FFF2-40B4-BE49-F238E27FC236}">
                <a16:creationId xmlns:a16="http://schemas.microsoft.com/office/drawing/2014/main" id="{BC36D160-B6E7-8D10-E029-19E11DA38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9" r="31368"/>
          <a:stretch>
            <a:fillRect/>
          </a:stretch>
        </p:blipFill>
        <p:spPr>
          <a:xfrm>
            <a:off x="8058615" y="10"/>
            <a:ext cx="4080998" cy="6857990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63F33EA-8F79-B9CB-2144-642DE841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09"/>
            <a:ext cx="6529039" cy="1380947"/>
          </a:xfrm>
        </p:spPr>
        <p:txBody>
          <a:bodyPr anchor="b">
            <a:normAutofit/>
          </a:bodyPr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757E43-E3F2-0ED5-69BF-3AD3479D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>
            <a:normAutofit/>
          </a:bodyPr>
          <a:lstStyle/>
          <a:p>
            <a:r>
              <a:rPr lang="sv-SE" dirty="0"/>
              <a:t>Om ni har frågor kontakta </a:t>
            </a:r>
            <a:r>
              <a:rPr lang="sv-SE" dirty="0" err="1"/>
              <a:t>arbetsmarknadsförvaltningen</a:t>
            </a:r>
            <a:r>
              <a:rPr lang="sv-SE" dirty="0"/>
              <a:t> på </a:t>
            </a:r>
            <a:r>
              <a:rPr lang="sv-SE" dirty="0">
                <a:hlinkClick r:id="rId3"/>
              </a:rPr>
              <a:t>foreningsbidragamn@uppsala.se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C6B28BB9-6C8C-B7F6-5D0F-57D5530272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16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66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lila.pptx" id="{B4901A04-BC22-46D1-A4C4-C88520C0C234}" vid="{F91F2C51-5A58-482D-BE24-E5FB37B10B7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3E6DB020E6F4C81C42075349E493F" ma:contentTypeVersion="11" ma:contentTypeDescription="Create a new document." ma:contentTypeScope="" ma:versionID="ac2e718630d815a25c184d5fb061a1a7">
  <xsd:schema xmlns:xsd="http://www.w3.org/2001/XMLSchema" xmlns:xs="http://www.w3.org/2001/XMLSchema" xmlns:p="http://schemas.microsoft.com/office/2006/metadata/properties" xmlns:ns2="766db1f5-511e-418d-93e5-e7178d56b279" xmlns:ns3="92dfaa1e-34ac-4963-8b7d-2bc9d5823a81" targetNamespace="http://schemas.microsoft.com/office/2006/metadata/properties" ma:root="true" ma:fieldsID="90770d48d554d94e6ef254a5dda6f34f" ns2:_="" ns3:_="">
    <xsd:import namespace="766db1f5-511e-418d-93e5-e7178d56b279"/>
    <xsd:import namespace="92dfaa1e-34ac-4963-8b7d-2bc9d5823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db1f5-511e-418d-93e5-e7178d56b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6207ad-ef36-41b4-a890-3b970be5e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faa1e-34ac-4963-8b7d-2bc9d5823a8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26c60c4-b852-457a-bb74-faffe4aac42b}" ma:internalName="TaxCatchAll" ma:showField="CatchAllData" ma:web="92dfaa1e-34ac-4963-8b7d-2bc9d5823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6db1f5-511e-418d-93e5-e7178d56b279">
      <Terms xmlns="http://schemas.microsoft.com/office/infopath/2007/PartnerControls"/>
    </lcf76f155ced4ddcb4097134ff3c332f>
    <TaxCatchAll xmlns="92dfaa1e-34ac-4963-8b7d-2bc9d5823a81" xsi:nil="true"/>
  </documentManagement>
</p:properties>
</file>

<file path=customXml/itemProps1.xml><?xml version="1.0" encoding="utf-8"?>
<ds:datastoreItem xmlns:ds="http://schemas.openxmlformats.org/officeDocument/2006/customXml" ds:itemID="{C9198831-D7D1-47D8-95EA-B62038479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db1f5-511e-418d-93e5-e7178d56b279"/>
    <ds:schemaRef ds:uri="92dfaa1e-34ac-4963-8b7d-2bc9d5823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53D07B-9BCE-4B79-95DF-A962A16178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49832-6960-4677-AABA-E4E9F470CB86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66db1f5-511e-418d-93e5-e7178d56b279"/>
    <ds:schemaRef ds:uri="http://schemas.openxmlformats.org/package/2006/metadata/core-properties"/>
    <ds:schemaRef ds:uri="http://purl.org/dc/terms/"/>
    <ds:schemaRef ds:uri="92dfaa1e-34ac-4963-8b7d-2bc9d5823a8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Uppsala_mall_lila</Template>
  <TotalTime>2</TotalTime>
  <Words>262</Words>
  <Application>Microsoft Office PowerPoint</Application>
  <PresentationFormat>Bredbild</PresentationFormat>
  <Paragraphs>34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Source Sans Pro Semibold</vt:lpstr>
      <vt:lpstr>Tema Uppsala</vt:lpstr>
      <vt:lpstr>Söka föreningsbidrag </vt:lpstr>
      <vt:lpstr>Söka bidrag</vt:lpstr>
      <vt:lpstr>Söka bidrag</vt:lpstr>
      <vt:lpstr>Söka bidrag</vt:lpstr>
      <vt:lpstr>Söka bidrag</vt:lpstr>
      <vt:lpstr>Söka bidrag</vt:lpstr>
      <vt:lpstr>Vad händer sedan?</vt:lpstr>
      <vt:lpstr>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Gustavsson Marie</dc:creator>
  <cp:lastModifiedBy>Hansen Sigrid</cp:lastModifiedBy>
  <cp:revision>1</cp:revision>
  <cp:lastPrinted>2016-04-19T07:45:19Z</cp:lastPrinted>
  <dcterms:created xsi:type="dcterms:W3CDTF">2025-08-22T07:05:30Z</dcterms:created>
  <dcterms:modified xsi:type="dcterms:W3CDTF">2025-08-22T12:28:23Z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0x0101001D03E6DB020E6F4C81C42075349E493F</vt:lpwstr>
  </property>
  <property fmtid="{D5CDD505-2E9C-101B-9397-08002B2CF9AE}" pid="3" name="MediaServiceImageTags">
    <vt:lpwstr/>
  </property>
</Properties>
</file>