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8"/>
  </p:notesMasterIdLst>
  <p:sldIdLst>
    <p:sldId id="385" r:id="rId2"/>
    <p:sldId id="389" r:id="rId3"/>
    <p:sldId id="395" r:id="rId4"/>
    <p:sldId id="388" r:id="rId5"/>
    <p:sldId id="394" r:id="rId6"/>
    <p:sldId id="387" r:id="rId7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262"/>
    <a:srgbClr val="199CD9"/>
    <a:srgbClr val="456024"/>
    <a:srgbClr val="20305C"/>
    <a:srgbClr val="45005C"/>
    <a:srgbClr val="00555C"/>
    <a:srgbClr val="FEDD00"/>
    <a:srgbClr val="1C9CD8"/>
    <a:srgbClr val="A6CE39"/>
    <a:srgbClr val="FF3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C427D3-0027-4DFA-A26B-A9A31DE634B1}" v="4" dt="2021-11-08T07:03:40.7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4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2021-11-30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_blå">
    <p:bg>
      <p:bgPr>
        <a:solidFill>
          <a:srgbClr val="2622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A1742BB7-34A3-4595-9362-B59D8B0AA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617" y="206979"/>
            <a:ext cx="2582530" cy="111019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13AFAC1C-44E0-4894-84F3-D0259B6A9B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978" y="1697572"/>
            <a:ext cx="8206597" cy="2059338"/>
          </a:xfrm>
        </p:spPr>
        <p:txBody>
          <a:bodyPr anchor="b">
            <a:noAutofit/>
          </a:bodyPr>
          <a:lstStyle>
            <a:lvl1pPr algn="l">
              <a:defRPr sz="7200" spc="-150" baseline="0">
                <a:solidFill>
                  <a:srgbClr val="199CD9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Presentationens rubrik skrivs här</a:t>
            </a:r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0F641A72-8DD5-4A24-88E9-4E68B956C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280" y="3974946"/>
            <a:ext cx="8182867" cy="3206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Namn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B4C2D811-DBB8-4967-8307-4F04CC10BD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280" y="4329868"/>
            <a:ext cx="8182867" cy="352822"/>
          </a:xfrm>
        </p:spPr>
        <p:txBody>
          <a:bodyPr/>
          <a:lstStyle>
            <a:lvl1pPr marL="0" indent="0" algn="l">
              <a:buNone/>
              <a:defRPr sz="1800" baseline="0">
                <a:solidFill>
                  <a:schemeClr val="bg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sv-SE" dirty="0"/>
              <a:t>Organisation/Förvaltning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44C03BEE-69FC-4395-A685-7FA5CE9C0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4280" y="4720045"/>
            <a:ext cx="8182867" cy="367716"/>
          </a:xfrm>
        </p:spPr>
        <p:txBody>
          <a:bodyPr/>
          <a:lstStyle>
            <a:lvl1pPr marL="0" indent="0" algn="l">
              <a:buNone/>
              <a:defRPr lang="sv-SE" sz="1800" kern="1200" baseline="0" dirty="0" smtClean="0">
                <a:solidFill>
                  <a:schemeClr val="bg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158095394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95679"/>
            <a:ext cx="9371646" cy="1255857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09592"/>
            <a:ext cx="9371646" cy="3542250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skriva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4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971791"/>
            <a:ext cx="9371646" cy="1279746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84AABD9-1448-4DFC-9F69-B2160AE14F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7D5C7BD4-2145-4C07-8407-A2DF885128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610311" y="2357120"/>
            <a:ext cx="4541874" cy="3494721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2400">
                <a:latin typeface="Source Sans Pro" panose="020B0503030403020204" pitchFamily="34" charset="0"/>
              </a:defRPr>
            </a:lvl1pPr>
            <a:lvl2pPr>
              <a:spcAft>
                <a:spcPts val="600"/>
              </a:spcAft>
              <a:defRPr sz="2000">
                <a:latin typeface="Source Sans Pro" panose="020B0503030403020204" pitchFamily="34" charset="0"/>
              </a:defRPr>
            </a:lvl2pPr>
            <a:lvl3pPr>
              <a:spcAft>
                <a:spcPts val="600"/>
              </a:spcAft>
              <a:defRPr sz="1800">
                <a:latin typeface="Source Sans Pro" panose="020B0503030403020204" pitchFamily="34" charset="0"/>
              </a:defRPr>
            </a:lvl3pPr>
            <a:lvl4pPr>
              <a:spcAft>
                <a:spcPts val="600"/>
              </a:spcAft>
              <a:defRPr>
                <a:latin typeface="Source Sans Pro" panose="020B0503030403020204" pitchFamily="34" charset="0"/>
              </a:defRPr>
            </a:lvl4pPr>
            <a:lvl5pPr>
              <a:spcAft>
                <a:spcPts val="600"/>
              </a:spcAft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1039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">
    <p:bg>
      <p:bgPr>
        <a:solidFill>
          <a:srgbClr val="2622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14585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2B33C2-54EE-4A44-9B78-6F01870CE737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BDCDAAA-750D-42AA-98E5-8271C45780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311" y="206980"/>
            <a:ext cx="1731835" cy="744490"/>
          </a:xfrm>
          <a:prstGeom prst="rect">
            <a:avLst/>
          </a:prstGeom>
        </p:spPr>
      </p:pic>
      <p:sp>
        <p:nvSpPr>
          <p:cNvPr id="8" name="Rubrik 1">
            <a:extLst>
              <a:ext uri="{FF2B5EF4-FFF2-40B4-BE49-F238E27FC236}">
                <a16:creationId xmlns:a16="http://schemas.microsoft.com/office/drawing/2014/main" id="{2799875D-D8A9-4841-8D7E-A35C501517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1186" y="1122363"/>
            <a:ext cx="8206597" cy="2980080"/>
          </a:xfrm>
        </p:spPr>
        <p:txBody>
          <a:bodyPr anchor="b">
            <a:normAutofit/>
          </a:bodyPr>
          <a:lstStyle>
            <a:lvl1pPr algn="l">
              <a:defRPr sz="5400" spc="-150" baseline="0">
                <a:solidFill>
                  <a:srgbClr val="199CD9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0776DC2C-AFFD-4118-AF33-ABB7FB720F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3488" y="4102100"/>
            <a:ext cx="8207375" cy="16668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58615" y="0"/>
            <a:ext cx="408099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95709"/>
            <a:ext cx="6529039" cy="1380947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6529039" cy="3542250"/>
          </a:xfrm>
        </p:spPr>
        <p:txBody>
          <a:bodyPr/>
          <a:lstStyle>
            <a:lvl1pPr marL="0" indent="0">
              <a:buNone/>
              <a:defRPr sz="2400">
                <a:latin typeface="Source Sans Pro" panose="020B0503030403020204" pitchFamily="34" charset="0"/>
              </a:defRPr>
            </a:lvl1pPr>
            <a:lvl2pPr>
              <a:defRPr sz="2000">
                <a:latin typeface="Source Sans Pro" panose="020B0503030403020204" pitchFamily="34" charset="0"/>
              </a:defRPr>
            </a:lvl2pPr>
            <a:lvl3pPr>
              <a:defRPr sz="1800"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7A8CB7-9EA9-405B-9ECF-57257BC613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0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99823" y="0"/>
            <a:ext cx="7084393" cy="4723492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128911"/>
            <a:ext cx="3827745" cy="1433232"/>
          </a:xfrm>
        </p:spPr>
        <p:txBody>
          <a:bodyPr anchor="b" anchorCtr="0">
            <a:normAutofit/>
          </a:bodyPr>
          <a:lstStyle>
            <a:lvl1pPr>
              <a:defRPr sz="4000" spc="-150" baseline="0">
                <a:solidFill>
                  <a:schemeClr val="accent1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634712"/>
            <a:ext cx="3827745" cy="3542250"/>
          </a:xfrm>
        </p:spPr>
        <p:txBody>
          <a:bodyPr/>
          <a:lstStyle>
            <a:lvl1pPr marL="0" indent="0">
              <a:buNone/>
              <a:defRPr sz="2000">
                <a:latin typeface="Source Sans Pro" panose="020B0503030403020204" pitchFamily="34" charset="0"/>
              </a:defRPr>
            </a:lvl1pPr>
            <a:lvl2pPr>
              <a:defRPr sz="1800">
                <a:latin typeface="Source Sans Pro" panose="020B0503030403020204" pitchFamily="34" charset="0"/>
              </a:defRPr>
            </a:lvl2pPr>
            <a:lvl3pPr>
              <a:defRPr sz="1600">
                <a:latin typeface="Source Sans Pro" panose="020B0503030403020204" pitchFamily="34" charset="0"/>
              </a:defRPr>
            </a:lvl3pPr>
            <a:lvl4pPr>
              <a:defRPr sz="1600">
                <a:latin typeface="Source Sans Pro" panose="020B0503030403020204" pitchFamily="34" charset="0"/>
              </a:defRPr>
            </a:lvl4pPr>
            <a:lvl5pPr>
              <a:defRPr sz="160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5099823" y="4723492"/>
            <a:ext cx="7084394" cy="2134508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099BE6B-7AFC-4461-ACF5-D64108E58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69" y="212679"/>
            <a:ext cx="1273361" cy="5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37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638CB14-7B33-4E9A-ACFD-F32595E4C1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9944" y="0"/>
            <a:ext cx="10512058" cy="68580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76741C6-43D3-4ADE-B7A9-DC22F67F18B0}"/>
              </a:ext>
            </a:extLst>
          </p:cNvPr>
          <p:cNvSpPr/>
          <p:nvPr userDrawn="1"/>
        </p:nvSpPr>
        <p:spPr>
          <a:xfrm>
            <a:off x="1" y="0"/>
            <a:ext cx="1679944" cy="6858000"/>
          </a:xfrm>
          <a:prstGeom prst="rect">
            <a:avLst/>
          </a:prstGeom>
          <a:solidFill>
            <a:srgbClr val="262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7E15A73-46D0-4D7F-8112-A8693DEF85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6" y="188235"/>
            <a:ext cx="1340760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224833"/>
            <a:ext cx="7774172" cy="717553"/>
          </a:xfrm>
        </p:spPr>
        <p:txBody>
          <a:bodyPr anchor="b" anchorCtr="0">
            <a:normAutofit/>
          </a:bodyPr>
          <a:lstStyle>
            <a:lvl1pPr>
              <a:defRPr sz="3200" spc="-150" baseline="0">
                <a:solidFill>
                  <a:srgbClr val="20305C"/>
                </a:solidFill>
                <a:latin typeface="Source Sans Pro Semibold" panose="020B0603030403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51D4C7A-8179-41C9-8075-7E07771269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951470"/>
            <a:ext cx="9167037" cy="5268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405207A-686B-4280-A519-BF69BE0D4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46" y="224833"/>
            <a:ext cx="1690305" cy="7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3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lutsbild">
    <p:bg>
      <p:bgPr>
        <a:solidFill>
          <a:srgbClr val="2622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5B88CC4-EE60-49E6-9BAA-C69AF81606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53" y="2683688"/>
            <a:ext cx="3467493" cy="14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7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1140108"/>
            <a:ext cx="9371646" cy="11215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2306319"/>
            <a:ext cx="9371646" cy="387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79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878" r:id="rId2"/>
    <p:sldLayoutId id="2147483704" r:id="rId3"/>
    <p:sldLayoutId id="2147483659" r:id="rId4"/>
    <p:sldLayoutId id="2147483714" r:id="rId5"/>
    <p:sldLayoutId id="2147483718" r:id="rId6"/>
    <p:sldLayoutId id="2147483722" r:id="rId7"/>
    <p:sldLayoutId id="2147483724" r:id="rId8"/>
    <p:sldLayoutId id="2147483874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5BE707-A281-4675-A470-77ACDB7DDB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STASS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3048636-D8E8-4221-97B7-7FC4253DF9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LSS-rådet 2021-11-10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95EF37-952E-40D1-BD39-43AF69DBEE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Omsorgsförvaltningen, myndighet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A6C0D33-2EF2-497E-AFEC-CF890299FD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7311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90E833-1CFC-44BE-AE51-5B679DF9D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Riktlinjer och vägledning – en tillbakablick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BBC4F0-9514-47FB-A1FE-F28BAB327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sv-SE" dirty="0"/>
              <a:t>2004 Riktlinjer för Uppsala kommun avseende bistånd enligt </a:t>
            </a:r>
            <a:r>
              <a:rPr lang="sv-SE" dirty="0" err="1"/>
              <a:t>SoL</a:t>
            </a:r>
            <a:r>
              <a:rPr lang="sv-SE" dirty="0"/>
              <a:t> och insatser enligt LSS för personer med funktionshinder</a:t>
            </a:r>
          </a:p>
          <a:p>
            <a:pPr marL="342900" indent="-342900">
              <a:buFontTx/>
              <a:buChar char="-"/>
            </a:pPr>
            <a:r>
              <a:rPr lang="sv-SE" dirty="0"/>
              <a:t>2009 togs för dåvarande nämnd Råd och vägledning fram, men dessa överklagades och det blev ingen ny vägledning</a:t>
            </a:r>
          </a:p>
          <a:p>
            <a:pPr marL="342900" indent="-342900">
              <a:buFontTx/>
              <a:buChar char="-"/>
            </a:pPr>
            <a:r>
              <a:rPr lang="sv-SE" dirty="0"/>
              <a:t>2014-2015 påbörjades ett arbete med en Vägledning för </a:t>
            </a:r>
            <a:r>
              <a:rPr lang="sv-SE" dirty="0" err="1"/>
              <a:t>SoL</a:t>
            </a:r>
            <a:r>
              <a:rPr lang="sv-SE" dirty="0"/>
              <a:t> och LSS, men den slutfördes aldrig</a:t>
            </a:r>
          </a:p>
          <a:p>
            <a:pPr marL="342900" indent="-342900">
              <a:buFontTx/>
              <a:buChar char="-"/>
            </a:pPr>
            <a:r>
              <a:rPr lang="sv-SE" dirty="0"/>
              <a:t>Riktlinje </a:t>
            </a:r>
            <a:r>
              <a:rPr lang="sv-SE" dirty="0" err="1"/>
              <a:t>SoL</a:t>
            </a:r>
            <a:r>
              <a:rPr lang="sv-SE" dirty="0"/>
              <a:t> antogs av omsorgsnämnden den 24 mars 2021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C63EAD3-7736-4C90-82E6-3CD9B6E1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31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5DB176-CB6B-428B-B844-A0BBE7AA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Jämförelse mellan dokumenten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F8B47B-3D22-4602-BEAB-4DB4C818E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sv-SE" dirty="0"/>
              <a:t>Kriterierna är svåra att jämföra då riktlinjen från 2005 är betydligt mindre utförlig. </a:t>
            </a:r>
          </a:p>
          <a:p>
            <a:pPr marL="342900" indent="-342900">
              <a:buFontTx/>
              <a:buChar char="-"/>
            </a:pPr>
            <a:r>
              <a:rPr lang="sv-SE" dirty="0"/>
              <a:t>Gemensamma kriterier är dock stora omvårdnadsbehov samt hög personalkontinuitet. </a:t>
            </a:r>
          </a:p>
          <a:p>
            <a:pPr marL="342900" indent="-342900">
              <a:buFontTx/>
              <a:buChar char="-"/>
            </a:pPr>
            <a:endParaRPr lang="sv-SE" dirty="0"/>
          </a:p>
          <a:p>
            <a:pPr marL="342900" indent="-342900">
              <a:buFontTx/>
              <a:buChar char="-"/>
            </a:pPr>
            <a:endParaRPr lang="sv-SE" dirty="0"/>
          </a:p>
          <a:p>
            <a:pPr marL="342900" indent="-342900">
              <a:buFontTx/>
              <a:buChar char="-"/>
            </a:pPr>
            <a:endParaRPr lang="sv-SE" dirty="0"/>
          </a:p>
          <a:p>
            <a:pPr marL="342900" indent="-342900">
              <a:buFontTx/>
              <a:buChar char="-"/>
            </a:pP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256805E-3E8B-4930-A22B-97BC73FA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3092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CED71C61-32F1-4CAF-A065-D1339B44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5679"/>
            <a:ext cx="9371646" cy="1255857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Diagram 2">
            <a:extLst>
              <a:ext uri="{FF2B5EF4-FFF2-40B4-BE49-F238E27FC236}">
                <a16:creationId xmlns:a16="http://schemas.microsoft.com/office/drawing/2014/main" id="{CAF307E1-292E-4157-BAF2-035609B14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1826" y="2309592"/>
            <a:ext cx="8424393" cy="3542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Slide Number Placeholder 3">
            <a:extLst>
              <a:ext uri="{FF2B5EF4-FFF2-40B4-BE49-F238E27FC236}">
                <a16:creationId xmlns:a16="http://schemas.microsoft.com/office/drawing/2014/main" id="{51C0E99D-D0F2-4A3B-845F-5C63EB519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0727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D02B33C2-54EE-4A44-9B78-6F01870CE737}" type="slidenum">
              <a:rPr lang="sv-SE" smtClean="0"/>
              <a:pPr>
                <a:spcAft>
                  <a:spcPts val="600"/>
                </a:spcAft>
              </a:pPr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676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DFCF4B-4843-4ECD-8DED-241C123A6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Hantering av byte av handläggare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E0E9CC-6821-4755-A30C-ABBB7E8E9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sv-SE" sz="2000" dirty="0"/>
              <a:t>När handläggare slutar</a:t>
            </a:r>
          </a:p>
          <a:p>
            <a:pPr marL="342900" indent="-342900">
              <a:buFontTx/>
              <a:buChar char="-"/>
            </a:pPr>
            <a:r>
              <a:rPr lang="sv-SE" sz="2000" dirty="0"/>
              <a:t>När ärenden lämnas över från barn till vuxna</a:t>
            </a:r>
          </a:p>
          <a:p>
            <a:pPr marL="342900" indent="-342900">
              <a:buFontTx/>
              <a:buChar char="-"/>
            </a:pPr>
            <a:r>
              <a:rPr lang="sv-SE" sz="2000" dirty="0"/>
              <a:t>När vissa insatser beviljas, ex från </a:t>
            </a:r>
            <a:r>
              <a:rPr lang="sv-SE" sz="2000" dirty="0" err="1"/>
              <a:t>Soma</a:t>
            </a:r>
            <a:r>
              <a:rPr lang="sv-SE" sz="2000" dirty="0"/>
              <a:t> till LSS vuxen</a:t>
            </a:r>
          </a:p>
          <a:p>
            <a:pPr marL="342900" indent="-342900">
              <a:buFontTx/>
              <a:buChar char="-"/>
            </a:pPr>
            <a:r>
              <a:rPr lang="sv-SE" sz="2000" dirty="0"/>
              <a:t>När ärenden lämnas över mellan nämnderna OSN till ÄLN</a:t>
            </a:r>
          </a:p>
          <a:p>
            <a:pPr marL="342900" indent="-342900">
              <a:buFontTx/>
              <a:buChar char="-"/>
            </a:pPr>
            <a:r>
              <a:rPr lang="sv-SE" sz="2000" dirty="0"/>
              <a:t>Vid justering av arbetsbelastning</a:t>
            </a:r>
          </a:p>
          <a:p>
            <a:pPr marL="342900" indent="-342900">
              <a:buFontTx/>
              <a:buChar char="-"/>
            </a:pPr>
            <a:r>
              <a:rPr lang="sv-SE" sz="2000" dirty="0"/>
              <a:t>När den enskilde själv vill byta (sker dock inte alltid utifrån bl.a. arbetsbelastning)</a:t>
            </a:r>
          </a:p>
          <a:p>
            <a:pPr marL="342900" indent="-342900">
              <a:buFontTx/>
              <a:buChar char="-"/>
            </a:pPr>
            <a:r>
              <a:rPr lang="sv-SE" sz="2000" dirty="0"/>
              <a:t>Finns rutin för när byte av handläggare sker, men vi vet att denna inte alltid följs och området är alltså en utvecklingsfråga</a:t>
            </a:r>
          </a:p>
          <a:p>
            <a:pPr marL="342900" indent="-342900">
              <a:buFontTx/>
              <a:buChar char="-"/>
            </a:pP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3FCF148-B910-4AD8-85B3-F78628688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44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179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Uppsala">
  <a:themeElements>
    <a:clrScheme name="Uppsala kommun_Office_färger">
      <a:dk1>
        <a:sysClr val="windowText" lastClr="000000"/>
      </a:dk1>
      <a:lt1>
        <a:sysClr val="window" lastClr="FFFFFF"/>
      </a:lt1>
      <a:dk2>
        <a:srgbClr val="44546A"/>
      </a:dk2>
      <a:lt2>
        <a:srgbClr val="FEDD00"/>
      </a:lt2>
      <a:accent1>
        <a:srgbClr val="252E6F"/>
      </a:accent1>
      <a:accent2>
        <a:srgbClr val="1C9CD9"/>
      </a:accent2>
      <a:accent3>
        <a:srgbClr val="008A01"/>
      </a:accent3>
      <a:accent4>
        <a:srgbClr val="A6CF38"/>
      </a:accent4>
      <a:accent5>
        <a:srgbClr val="841072"/>
      </a:accent5>
      <a:accent6>
        <a:srgbClr val="FF3D9C"/>
      </a:accent6>
      <a:hlink>
        <a:srgbClr val="0563C1"/>
      </a:hlink>
      <a:folHlink>
        <a:srgbClr val="954F72"/>
      </a:folHlink>
    </a:clrScheme>
    <a:fontScheme name="Uppsala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sala_mall_2019_blå_test" id="{20006E43-AE3B-48BD-8908-4EDAA3AA6467}" vid="{DF88D2F6-53D6-4C55-9642-7639FA4886E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3367</TotalTime>
  <Words>185</Words>
  <Application>Microsoft Office PowerPoint</Application>
  <PresentationFormat>Bredbild</PresentationFormat>
  <Paragraphs>25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Source Sans Pro</vt:lpstr>
      <vt:lpstr>Source Sans Pro Semibold</vt:lpstr>
      <vt:lpstr>Tema Uppsala</vt:lpstr>
      <vt:lpstr>STASS</vt:lpstr>
      <vt:lpstr>Riktlinjer och vägledning – en tillbakablick</vt:lpstr>
      <vt:lpstr>Jämförelse mellan dokumenten</vt:lpstr>
      <vt:lpstr>PowerPoint-presentation</vt:lpstr>
      <vt:lpstr>Hantering av byte av handläggare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Sammanställning statistik 2020</dc:title>
  <dc:creator>Viberg Camilla (OMF)</dc:creator>
  <cp:lastModifiedBy>Berglund Lena</cp:lastModifiedBy>
  <cp:revision>9</cp:revision>
  <dcterms:created xsi:type="dcterms:W3CDTF">2020-12-04T08:31:55Z</dcterms:created>
  <dcterms:modified xsi:type="dcterms:W3CDTF">2021-11-30T14:03:52Z</dcterms:modified>
</cp:coreProperties>
</file>