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8"/>
  </p:notesMasterIdLst>
  <p:sldIdLst>
    <p:sldId id="385" r:id="rId2"/>
    <p:sldId id="389" r:id="rId3"/>
    <p:sldId id="395" r:id="rId4"/>
    <p:sldId id="388" r:id="rId5"/>
    <p:sldId id="394" r:id="rId6"/>
    <p:sldId id="387" r:id="rId7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262"/>
    <a:srgbClr val="199CD9"/>
    <a:srgbClr val="456024"/>
    <a:srgbClr val="20305C"/>
    <a:srgbClr val="45005C"/>
    <a:srgbClr val="00555C"/>
    <a:srgbClr val="FEDD00"/>
    <a:srgbClr val="1C9CD8"/>
    <a:srgbClr val="A6CE39"/>
    <a:srgbClr val="FF3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C427D3-0027-4DFA-A26B-A9A31DE634B1}" v="4" dt="2021-11-08T07:03:40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4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blå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199CD9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199CD9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BE707-A281-4675-A470-77ACDB7DD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STASS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048636-D8E8-4221-97B7-7FC4253DF9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LSS-rådet 2021-11-10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5EF37-952E-40D1-BD39-43AF69DBEE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Omsorgsförvaltningen, myndighet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A6C0D33-2EF2-497E-AFEC-CF890299FD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731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90E833-1CFC-44BE-AE51-5B679DF9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Riktlinjer och vägledning – en tillbakablick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BBC4F0-9514-47FB-A1FE-F28BAB327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sv-SE" dirty="0"/>
              <a:t>2004 Riktlinjer för Uppsala kommun avseende bistånd enligt </a:t>
            </a:r>
            <a:r>
              <a:rPr lang="sv-SE" dirty="0" err="1"/>
              <a:t>SoL</a:t>
            </a:r>
            <a:r>
              <a:rPr lang="sv-SE" dirty="0"/>
              <a:t> och insatser enligt LSS för personer med funktionshinder</a:t>
            </a:r>
          </a:p>
          <a:p>
            <a:pPr marL="342900" indent="-342900">
              <a:buFontTx/>
              <a:buChar char="-"/>
            </a:pPr>
            <a:r>
              <a:rPr lang="sv-SE" dirty="0"/>
              <a:t>2009 togs för dåvarande nämnd Råd och vägledning fram, men dessa överklagades och det blev ingen ny vägledning</a:t>
            </a:r>
          </a:p>
          <a:p>
            <a:pPr marL="342900" indent="-342900">
              <a:buFontTx/>
              <a:buChar char="-"/>
            </a:pPr>
            <a:r>
              <a:rPr lang="sv-SE" dirty="0"/>
              <a:t>2014-2015 påbörjades ett arbete med en Vägledning för </a:t>
            </a:r>
            <a:r>
              <a:rPr lang="sv-SE" dirty="0" err="1"/>
              <a:t>SoL</a:t>
            </a:r>
            <a:r>
              <a:rPr lang="sv-SE" dirty="0"/>
              <a:t> och LSS, men den slutfördes aldrig</a:t>
            </a:r>
          </a:p>
          <a:p>
            <a:pPr marL="342900" indent="-342900">
              <a:buFontTx/>
              <a:buChar char="-"/>
            </a:pPr>
            <a:r>
              <a:rPr lang="sv-SE" dirty="0"/>
              <a:t>Riktlinje </a:t>
            </a:r>
            <a:r>
              <a:rPr lang="sv-SE" dirty="0" err="1"/>
              <a:t>SoL</a:t>
            </a:r>
            <a:r>
              <a:rPr lang="sv-SE" dirty="0"/>
              <a:t> antogs av omsorgsnämnden den 24 mars 2021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C63EAD3-7736-4C90-82E6-3CD9B6E1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31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DB176-CB6B-428B-B844-A0BBE7AA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Jämförelse mellan dokumenten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F8B47B-3D22-4602-BEAB-4DB4C818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sv-SE" dirty="0"/>
              <a:t>Kriterierna är svåra att jämföra då riktlinjen från 2005 är betydligt mindre utförlig. </a:t>
            </a:r>
          </a:p>
          <a:p>
            <a:pPr marL="342900" indent="-342900">
              <a:buFontTx/>
              <a:buChar char="-"/>
            </a:pPr>
            <a:r>
              <a:rPr lang="sv-SE" dirty="0"/>
              <a:t>Gemensamma kriterier är dock stora omvårdnadsbehov samt hög personalkontinuitet. </a:t>
            </a:r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256805E-3E8B-4930-A22B-97BC73FA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09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CED71C61-32F1-4CAF-A065-D1339B44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679"/>
            <a:ext cx="9371646" cy="1255857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Diagram 2">
            <a:extLst>
              <a:ext uri="{FF2B5EF4-FFF2-40B4-BE49-F238E27FC236}">
                <a16:creationId xmlns:a16="http://schemas.microsoft.com/office/drawing/2014/main" id="{CAF307E1-292E-4157-BAF2-035609B14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1826" y="2309592"/>
            <a:ext cx="8424393" cy="3542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Slide Number Placeholder 3">
            <a:extLst>
              <a:ext uri="{FF2B5EF4-FFF2-40B4-BE49-F238E27FC236}">
                <a16:creationId xmlns:a16="http://schemas.microsoft.com/office/drawing/2014/main" id="{51C0E99D-D0F2-4A3B-845F-5C63EB51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02B33C2-54EE-4A44-9B78-6F01870CE737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76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DFCF4B-4843-4ECD-8DED-241C123A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Hantering av byte av handläggare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E0E9CC-6821-4755-A30C-ABBB7E8E9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sv-SE" sz="2000" dirty="0"/>
              <a:t>När handläggare slutar</a:t>
            </a:r>
          </a:p>
          <a:p>
            <a:pPr marL="342900" indent="-342900">
              <a:buFontTx/>
              <a:buChar char="-"/>
            </a:pPr>
            <a:r>
              <a:rPr lang="sv-SE" sz="2000" dirty="0"/>
              <a:t>När ärenden lämnas över från barn till vuxna</a:t>
            </a:r>
          </a:p>
          <a:p>
            <a:pPr marL="342900" indent="-342900">
              <a:buFontTx/>
              <a:buChar char="-"/>
            </a:pPr>
            <a:r>
              <a:rPr lang="sv-SE" sz="2000" dirty="0"/>
              <a:t>När vissa insatser beviljas, ex från </a:t>
            </a:r>
            <a:r>
              <a:rPr lang="sv-SE" sz="2000" dirty="0" err="1"/>
              <a:t>Soma</a:t>
            </a:r>
            <a:r>
              <a:rPr lang="sv-SE" sz="2000" dirty="0"/>
              <a:t> till LSS vuxen</a:t>
            </a:r>
          </a:p>
          <a:p>
            <a:pPr marL="342900" indent="-342900">
              <a:buFontTx/>
              <a:buChar char="-"/>
            </a:pPr>
            <a:r>
              <a:rPr lang="sv-SE" sz="2000" dirty="0"/>
              <a:t>När ärenden lämnas över mellan nämnderna OSN till ÄLN</a:t>
            </a:r>
          </a:p>
          <a:p>
            <a:pPr marL="342900" indent="-342900">
              <a:buFontTx/>
              <a:buChar char="-"/>
            </a:pPr>
            <a:r>
              <a:rPr lang="sv-SE" sz="2000" dirty="0"/>
              <a:t>Vid justering av arbetsbelastning</a:t>
            </a:r>
          </a:p>
          <a:p>
            <a:pPr marL="342900" indent="-342900">
              <a:buFontTx/>
              <a:buChar char="-"/>
            </a:pPr>
            <a:r>
              <a:rPr lang="sv-SE" sz="2000" dirty="0"/>
              <a:t>När den enskilde själv vill byta (sker dock inte alltid utifrån bl.a. arbetsbelastning)</a:t>
            </a:r>
          </a:p>
          <a:p>
            <a:pPr marL="342900" indent="-342900">
              <a:buFontTx/>
              <a:buChar char="-"/>
            </a:pPr>
            <a:r>
              <a:rPr lang="sv-SE" sz="2000" dirty="0"/>
              <a:t>Finns rutin för när byte av handläggare sker, men vi vet att denna inte alltid följs och området är alltså en utvecklingsfråga</a:t>
            </a:r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3FCF148-B910-4AD8-85B3-F7862868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44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blå_test" id="{20006E43-AE3B-48BD-8908-4EDAA3AA6467}" vid="{DF88D2F6-53D6-4C55-9642-7639FA4886E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185</Words>
  <Application>Microsoft Office PowerPoint</Application>
  <PresentationFormat>Bredbild</PresentationFormat>
  <Paragraphs>25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Source Sans Pro Semibold</vt:lpstr>
      <vt:lpstr>Tema Uppsala</vt:lpstr>
      <vt:lpstr>STASS</vt:lpstr>
      <vt:lpstr>Riktlinjer och vägledning – en tillbakablick</vt:lpstr>
      <vt:lpstr>Jämförelse mellan dokumenten</vt:lpstr>
      <vt:lpstr>PowerPoint-presentation</vt:lpstr>
      <vt:lpstr>Hantering av byte av handläggare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Sammanställning statistik 2020</dc:title>
  <dc:creator>Viberg Camilla (OMF)</dc:creator>
  <cp:lastModifiedBy>Berglund Lena</cp:lastModifiedBy>
  <cp:revision>9</cp:revision>
  <dcterms:created xsi:type="dcterms:W3CDTF">2020-12-04T08:31:55Z</dcterms:created>
  <dcterms:modified xsi:type="dcterms:W3CDTF">2021-11-30T14:03:52Z</dcterms:modified>
</cp:coreProperties>
</file>