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11"/>
  </p:notesMasterIdLst>
  <p:sldIdLst>
    <p:sldId id="389" r:id="rId2"/>
    <p:sldId id="394" r:id="rId3"/>
    <p:sldId id="396" r:id="rId4"/>
    <p:sldId id="388" r:id="rId5"/>
    <p:sldId id="395" r:id="rId6"/>
    <p:sldId id="390" r:id="rId7"/>
    <p:sldId id="391" r:id="rId8"/>
    <p:sldId id="393" r:id="rId9"/>
    <p:sldId id="387" r:id="rId10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E45"/>
    <a:srgbClr val="859E73"/>
    <a:srgbClr val="00555C"/>
    <a:srgbClr val="A6CF38"/>
    <a:srgbClr val="45005C"/>
    <a:srgbClr val="FF3D9C"/>
    <a:srgbClr val="262262"/>
    <a:srgbClr val="199CD9"/>
    <a:srgbClr val="456024"/>
    <a:srgbClr val="20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629" autoAdjust="0"/>
  </p:normalViewPr>
  <p:slideViewPr>
    <p:cSldViewPr snapToGrid="0">
      <p:cViewPr varScale="1">
        <p:scale>
          <a:sx n="89" d="100"/>
          <a:sy n="89" d="100"/>
        </p:scale>
        <p:origin x="143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Blad1!$A$2:$A$10</c:f>
              <c:strCache>
                <c:ptCount val="9"/>
                <c:pt idx="0">
                  <c:v>Q1 2018</c:v>
                </c:pt>
                <c:pt idx="1">
                  <c:v>Q2 2018</c:v>
                </c:pt>
                <c:pt idx="2">
                  <c:v>Q3 2018</c:v>
                </c:pt>
                <c:pt idx="3">
                  <c:v>Q4 2018</c:v>
                </c:pt>
                <c:pt idx="4">
                  <c:v>Q1 2019</c:v>
                </c:pt>
                <c:pt idx="5">
                  <c:v>Q2 2019</c:v>
                </c:pt>
                <c:pt idx="6">
                  <c:v>Q3 2019</c:v>
                </c:pt>
                <c:pt idx="7">
                  <c:v>Q4 2019</c:v>
                </c:pt>
                <c:pt idx="8">
                  <c:v>Q1 2020</c:v>
                </c:pt>
              </c:strCache>
            </c:strRef>
          </c:cat>
          <c:val>
            <c:numRef>
              <c:f>Blad1!$B$2:$B$10</c:f>
              <c:numCache>
                <c:formatCode>General</c:formatCode>
                <c:ptCount val="9"/>
                <c:pt idx="0">
                  <c:v>55</c:v>
                </c:pt>
                <c:pt idx="1">
                  <c:v>53</c:v>
                </c:pt>
                <c:pt idx="2">
                  <c:v>48</c:v>
                </c:pt>
                <c:pt idx="3">
                  <c:v>51</c:v>
                </c:pt>
                <c:pt idx="4">
                  <c:v>53</c:v>
                </c:pt>
                <c:pt idx="5">
                  <c:v>53</c:v>
                </c:pt>
                <c:pt idx="6">
                  <c:v>50</c:v>
                </c:pt>
                <c:pt idx="7">
                  <c:v>47</c:v>
                </c:pt>
                <c:pt idx="8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64-40AC-B9E8-8E55A8AA3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219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smooth val="0"/>
        <c:axId val="463304160"/>
        <c:axId val="463302848"/>
      </c:lineChart>
      <c:catAx>
        <c:axId val="46330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3302848"/>
        <c:crosses val="autoZero"/>
        <c:auto val="1"/>
        <c:lblAlgn val="ctr"/>
        <c:lblOffset val="100"/>
        <c:noMultiLvlLbl val="0"/>
      </c:catAx>
      <c:valAx>
        <c:axId val="463302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330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2020-05-13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39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8151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60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428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0291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392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grå">
    <p:bg>
      <p:bgPr>
        <a:solidFill>
          <a:srgbClr val="202E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169757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rgbClr val="859E7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397494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32986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472004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95679"/>
            <a:ext cx="9371646" cy="1255857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tx2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0959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skriva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71791"/>
            <a:ext cx="9371646" cy="1279746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tx2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">
    <p:bg>
      <p:bgPr>
        <a:solidFill>
          <a:srgbClr val="202E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rgbClr val="859E7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tx2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tx2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rgbClr val="202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rgbClr val="202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>
            <a:normAutofit/>
          </a:bodyPr>
          <a:lstStyle>
            <a:lvl1pPr>
              <a:defRPr sz="3200" spc="-150" baseline="0">
                <a:solidFill>
                  <a:schemeClr val="tx2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sbild">
    <p:bg>
      <p:bgPr>
        <a:solidFill>
          <a:srgbClr val="202E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88CC4-EE60-49E6-9BAA-C69AF81606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8"/>
            <a:ext cx="9371646" cy="11215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306319"/>
            <a:ext cx="9371646" cy="38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878" r:id="rId2"/>
    <p:sldLayoutId id="2147483704" r:id="rId3"/>
    <p:sldLayoutId id="2147483659" r:id="rId4"/>
    <p:sldLayoutId id="2147483714" r:id="rId5"/>
    <p:sldLayoutId id="2147483718" r:id="rId6"/>
    <p:sldLayoutId id="2147483722" r:id="rId7"/>
    <p:sldLayoutId id="2147483724" r:id="rId8"/>
    <p:sldLayoutId id="2147483874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07B406-435F-4B45-B860-22D222D47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978" y="1697572"/>
            <a:ext cx="10969922" cy="2059338"/>
          </a:xfrm>
        </p:spPr>
        <p:txBody>
          <a:bodyPr/>
          <a:lstStyle/>
          <a:p>
            <a:r>
              <a:rPr lang="sv-SE" dirty="0"/>
              <a:t>Politisk satsning - planering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33E601-FE1F-42EF-8CC3-2C27046FAA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Rikard Sörell	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CAB8972-2869-4E0A-AAA2-3EE4AA92EE9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Omsorgsförvaltningen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CE3DD39-AF17-4DC2-8C34-8C1467EC33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13 maj 2020</a:t>
            </a:r>
          </a:p>
        </p:txBody>
      </p:sp>
    </p:spTree>
    <p:extLst>
      <p:ext uri="{BB962C8B-B14F-4D97-AF65-F5344CB8AC3E}">
        <p14:creationId xmlns:p14="http://schemas.microsoft.com/office/powerpoint/2010/main" val="6210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3F3D30-FE4A-4E53-AA19-DDC437AFF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3697"/>
            <a:ext cx="10060459" cy="1744420"/>
          </a:xfrm>
        </p:spPr>
        <p:txBody>
          <a:bodyPr>
            <a:noAutofit/>
          </a:bodyPr>
          <a:lstStyle/>
          <a:p>
            <a:r>
              <a:rPr lang="sv-SE" sz="6000" dirty="0"/>
              <a:t>Rapporterade ej verkställda beslut till IVO</a:t>
            </a:r>
          </a:p>
        </p:txBody>
      </p:sp>
      <p:graphicFrame>
        <p:nvGraphicFramePr>
          <p:cNvPr id="8" name="Platshållare för innehåll 7">
            <a:extLst>
              <a:ext uri="{FF2B5EF4-FFF2-40B4-BE49-F238E27FC236}">
                <a16:creationId xmlns:a16="http://schemas.microsoft.com/office/drawing/2014/main" id="{C1444C99-E5E5-46C2-AF32-A7D4251F11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2384424"/>
          <a:ext cx="10166873" cy="3725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792AC61-B570-424B-B400-015B23DBE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662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7D0EDD-32A6-41F5-B2CD-479F7358F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dirty="0"/>
              <a:t>Snittkostnad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758CC7-C05F-4CBC-A4FB-F323777A6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5015"/>
            <a:ext cx="9371646" cy="3542250"/>
          </a:xfrm>
        </p:spPr>
        <p:txBody>
          <a:bodyPr/>
          <a:lstStyle/>
          <a:p>
            <a:r>
              <a:rPr lang="sv-SE" sz="3600" dirty="0"/>
              <a:t>Årskostnaden för en brukare i egen regi med insats enligt LSS 9:9 gruppbostad varierar stort utifrån stödbehov. </a:t>
            </a:r>
          </a:p>
          <a:p>
            <a:r>
              <a:rPr lang="sv-SE" sz="3600" dirty="0"/>
              <a:t>Spannet är så stort som 0,6 mnkr per år till och 6,9 mnkr per år vilket försvårar kostnadsuppskattningar.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CFA9B6A-44CA-4553-8368-46A7D519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425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80E41A-BE37-4007-A54D-D63BEC35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dirty="0"/>
              <a:t>Historik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B0A375-67A7-4F32-8773-B3CCAE34E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4316"/>
            <a:ext cx="9906001" cy="2296874"/>
          </a:xfrm>
        </p:spPr>
        <p:txBody>
          <a:bodyPr/>
          <a:lstStyle/>
          <a:p>
            <a:r>
              <a:rPr lang="sv-SE" sz="3600" dirty="0"/>
              <a:t>2019 – politisk satsning på 15 miljoner kronor som gav 15 fler verkställda beslut än 2018</a:t>
            </a:r>
          </a:p>
          <a:p>
            <a:endParaRPr lang="sv-SE" sz="3600" dirty="0"/>
          </a:p>
          <a:p>
            <a:endParaRPr lang="sv-SE" sz="3600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66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80E41A-BE37-4007-A54D-D63BEC35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906"/>
            <a:ext cx="9371646" cy="1255857"/>
          </a:xfrm>
        </p:spPr>
        <p:txBody>
          <a:bodyPr>
            <a:normAutofit/>
          </a:bodyPr>
          <a:lstStyle/>
          <a:p>
            <a:r>
              <a:rPr lang="sv-SE" sz="6000" dirty="0"/>
              <a:t>2020 – 17 platser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B0A375-67A7-4F32-8773-B3CCAE34E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67514"/>
            <a:ext cx="10665942" cy="4571398"/>
          </a:xfrm>
        </p:spPr>
        <p:txBody>
          <a:bodyPr/>
          <a:lstStyle/>
          <a:p>
            <a:r>
              <a:rPr lang="sv-SE" sz="3600" b="1" dirty="0"/>
              <a:t>Ödhumla - 6 platser </a:t>
            </a:r>
            <a:r>
              <a:rPr lang="sv-SE" sz="3600" dirty="0"/>
              <a:t>(september, bottenvåning)</a:t>
            </a:r>
          </a:p>
          <a:p>
            <a:endParaRPr lang="sv-SE" sz="1000" dirty="0"/>
          </a:p>
          <a:p>
            <a:r>
              <a:rPr lang="sv-SE" sz="3600" b="1" dirty="0"/>
              <a:t>Bäcklösa - 8 platser </a:t>
            </a:r>
            <a:r>
              <a:rPr lang="sv-SE" sz="3600" dirty="0"/>
              <a:t>(november, trapphusboende, ej utökad tillgänglighet)</a:t>
            </a:r>
          </a:p>
          <a:p>
            <a:endParaRPr lang="sv-SE" sz="1000" dirty="0"/>
          </a:p>
          <a:p>
            <a:r>
              <a:rPr lang="sv-SE" sz="3600" b="1" dirty="0"/>
              <a:t>Salabacksgatan och Norby – 2 platser </a:t>
            </a:r>
            <a:r>
              <a:rPr lang="sv-SE" sz="3600" dirty="0"/>
              <a:t>(anslutning av lägenheter till bas)</a:t>
            </a:r>
          </a:p>
          <a:p>
            <a:endParaRPr lang="sv-SE" sz="1000" dirty="0"/>
          </a:p>
          <a:p>
            <a:r>
              <a:rPr lang="sv-SE" sz="3600" b="1" dirty="0"/>
              <a:t>Gotlandsresan - 1 plats </a:t>
            </a:r>
            <a:r>
              <a:rPr lang="sv-SE" sz="3600" dirty="0"/>
              <a:t>(enskilt boende)</a:t>
            </a:r>
          </a:p>
          <a:p>
            <a:endParaRPr lang="sv-SE" sz="3600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83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80E41A-BE37-4007-A54D-D63BEC35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dirty="0"/>
              <a:t>2021 – 31 platser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B0A375-67A7-4F32-8773-B3CCAE34E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09591"/>
            <a:ext cx="9906001" cy="4411883"/>
          </a:xfrm>
        </p:spPr>
        <p:txBody>
          <a:bodyPr/>
          <a:lstStyle/>
          <a:p>
            <a:r>
              <a:rPr lang="sv-SE" sz="3600" b="1" dirty="0" err="1"/>
              <a:t>Danmarksby</a:t>
            </a:r>
            <a:r>
              <a:rPr lang="sv-SE" sz="3600" b="1" dirty="0"/>
              <a:t> - 14 platser </a:t>
            </a:r>
            <a:r>
              <a:rPr lang="sv-SE" sz="3600" dirty="0"/>
              <a:t>(friliggande)</a:t>
            </a:r>
          </a:p>
          <a:p>
            <a:endParaRPr lang="sv-SE" sz="1400" dirty="0"/>
          </a:p>
          <a:p>
            <a:r>
              <a:rPr lang="sv-SE" sz="3600" b="1" dirty="0"/>
              <a:t>Norby - 6 platser </a:t>
            </a:r>
            <a:r>
              <a:rPr lang="sv-SE" sz="3600" dirty="0"/>
              <a:t>(friliggande)</a:t>
            </a:r>
          </a:p>
          <a:p>
            <a:endParaRPr lang="sv-SE" sz="1400" dirty="0"/>
          </a:p>
          <a:p>
            <a:r>
              <a:rPr lang="sv-SE" sz="3600" b="1" dirty="0"/>
              <a:t>Bälinge-</a:t>
            </a:r>
            <a:r>
              <a:rPr lang="sv-SE" sz="3600" b="1" dirty="0" err="1"/>
              <a:t>Nyvla</a:t>
            </a:r>
            <a:r>
              <a:rPr lang="sv-SE" sz="3600" b="1" dirty="0"/>
              <a:t> – 6 platser </a:t>
            </a:r>
            <a:r>
              <a:rPr lang="sv-SE" sz="3600" dirty="0"/>
              <a:t>(friliggande)</a:t>
            </a:r>
          </a:p>
          <a:p>
            <a:endParaRPr lang="sv-SE" sz="1400" dirty="0"/>
          </a:p>
          <a:p>
            <a:r>
              <a:rPr lang="sv-SE" sz="3600" b="1" dirty="0"/>
              <a:t>Ekeby – 5 platser </a:t>
            </a:r>
            <a:r>
              <a:rPr lang="sv-SE" sz="3600" dirty="0"/>
              <a:t>(bottenvåning)</a:t>
            </a:r>
            <a:endParaRPr lang="sv-SE" b="1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99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80E41A-BE37-4007-A54D-D63BEC35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dirty="0"/>
              <a:t>2022 – 24 platser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B0A375-67A7-4F32-8773-B3CCAE34E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09591"/>
            <a:ext cx="9906001" cy="4411883"/>
          </a:xfrm>
        </p:spPr>
        <p:txBody>
          <a:bodyPr/>
          <a:lstStyle/>
          <a:p>
            <a:r>
              <a:rPr lang="sv-SE" sz="3600" b="1" dirty="0"/>
              <a:t>Bälinge - 6 platser </a:t>
            </a:r>
            <a:r>
              <a:rPr lang="sv-SE" sz="3600" dirty="0"/>
              <a:t>(bottenvåning)</a:t>
            </a:r>
          </a:p>
          <a:p>
            <a:endParaRPr lang="sv-SE" sz="1400" dirty="0"/>
          </a:p>
          <a:p>
            <a:r>
              <a:rPr lang="sv-SE" sz="3600" b="1" dirty="0" err="1"/>
              <a:t>Björklinge-Tibble</a:t>
            </a:r>
            <a:r>
              <a:rPr lang="sv-SE" sz="3600" b="1" dirty="0"/>
              <a:t> - 6 platser </a:t>
            </a:r>
            <a:r>
              <a:rPr lang="sv-SE" sz="3600" dirty="0"/>
              <a:t>(bottenvåning)</a:t>
            </a:r>
          </a:p>
          <a:p>
            <a:endParaRPr lang="sv-SE" sz="1400" dirty="0"/>
          </a:p>
          <a:p>
            <a:r>
              <a:rPr lang="sv-SE" sz="3600" b="1" dirty="0"/>
              <a:t>Upphandling gruppbostad – 6 platser </a:t>
            </a:r>
            <a:r>
              <a:rPr lang="sv-SE" sz="3600" dirty="0"/>
              <a:t>(ej klart)</a:t>
            </a:r>
          </a:p>
          <a:p>
            <a:r>
              <a:rPr lang="sv-SE" sz="3600" b="1" dirty="0"/>
              <a:t>Upphandling gruppbostad – 6 platser </a:t>
            </a:r>
            <a:r>
              <a:rPr lang="sv-SE" sz="3600" dirty="0"/>
              <a:t>(ej klart)</a:t>
            </a:r>
          </a:p>
          <a:p>
            <a:endParaRPr lang="sv-SE" sz="360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931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1CBA1B-2815-4CD9-940B-CD5D1F2F8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95679"/>
            <a:ext cx="9994751" cy="1255857"/>
          </a:xfrm>
        </p:spPr>
        <p:txBody>
          <a:bodyPr anchor="b">
            <a:normAutofit/>
          </a:bodyPr>
          <a:lstStyle/>
          <a:p>
            <a:r>
              <a:rPr lang="sv-SE" dirty="0"/>
              <a:t>Politisk satsning 88 mnkr (i plan ca 86 mnkr)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754435D-994A-4A60-9B34-421AE4E53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76055"/>
            <a:ext cx="10629094" cy="3186266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91A0F07-6829-4CF9-9326-FE84EB18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02B33C2-54EE-4A44-9B78-6F01870CE737}" type="slidenum">
              <a:rPr lang="sv-SE" smtClean="0"/>
              <a:pPr>
                <a:spcAft>
                  <a:spcPts val="600"/>
                </a:spcAft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13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179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 kommun_Office_färger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252E6F"/>
      </a:accent1>
      <a:accent2>
        <a:srgbClr val="1C9CD9"/>
      </a:accent2>
      <a:accent3>
        <a:srgbClr val="008A01"/>
      </a:accent3>
      <a:accent4>
        <a:srgbClr val="A6CF38"/>
      </a:accent4>
      <a:accent5>
        <a:srgbClr val="841072"/>
      </a:accent5>
      <a:accent6>
        <a:srgbClr val="FF3D9C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9_grå.pptx" id="{2192DAD5-E0FD-48B1-AEE1-F1879A8DCBD5}" vid="{439EDAAC-AE22-4296-A513-7E3A547C123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210</Words>
  <Application>Microsoft Office PowerPoint</Application>
  <PresentationFormat>Bredbild</PresentationFormat>
  <Paragraphs>48</Paragraphs>
  <Slides>9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Source Sans Pro</vt:lpstr>
      <vt:lpstr>Source Sans Pro Semibold</vt:lpstr>
      <vt:lpstr>Tema Uppsala</vt:lpstr>
      <vt:lpstr>Politisk satsning - planering</vt:lpstr>
      <vt:lpstr>Rapporterade ej verkställda beslut till IVO</vt:lpstr>
      <vt:lpstr>Snittkostnad</vt:lpstr>
      <vt:lpstr>Historik  </vt:lpstr>
      <vt:lpstr>2020 – 17 platser</vt:lpstr>
      <vt:lpstr>2021 – 31 platser</vt:lpstr>
      <vt:lpstr>2022 – 24 platser</vt:lpstr>
      <vt:lpstr>Politisk satsning 88 mnkr (i plan ca 86 mnkr)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Politisk satsning - planering</dc:title>
  <dc:creator>Sörell Rikard</dc:creator>
  <cp:lastModifiedBy>Sörell Rikard</cp:lastModifiedBy>
  <cp:revision>6</cp:revision>
  <dcterms:created xsi:type="dcterms:W3CDTF">2020-05-12T10:41:24Z</dcterms:created>
  <dcterms:modified xsi:type="dcterms:W3CDTF">2020-05-13T12:32:20Z</dcterms:modified>
</cp:coreProperties>
</file>