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83" r:id="rId2"/>
    <p:sldMasterId id="2147483687" r:id="rId3"/>
    <p:sldMasterId id="2147483690" r:id="rId4"/>
    <p:sldMasterId id="2147483693" r:id="rId5"/>
  </p:sldMasterIdLst>
  <p:notesMasterIdLst>
    <p:notesMasterId r:id="rId10"/>
  </p:notesMasterIdLst>
  <p:handoutMasterIdLst>
    <p:handoutMasterId r:id="rId11"/>
  </p:handoutMasterIdLst>
  <p:sldIdLst>
    <p:sldId id="260" r:id="rId6"/>
    <p:sldId id="331" r:id="rId7"/>
    <p:sldId id="340" r:id="rId8"/>
    <p:sldId id="336" r:id="rId9"/>
  </p:sldIdLst>
  <p:sldSz cx="12192000" cy="6858000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CDCB8EAB-C75F-465D-91AD-44B066D3579B}">
          <p14:sldIdLst>
            <p14:sldId id="260"/>
            <p14:sldId id="331"/>
            <p14:sldId id="340"/>
            <p14:sldId id="336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C387"/>
    <a:srgbClr val="F08273"/>
    <a:srgbClr val="FFD700"/>
    <a:srgbClr val="8CAF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llanmörkt format 2 - Dekorfär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llanmörkt format 2 - Dekorfär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Mellanmörkt format 4 - Dekorfärg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418" autoAdjust="0"/>
    <p:restoredTop sz="66748" autoAdjust="0"/>
  </p:normalViewPr>
  <p:slideViewPr>
    <p:cSldViewPr snapToGrid="0">
      <p:cViewPr varScale="1">
        <p:scale>
          <a:sx n="78" d="100"/>
          <a:sy n="78" d="100"/>
        </p:scale>
        <p:origin x="-160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xmlns="" id="{643DC9E8-C76C-45C9-8450-2744B835C65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xmlns="" id="{8576C776-9F2C-4786-B39C-33926EAD635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12610B-9A18-42DD-8768-8F97D407C122}" type="datetimeFigureOut">
              <a:rPr lang="sv-SE" smtClean="0"/>
              <a:t>2018-09-26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xmlns="" id="{8D950E95-CA5E-45D9-AE11-E536D761A03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xmlns="" id="{873011D7-027A-467E-B2D1-F11BFB4C937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8B9A1D-78B3-4899-B9A6-B0AEA0C18AF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9864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F51B1A-607C-4CFA-89EC-F8CC3C816118}" type="datetimeFigureOut">
              <a:rPr lang="sv-SE" smtClean="0"/>
              <a:t>2018-09-26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77BC01-6843-4605-B090-3EA872172D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1692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77BC01-6843-4605-B090-3EA872172D7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157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77BC01-6843-4605-B090-3EA872172D71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38338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77BC01-6843-4605-B090-3EA872172D71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52065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77BC01-6843-4605-B090-3EA872172D71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9101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sida">
    <p:bg>
      <p:bgPr>
        <a:solidFill>
          <a:srgbClr val="FFD7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dirty="0"/>
              <a:t>Presentationens namn</a:t>
            </a:r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 hasCustomPrompt="1"/>
          </p:nvPr>
        </p:nvSpPr>
        <p:spPr>
          <a:xfrm>
            <a:off x="1523440" y="3730309"/>
            <a:ext cx="9170988" cy="546752"/>
          </a:xfrm>
        </p:spPr>
        <p:txBody>
          <a:bodyPr/>
          <a:lstStyle>
            <a:lvl1pPr marL="0" indent="0" algn="ctr">
              <a:buNone/>
              <a:defRPr baseline="0"/>
            </a:lvl1pPr>
          </a:lstStyle>
          <a:p>
            <a:pPr lvl="0"/>
            <a:r>
              <a:rPr lang="sv-SE" dirty="0"/>
              <a:t>Ditt namn och titel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4" hasCustomPrompt="1"/>
          </p:nvPr>
        </p:nvSpPr>
        <p:spPr>
          <a:xfrm>
            <a:off x="1532404" y="4528058"/>
            <a:ext cx="9207500" cy="601663"/>
          </a:xfrm>
        </p:spPr>
        <p:txBody>
          <a:bodyPr/>
          <a:lstStyle>
            <a:lvl1pPr marL="0" indent="0" algn="ctr">
              <a:buNone/>
              <a:defRPr baseline="0"/>
            </a:lvl1pPr>
          </a:lstStyle>
          <a:p>
            <a:pPr lvl="0"/>
            <a:r>
              <a:rPr lang="sv-SE" dirty="0"/>
              <a:t>Din förvaltning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5" hasCustomPrompt="1"/>
          </p:nvPr>
        </p:nvSpPr>
        <p:spPr>
          <a:xfrm>
            <a:off x="1533618" y="5317046"/>
            <a:ext cx="9232900" cy="627062"/>
          </a:xfrm>
        </p:spPr>
        <p:txBody>
          <a:bodyPr/>
          <a:lstStyle>
            <a:lvl1pPr marL="0" indent="0" algn="ctr">
              <a:buNone/>
              <a:defRPr lang="sv-SE" sz="2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sv-SE" dirty="0"/>
              <a:t>Datum (Skrivs datum, månad, år, t ex 21 maj 2016</a:t>
            </a:r>
          </a:p>
        </p:txBody>
      </p:sp>
    </p:spTree>
    <p:extLst>
      <p:ext uri="{BB962C8B-B14F-4D97-AF65-F5344CB8AC3E}">
        <p14:creationId xmlns:p14="http://schemas.microsoft.com/office/powerpoint/2010/main" val="2822239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6326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sbild gul">
    <p:bg>
      <p:bgPr>
        <a:solidFill>
          <a:srgbClr val="FFD7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dirty="0"/>
              <a:t>Rubrik för avsnittet</a:t>
            </a:r>
          </a:p>
        </p:txBody>
      </p:sp>
      <p:sp>
        <p:nvSpPr>
          <p:cNvPr id="13" name="Platshållare för bildnumm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0912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bild grön">
    <p:bg>
      <p:bgPr>
        <a:solidFill>
          <a:srgbClr val="82C3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dirty="0"/>
              <a:t>Rubrik för avsnittet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40561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1888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9081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800" b="0">
                <a:latin typeface="Franklin Gothic Demi" panose="020B07030201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lang="sv-SE" sz="2800" b="0" kern="1200" dirty="0" smtClean="0">
                <a:solidFill>
                  <a:schemeClr val="tx1"/>
                </a:solidFill>
                <a:latin typeface="Franklin Gothic Demi" panose="020B0703020102020204" pitchFamily="34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sv-SE" dirty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9479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sbild gul">
    <p:bg>
      <p:bgPr>
        <a:solidFill>
          <a:srgbClr val="FFD7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dirty="0"/>
              <a:t>Rubrik för avsnittet</a:t>
            </a:r>
          </a:p>
        </p:txBody>
      </p:sp>
      <p:sp>
        <p:nvSpPr>
          <p:cNvPr id="13" name="Platshållare för bildnumm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7411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bild gul">
    <p:bg>
      <p:bgPr>
        <a:solidFill>
          <a:srgbClr val="FFD7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dirty="0"/>
              <a:t>Rubrik för avsnittet</a:t>
            </a:r>
          </a:p>
        </p:txBody>
      </p:sp>
      <p:sp>
        <p:nvSpPr>
          <p:cNvPr id="13" name="Platshållare för bildnumm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7240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188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bild blå">
    <p:bg>
      <p:bgPr>
        <a:solidFill>
          <a:srgbClr val="8CAF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dirty="0"/>
              <a:t>Rubrik för avsnittet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3493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9462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bild röd">
    <p:bg>
      <p:bgPr>
        <a:solidFill>
          <a:srgbClr val="F082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dirty="0"/>
              <a:t>Rubrik för avsnittet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0014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31415" y="260583"/>
            <a:ext cx="903654" cy="1081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701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0" r:id="rId2"/>
    <p:sldLayoutId id="2147483696" r:id="rId3"/>
    <p:sldLayoutId id="2147483697" r:id="rId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Franklin Gothic Demi" panose="020B07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31415" y="260583"/>
            <a:ext cx="903654" cy="1081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45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5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Franklin Gothic Demi" panose="020B07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31415" y="260583"/>
            <a:ext cx="903654" cy="1081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935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89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Franklin Gothic Demi" panose="020B07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31415" y="260583"/>
            <a:ext cx="903654" cy="1081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448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92" r:id="rId2"/>
    <p:sldLayoutId id="2147483698" r:id="rId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Franklin Gothic Demi" panose="020B07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31415" y="260583"/>
            <a:ext cx="903654" cy="1081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174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95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Franklin Gothic Demi" panose="020B07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2800" dirty="0"/>
              <a:t>Uppdrag som brukarombud</a:t>
            </a:r>
            <a:br>
              <a:rPr lang="sv-SE" sz="2800" dirty="0"/>
            </a:br>
            <a:r>
              <a:rPr lang="sv-SE" sz="2800" dirty="0"/>
              <a:t/>
            </a:r>
            <a:br>
              <a:rPr lang="sv-SE" sz="2800" dirty="0"/>
            </a:br>
            <a:r>
              <a:rPr lang="sv-SE" sz="2800" dirty="0"/>
              <a:t/>
            </a:r>
            <a:br>
              <a:rPr lang="sv-SE" sz="2800" dirty="0"/>
            </a:br>
            <a:endParaRPr lang="sv-SE" sz="2800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sv-SE" sz="2400" dirty="0"/>
              <a:t>Kristina Bromark</a:t>
            </a:r>
          </a:p>
          <a:p>
            <a:pPr algn="ctr"/>
            <a:r>
              <a:rPr lang="sv-SE" sz="2400" dirty="0"/>
              <a:t>Enheten för kvalitet och utveckling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/>
            <a:r>
              <a:rPr lang="sv-SE" sz="2400" dirty="0"/>
              <a:t>Uppsala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ctr"/>
            <a:r>
              <a:rPr lang="sv-SE" sz="2400" dirty="0"/>
              <a:t>2018-09-21</a:t>
            </a:r>
          </a:p>
        </p:txBody>
      </p:sp>
    </p:spTree>
    <p:extLst>
      <p:ext uri="{BB962C8B-B14F-4D97-AF65-F5344CB8AC3E}">
        <p14:creationId xmlns:p14="http://schemas.microsoft.com/office/powerpoint/2010/main" val="2878960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7500">
              <a:srgbClr val="FFFF00"/>
            </a:gs>
            <a:gs pos="0">
              <a:schemeClr val="accent3">
                <a:lumMod val="0"/>
                <a:lumOff val="100000"/>
              </a:schemeClr>
            </a:gs>
            <a:gs pos="1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ECCA03DE-28E9-4105-B3DE-3750BFEFD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dirty="0"/>
              <a:t>Full delaktighet för personer med funktionsnedsättning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xmlns="" id="{C2841754-B768-46C2-B9C0-109B6E383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2</a:t>
            </a:fld>
            <a:endParaRPr lang="sv-SE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xmlns="" id="{802E89BA-885F-4EE4-9CC4-069B089D537E}"/>
              </a:ext>
            </a:extLst>
          </p:cNvPr>
          <p:cNvSpPr/>
          <p:nvPr/>
        </p:nvSpPr>
        <p:spPr>
          <a:xfrm>
            <a:off x="765175" y="4987487"/>
            <a:ext cx="6759190" cy="9555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SYSTEMNIVÅ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xmlns="" id="{B0DB8857-B3B1-4CE0-9C5A-F2963ADE36C7}"/>
              </a:ext>
            </a:extLst>
          </p:cNvPr>
          <p:cNvSpPr/>
          <p:nvPr/>
        </p:nvSpPr>
        <p:spPr>
          <a:xfrm>
            <a:off x="765175" y="3417392"/>
            <a:ext cx="5332414" cy="9555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ORGANISATIONSNIVÅ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xmlns="" id="{92E9B27B-2D9C-4472-8E24-D39C2C939145}"/>
              </a:ext>
            </a:extLst>
          </p:cNvPr>
          <p:cNvSpPr/>
          <p:nvPr/>
        </p:nvSpPr>
        <p:spPr>
          <a:xfrm>
            <a:off x="839789" y="2006627"/>
            <a:ext cx="3842570" cy="9555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INDIVIDNIVÅ</a:t>
            </a:r>
          </a:p>
        </p:txBody>
      </p:sp>
      <p:sp>
        <p:nvSpPr>
          <p:cNvPr id="16" name="Vänster 22">
            <a:extLst>
              <a:ext uri="{FF2B5EF4-FFF2-40B4-BE49-F238E27FC236}">
                <a16:creationId xmlns:a16="http://schemas.microsoft.com/office/drawing/2014/main" xmlns="" id="{22DE2154-47A4-4F8E-B893-28EA233342D7}"/>
              </a:ext>
            </a:extLst>
          </p:cNvPr>
          <p:cNvSpPr/>
          <p:nvPr/>
        </p:nvSpPr>
        <p:spPr>
          <a:xfrm>
            <a:off x="7654926" y="5410638"/>
            <a:ext cx="591590" cy="109210"/>
          </a:xfrm>
          <a:prstGeom prst="lef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Vänster 22">
            <a:extLst>
              <a:ext uri="{FF2B5EF4-FFF2-40B4-BE49-F238E27FC236}">
                <a16:creationId xmlns:a16="http://schemas.microsoft.com/office/drawing/2014/main" xmlns="" id="{381677B7-1846-4ADA-BDC4-683E4C82301D}"/>
              </a:ext>
            </a:extLst>
          </p:cNvPr>
          <p:cNvSpPr/>
          <p:nvPr/>
        </p:nvSpPr>
        <p:spPr>
          <a:xfrm>
            <a:off x="6402697" y="4066569"/>
            <a:ext cx="591590" cy="109210"/>
          </a:xfrm>
          <a:prstGeom prst="lef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9" name="Picture 2" descr="2bf0b8e9-2d29-4d02-8ac2-965e83bed497@eurprd08">
            <a:extLst>
              <a:ext uri="{FF2B5EF4-FFF2-40B4-BE49-F238E27FC236}">
                <a16:creationId xmlns:a16="http://schemas.microsoft.com/office/drawing/2014/main" xmlns="" id="{0876E91E-A4E5-4D16-AEC9-AE9AE30ED1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1271" y="4808318"/>
            <a:ext cx="1285058" cy="131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ruta 22">
            <a:extLst>
              <a:ext uri="{FF2B5EF4-FFF2-40B4-BE49-F238E27FC236}">
                <a16:creationId xmlns:a16="http://schemas.microsoft.com/office/drawing/2014/main" xmlns="" id="{08F763DA-6D29-4F68-B257-895B63DD23E4}"/>
              </a:ext>
            </a:extLst>
          </p:cNvPr>
          <p:cNvSpPr txBox="1"/>
          <p:nvPr/>
        </p:nvSpPr>
        <p:spPr>
          <a:xfrm>
            <a:off x="8302580" y="5280577"/>
            <a:ext cx="2276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Strategiskt arbete med program</a:t>
            </a:r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xmlns="" id="{6F998FC7-5549-4F36-9D44-C8DE59DA08A3}"/>
              </a:ext>
            </a:extLst>
          </p:cNvPr>
          <p:cNvSpPr txBox="1"/>
          <p:nvPr/>
        </p:nvSpPr>
        <p:spPr>
          <a:xfrm>
            <a:off x="6994287" y="3726573"/>
            <a:ext cx="32326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Öka medvetenheten i förvaltningar och bolag</a:t>
            </a:r>
          </a:p>
        </p:txBody>
      </p:sp>
      <p:sp>
        <p:nvSpPr>
          <p:cNvPr id="25" name="textruta 24">
            <a:extLst>
              <a:ext uri="{FF2B5EF4-FFF2-40B4-BE49-F238E27FC236}">
                <a16:creationId xmlns:a16="http://schemas.microsoft.com/office/drawing/2014/main" xmlns="" id="{84DFDDB6-5241-44EF-9A1F-A54BB9BBF9CA}"/>
              </a:ext>
            </a:extLst>
          </p:cNvPr>
          <p:cNvSpPr txBox="1"/>
          <p:nvPr/>
        </p:nvSpPr>
        <p:spPr>
          <a:xfrm rot="16200000" flipH="1">
            <a:off x="-1858419" y="2762083"/>
            <a:ext cx="41293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Brukar- och intresseföreningar</a:t>
            </a:r>
          </a:p>
        </p:txBody>
      </p:sp>
      <p:cxnSp>
        <p:nvCxnSpPr>
          <p:cNvPr id="27" name="Rak pilkoppling 26">
            <a:extLst>
              <a:ext uri="{FF2B5EF4-FFF2-40B4-BE49-F238E27FC236}">
                <a16:creationId xmlns:a16="http://schemas.microsoft.com/office/drawing/2014/main" xmlns="" id="{F851F24D-033F-44A4-8D6A-61C596FE95C7}"/>
              </a:ext>
            </a:extLst>
          </p:cNvPr>
          <p:cNvCxnSpPr>
            <a:cxnSpLocks/>
          </p:cNvCxnSpPr>
          <p:nvPr/>
        </p:nvCxnSpPr>
        <p:spPr>
          <a:xfrm>
            <a:off x="585013" y="3979615"/>
            <a:ext cx="0" cy="20542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ak pilkoppling 28">
            <a:extLst>
              <a:ext uri="{FF2B5EF4-FFF2-40B4-BE49-F238E27FC236}">
                <a16:creationId xmlns:a16="http://schemas.microsoft.com/office/drawing/2014/main" xmlns="" id="{541DD578-29D1-45D5-BB93-245DF0FCB562}"/>
              </a:ext>
            </a:extLst>
          </p:cNvPr>
          <p:cNvCxnSpPr>
            <a:cxnSpLocks/>
          </p:cNvCxnSpPr>
          <p:nvPr/>
        </p:nvCxnSpPr>
        <p:spPr>
          <a:xfrm flipV="1">
            <a:off x="585013" y="2378101"/>
            <a:ext cx="0" cy="16015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Vänster 34">
            <a:extLst>
              <a:ext uri="{FF2B5EF4-FFF2-40B4-BE49-F238E27FC236}">
                <a16:creationId xmlns:a16="http://schemas.microsoft.com/office/drawing/2014/main" xmlns="" id="{7511885D-FACD-4AF4-B46A-59106D0ECF53}"/>
              </a:ext>
            </a:extLst>
          </p:cNvPr>
          <p:cNvSpPr/>
          <p:nvPr/>
        </p:nvSpPr>
        <p:spPr>
          <a:xfrm rot="10800000">
            <a:off x="4820055" y="2495026"/>
            <a:ext cx="591590" cy="109210"/>
          </a:xfrm>
          <a:prstGeom prst="lef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2" name="textruta 31">
            <a:extLst>
              <a:ext uri="{FF2B5EF4-FFF2-40B4-BE49-F238E27FC236}">
                <a16:creationId xmlns:a16="http://schemas.microsoft.com/office/drawing/2014/main" xmlns="" id="{FC76BBA3-E68E-4F17-B22A-51EE92C19E0A}"/>
              </a:ext>
            </a:extLst>
          </p:cNvPr>
          <p:cNvSpPr txBox="1"/>
          <p:nvPr/>
        </p:nvSpPr>
        <p:spPr>
          <a:xfrm>
            <a:off x="5433268" y="2339298"/>
            <a:ext cx="4182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Arbeta med </a:t>
            </a:r>
            <a:r>
              <a:rPr lang="sv-SE" dirty="0" err="1"/>
              <a:t>empowerment</a:t>
            </a:r>
            <a:endParaRPr lang="sv-SE" dirty="0"/>
          </a:p>
        </p:txBody>
      </p:sp>
      <p:sp>
        <p:nvSpPr>
          <p:cNvPr id="3" name="Pil: nedåtböjd 2">
            <a:extLst>
              <a:ext uri="{FF2B5EF4-FFF2-40B4-BE49-F238E27FC236}">
                <a16:creationId xmlns:a16="http://schemas.microsoft.com/office/drawing/2014/main" xmlns="" id="{32EE1A65-2CAF-4A6A-AFBC-F66379018F49}"/>
              </a:ext>
            </a:extLst>
          </p:cNvPr>
          <p:cNvSpPr/>
          <p:nvPr/>
        </p:nvSpPr>
        <p:spPr>
          <a:xfrm rot="15531414">
            <a:off x="258561" y="3968675"/>
            <a:ext cx="2107563" cy="666226"/>
          </a:xfrm>
          <a:prstGeom prst="curved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20" name="Pil: nedåtböjd 19">
            <a:extLst>
              <a:ext uri="{FF2B5EF4-FFF2-40B4-BE49-F238E27FC236}">
                <a16:creationId xmlns:a16="http://schemas.microsoft.com/office/drawing/2014/main" xmlns="" id="{33007208-1EF5-402E-8F2C-4E115E1B356B}"/>
              </a:ext>
            </a:extLst>
          </p:cNvPr>
          <p:cNvSpPr/>
          <p:nvPr/>
        </p:nvSpPr>
        <p:spPr>
          <a:xfrm rot="6101824">
            <a:off x="3810789" y="3968675"/>
            <a:ext cx="2155557" cy="666226"/>
          </a:xfrm>
          <a:prstGeom prst="curved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21" name="Pil: nedåtböjd 20">
            <a:extLst>
              <a:ext uri="{FF2B5EF4-FFF2-40B4-BE49-F238E27FC236}">
                <a16:creationId xmlns:a16="http://schemas.microsoft.com/office/drawing/2014/main" xmlns="" id="{58C82B4F-5893-4DD1-98DF-4EF1FD6E2537}"/>
              </a:ext>
            </a:extLst>
          </p:cNvPr>
          <p:cNvSpPr/>
          <p:nvPr/>
        </p:nvSpPr>
        <p:spPr>
          <a:xfrm>
            <a:off x="1335923" y="2073733"/>
            <a:ext cx="2872940" cy="666226"/>
          </a:xfrm>
          <a:prstGeom prst="curved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32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0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78B39DA3-3FB2-4B72-A949-89D70CDD3C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6525"/>
            <a:ext cx="9144000" cy="1009695"/>
          </a:xfrm>
        </p:spPr>
        <p:txBody>
          <a:bodyPr>
            <a:normAutofit/>
          </a:bodyPr>
          <a:lstStyle/>
          <a:p>
            <a:r>
              <a:rPr lang="sv-SE" sz="4000" dirty="0"/>
              <a:t>Att göra sig en bild av läget</a:t>
            </a: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xmlns="" id="{64666DB6-0070-4D4E-92FB-68AC162B4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3</a:t>
            </a:fld>
            <a:endParaRPr lang="sv-SE"/>
          </a:p>
        </p:txBody>
      </p:sp>
      <p:sp>
        <p:nvSpPr>
          <p:cNvPr id="4" name="Ellips 3">
            <a:extLst>
              <a:ext uri="{FF2B5EF4-FFF2-40B4-BE49-F238E27FC236}">
                <a16:creationId xmlns:a16="http://schemas.microsoft.com/office/drawing/2014/main" xmlns="" id="{517CAEB5-81B2-43F6-B4EE-69F93CE470E6}"/>
              </a:ext>
            </a:extLst>
          </p:cNvPr>
          <p:cNvSpPr/>
          <p:nvPr/>
        </p:nvSpPr>
        <p:spPr>
          <a:xfrm>
            <a:off x="59028" y="1690688"/>
            <a:ext cx="2310686" cy="429395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 dirty="0"/>
          </a:p>
          <a:p>
            <a:pPr algn="ctr">
              <a:lnSpc>
                <a:spcPct val="150000"/>
              </a:lnSpc>
            </a:pPr>
            <a:r>
              <a:rPr lang="sv-SE" sz="1000" b="1" dirty="0"/>
              <a:t>TRÄFFAR MED MEDLEMMAR/BRUKARE</a:t>
            </a:r>
          </a:p>
          <a:p>
            <a:pPr algn="ctr"/>
            <a:endParaRPr lang="sv-SE" sz="1200" dirty="0"/>
          </a:p>
          <a:p>
            <a:pPr algn="ctr"/>
            <a:r>
              <a:rPr lang="sv-SE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Autism- och </a:t>
            </a:r>
            <a:r>
              <a:rPr lang="sv-SE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aspergerföreningen</a:t>
            </a:r>
            <a:endParaRPr lang="sv-SE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sv-SE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NSPH</a:t>
            </a:r>
          </a:p>
          <a:p>
            <a:pPr algn="ctr"/>
            <a:r>
              <a:rPr lang="sv-SE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IFS</a:t>
            </a:r>
          </a:p>
          <a:p>
            <a:pPr algn="ctr"/>
            <a:r>
              <a:rPr lang="sv-SE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Attention</a:t>
            </a:r>
          </a:p>
          <a:p>
            <a:pPr algn="ctr"/>
            <a:r>
              <a:rPr lang="sv-S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Tinget</a:t>
            </a:r>
            <a:br>
              <a:rPr lang="sv-S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Ymer</a:t>
            </a:r>
            <a:br>
              <a:rPr lang="sv-S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Lindormen</a:t>
            </a:r>
          </a:p>
          <a:p>
            <a:pPr algn="ctr"/>
            <a:r>
              <a:rPr lang="sv-S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Möte </a:t>
            </a:r>
            <a:r>
              <a:rPr lang="sv-SE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boendebas</a:t>
            </a:r>
            <a:r>
              <a:rPr lang="sv-S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v-S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LSS-inflytandegruppen</a:t>
            </a:r>
          </a:p>
          <a:p>
            <a:pPr algn="ctr"/>
            <a:endParaRPr lang="sv-SE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sv-S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Stroke</a:t>
            </a:r>
          </a:p>
          <a:p>
            <a:pPr algn="ctr"/>
            <a:r>
              <a:rPr lang="sv-S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Dyslexiförbundet</a:t>
            </a:r>
          </a:p>
          <a:p>
            <a:pPr algn="ctr"/>
            <a:r>
              <a:rPr lang="sv-SE" sz="1200" dirty="0"/>
              <a:t>ÅSS</a:t>
            </a:r>
          </a:p>
          <a:p>
            <a:pPr algn="ctr"/>
            <a:r>
              <a:rPr lang="sv-SE" sz="1200" dirty="0"/>
              <a:t>NEURO</a:t>
            </a:r>
            <a:br>
              <a:rPr lang="sv-SE" sz="1200" dirty="0"/>
            </a:br>
            <a:r>
              <a:rPr lang="sv-SE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HRF</a:t>
            </a:r>
          </a:p>
          <a:p>
            <a:pPr algn="ctr"/>
            <a:r>
              <a:rPr lang="sv-SE" sz="1200" dirty="0"/>
              <a:t/>
            </a:r>
            <a:br>
              <a:rPr lang="sv-SE" sz="1200" dirty="0"/>
            </a:br>
            <a:endParaRPr lang="sv-SE" sz="1200" dirty="0"/>
          </a:p>
          <a:p>
            <a:pPr algn="ctr"/>
            <a:endParaRPr lang="sv-SE" dirty="0"/>
          </a:p>
          <a:p>
            <a:pPr algn="ctr"/>
            <a:endParaRPr lang="sv-SE" dirty="0"/>
          </a:p>
          <a:p>
            <a:pPr algn="ctr"/>
            <a:endParaRPr lang="sv-SE" dirty="0"/>
          </a:p>
        </p:txBody>
      </p:sp>
      <p:sp>
        <p:nvSpPr>
          <p:cNvPr id="5" name="Platshållare för innehåll 5">
            <a:extLst>
              <a:ext uri="{FF2B5EF4-FFF2-40B4-BE49-F238E27FC236}">
                <a16:creationId xmlns:a16="http://schemas.microsoft.com/office/drawing/2014/main" xmlns="" id="{9BD7E6E0-4D57-4B28-9DA1-714258DBE6DA}"/>
              </a:ext>
            </a:extLst>
          </p:cNvPr>
          <p:cNvSpPr txBox="1">
            <a:spLocks/>
          </p:cNvSpPr>
          <p:nvPr/>
        </p:nvSpPr>
        <p:spPr>
          <a:xfrm>
            <a:off x="2364346" y="1694244"/>
            <a:ext cx="2310686" cy="435133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v-SE" dirty="0"/>
          </a:p>
          <a:p>
            <a:pPr marL="0" indent="0" algn="ctr">
              <a:buNone/>
            </a:pPr>
            <a:endParaRPr lang="sv-SE" sz="1400" dirty="0"/>
          </a:p>
          <a:p>
            <a:pPr marL="0" indent="0" algn="ctr">
              <a:buNone/>
            </a:pPr>
            <a:endParaRPr lang="sv-SE" sz="1400" dirty="0"/>
          </a:p>
          <a:p>
            <a:pPr marL="0" indent="0" algn="ctr">
              <a:buNone/>
            </a:pPr>
            <a:endParaRPr lang="sv-SE" sz="1400" dirty="0"/>
          </a:p>
          <a:p>
            <a:pPr marL="0" indent="0" algn="ctr">
              <a:lnSpc>
                <a:spcPct val="100000"/>
              </a:lnSpc>
              <a:buNone/>
            </a:pPr>
            <a:endParaRPr lang="sv-SE" sz="10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sv-SE" sz="1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Autism- och </a:t>
            </a:r>
            <a:r>
              <a:rPr lang="sv-SE" sz="10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aspergerföreningen</a:t>
            </a:r>
            <a:r>
              <a:rPr lang="sv-SE" sz="1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v-SE" sz="1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OCD</a:t>
            </a:r>
            <a:br>
              <a:rPr lang="sv-SE" sz="1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HRF</a:t>
            </a:r>
            <a:br>
              <a:rPr lang="sv-SE" sz="1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NEURO</a:t>
            </a:r>
            <a:br>
              <a:rPr lang="sv-SE" sz="1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Celiaki</a:t>
            </a:r>
            <a:br>
              <a:rPr lang="sv-SE" sz="1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Afasi</a:t>
            </a:r>
            <a:br>
              <a:rPr lang="sv-SE" sz="1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ÅSS</a:t>
            </a:r>
            <a:br>
              <a:rPr lang="sv-SE" sz="1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Attention</a:t>
            </a:r>
            <a:br>
              <a:rPr lang="sv-SE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STROKE</a:t>
            </a:r>
            <a:br>
              <a:rPr lang="sv-SE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IFS</a:t>
            </a:r>
            <a:br>
              <a:rPr lang="sv-SE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SRF</a:t>
            </a:r>
            <a:br>
              <a:rPr lang="sv-SE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SPES</a:t>
            </a:r>
            <a:br>
              <a:rPr lang="sv-SE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LSS-inflytandegruppen</a:t>
            </a:r>
            <a:br>
              <a:rPr lang="sv-SE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Forum för brukarinflytande</a:t>
            </a:r>
            <a:br>
              <a:rPr lang="sv-SE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 makten vidare</a:t>
            </a:r>
            <a:br>
              <a:rPr lang="sv-SE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Initcia</a:t>
            </a:r>
            <a:r>
              <a:rPr lang="sv-SE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v-SE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v-SE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sv-SE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BOiU</a:t>
            </a:r>
            <a:r>
              <a:rPr lang="sv-SE" sz="1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v-SE" sz="1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MISA</a:t>
            </a:r>
            <a:br>
              <a:rPr lang="sv-SE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HSO</a:t>
            </a:r>
            <a:r>
              <a:rPr lang="sv-SE" sz="1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v-SE" sz="1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CVO</a:t>
            </a:r>
            <a:br>
              <a:rPr lang="sv-S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SBF</a:t>
            </a:r>
            <a:br>
              <a:rPr lang="sv-S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Anhörigcentrum</a:t>
            </a:r>
            <a:br>
              <a:rPr lang="sv-S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ÄO</a:t>
            </a:r>
            <a:br>
              <a:rPr lang="sv-S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SSF</a:t>
            </a:r>
            <a:br>
              <a:rPr lang="sv-S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NEXUS</a:t>
            </a:r>
            <a:br>
              <a:rPr lang="sv-S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v-S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v-SE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sv-SE" sz="1400" dirty="0"/>
          </a:p>
          <a:p>
            <a:pPr algn="ctr"/>
            <a:endParaRPr lang="sv-SE" dirty="0"/>
          </a:p>
          <a:p>
            <a:pPr algn="ctr"/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xmlns="" id="{698C93B0-3620-4911-967B-6482CBC7D25D}"/>
              </a:ext>
            </a:extLst>
          </p:cNvPr>
          <p:cNvSpPr txBox="1">
            <a:spLocks/>
          </p:cNvSpPr>
          <p:nvPr/>
        </p:nvSpPr>
        <p:spPr>
          <a:xfrm>
            <a:off x="4675031" y="1694244"/>
            <a:ext cx="2126089" cy="435133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sv-SE" sz="1200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sv-SE" sz="1000" dirty="0"/>
              <a:t>LSS-råd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sv-SE" sz="1000" dirty="0"/>
              <a:t>KHR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sv-SE" sz="1000" dirty="0"/>
              <a:t>Presentation i ledningsgrupper OMF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sv-SE" sz="1000" dirty="0"/>
              <a:t>Presentation i OSN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sv-SE" sz="1000" dirty="0"/>
              <a:t>HSVO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sv-SE" sz="1000" dirty="0"/>
              <a:t>Uppsala kommun i Haag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sv-SE" sz="1200" dirty="0"/>
              <a:t>Nationellt nätverk BO?</a:t>
            </a:r>
          </a:p>
          <a:p>
            <a:pPr algn="ctr"/>
            <a:endParaRPr lang="sv-SE" dirty="0"/>
          </a:p>
          <a:p>
            <a:pPr algn="ctr"/>
            <a:endParaRPr lang="sv-SE" dirty="0"/>
          </a:p>
          <a:p>
            <a:pPr algn="ctr"/>
            <a:endParaRPr lang="sv-SE" dirty="0"/>
          </a:p>
        </p:txBody>
      </p:sp>
      <p:sp>
        <p:nvSpPr>
          <p:cNvPr id="7" name="Platshållare för innehåll 5">
            <a:extLst>
              <a:ext uri="{FF2B5EF4-FFF2-40B4-BE49-F238E27FC236}">
                <a16:creationId xmlns:a16="http://schemas.microsoft.com/office/drawing/2014/main" xmlns="" id="{030F9101-A0D6-41E9-832C-4BF5C2CE2303}"/>
              </a:ext>
            </a:extLst>
          </p:cNvPr>
          <p:cNvSpPr txBox="1">
            <a:spLocks/>
          </p:cNvSpPr>
          <p:nvPr/>
        </p:nvSpPr>
        <p:spPr>
          <a:xfrm>
            <a:off x="7003531" y="3100600"/>
            <a:ext cx="3462058" cy="204497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sv-SE" dirty="0"/>
          </a:p>
          <a:p>
            <a:pPr marL="0" indent="0" algn="ctr">
              <a:buNone/>
            </a:pPr>
            <a:endParaRPr lang="sv-SE" sz="1200" dirty="0"/>
          </a:p>
          <a:p>
            <a:pPr marL="0" indent="0" algn="ctr">
              <a:buNone/>
            </a:pPr>
            <a:endParaRPr lang="sv-SE" sz="1200" dirty="0"/>
          </a:p>
          <a:p>
            <a:pPr marL="0" indent="0" algn="ctr">
              <a:buNone/>
            </a:pPr>
            <a:endParaRPr lang="sv-SE" sz="1200" dirty="0"/>
          </a:p>
          <a:p>
            <a:pPr marL="0" indent="0" algn="ctr">
              <a:buNone/>
            </a:pPr>
            <a:endParaRPr lang="sv-SE" sz="1200" dirty="0"/>
          </a:p>
          <a:p>
            <a:pPr marL="0" indent="0" algn="ctr">
              <a:buNone/>
            </a:pPr>
            <a:r>
              <a:rPr lang="sv-SE" sz="1200" dirty="0"/>
              <a:t>Framtidsseminarium Forum</a:t>
            </a:r>
            <a:br>
              <a:rPr lang="sv-SE" sz="1200" dirty="0"/>
            </a:br>
            <a:r>
              <a:rPr lang="sv-SE" sz="1200" dirty="0"/>
              <a:t>Suicidprevention</a:t>
            </a:r>
            <a:br>
              <a:rPr lang="sv-SE" sz="1200" dirty="0"/>
            </a:br>
            <a:r>
              <a:rPr lang="sv-SE" sz="1200" dirty="0"/>
              <a:t>LSS-konferens (Ge makten vidare)</a:t>
            </a:r>
            <a:br>
              <a:rPr lang="sv-SE" sz="1200" dirty="0"/>
            </a:br>
            <a:r>
              <a:rPr lang="sv-SE" sz="1200" dirty="0"/>
              <a:t>Öppet hus HSO</a:t>
            </a:r>
            <a:br>
              <a:rPr lang="sv-SE" sz="1200" dirty="0"/>
            </a:br>
            <a:r>
              <a:rPr lang="sv-SE" sz="1200" dirty="0" err="1"/>
              <a:t>HSO</a:t>
            </a:r>
            <a:r>
              <a:rPr lang="sv-SE" sz="1200" dirty="0"/>
              <a:t> möter politiker (RIKS)</a:t>
            </a:r>
            <a:br>
              <a:rPr lang="sv-SE" sz="1200" dirty="0"/>
            </a:br>
            <a:r>
              <a:rPr lang="sv-SE" sz="1200" dirty="0" err="1"/>
              <a:t>Work</a:t>
            </a:r>
            <a:r>
              <a:rPr lang="sv-SE" sz="1200" dirty="0"/>
              <a:t> shop- om statistik och praktik</a:t>
            </a:r>
            <a:br>
              <a:rPr lang="sv-SE" sz="1200" dirty="0"/>
            </a:br>
            <a:r>
              <a:rPr lang="sv-SE" sz="1200" dirty="0"/>
              <a:t>NEURO-dagen</a:t>
            </a:r>
            <a:br>
              <a:rPr lang="sv-SE" sz="1200" dirty="0"/>
            </a:br>
            <a:r>
              <a:rPr lang="sv-SE" sz="1200" dirty="0"/>
              <a:t>Anhörigdagen</a:t>
            </a:r>
            <a:br>
              <a:rPr lang="sv-SE" sz="1200" dirty="0"/>
            </a:br>
            <a:r>
              <a:rPr lang="sv-SE" sz="1200" dirty="0"/>
              <a:t>HSVO</a:t>
            </a:r>
            <a:br>
              <a:rPr lang="sv-SE" sz="1200" dirty="0"/>
            </a:br>
            <a:r>
              <a:rPr lang="sv-SE" sz="1200" dirty="0"/>
              <a:t/>
            </a:r>
            <a:br>
              <a:rPr lang="sv-SE" sz="1200" dirty="0"/>
            </a:br>
            <a:endParaRPr lang="sv-SE" sz="1200" dirty="0"/>
          </a:p>
          <a:p>
            <a:pPr marL="0" indent="0" algn="ctr">
              <a:buNone/>
            </a:pPr>
            <a:endParaRPr lang="sv-SE" sz="1200" dirty="0"/>
          </a:p>
          <a:p>
            <a:pPr algn="ctr"/>
            <a:endParaRPr lang="sv-SE" dirty="0"/>
          </a:p>
          <a:p>
            <a:pPr algn="ctr"/>
            <a:endParaRPr lang="sv-SE" dirty="0"/>
          </a:p>
        </p:txBody>
      </p:sp>
      <p:sp>
        <p:nvSpPr>
          <p:cNvPr id="8" name="Platshållare för innehåll 5">
            <a:extLst>
              <a:ext uri="{FF2B5EF4-FFF2-40B4-BE49-F238E27FC236}">
                <a16:creationId xmlns:a16="http://schemas.microsoft.com/office/drawing/2014/main" xmlns="" id="{9A718E6F-20C4-41E6-9924-BAE88C0B45C8}"/>
              </a:ext>
            </a:extLst>
          </p:cNvPr>
          <p:cNvSpPr txBox="1">
            <a:spLocks/>
          </p:cNvSpPr>
          <p:nvPr/>
        </p:nvSpPr>
        <p:spPr>
          <a:xfrm>
            <a:off x="7834111" y="1657084"/>
            <a:ext cx="3987085" cy="157524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sv-SE" sz="1200" dirty="0"/>
          </a:p>
          <a:p>
            <a:pPr marL="0" indent="0" algn="ctr">
              <a:buNone/>
            </a:pPr>
            <a:endParaRPr lang="sv-SE" sz="1200" dirty="0"/>
          </a:p>
          <a:p>
            <a:pPr marL="0" indent="0" algn="ctr">
              <a:buNone/>
            </a:pPr>
            <a:endParaRPr lang="sv-SE" sz="1200" dirty="0"/>
          </a:p>
          <a:p>
            <a:pPr marL="0" indent="0" algn="ctr">
              <a:buNone/>
            </a:pPr>
            <a:endParaRPr lang="sv-SE" sz="1200" dirty="0"/>
          </a:p>
          <a:p>
            <a:pPr marL="0" indent="0" algn="ctr">
              <a:buNone/>
            </a:pPr>
            <a:endParaRPr lang="sv-SE" sz="1200" dirty="0"/>
          </a:p>
          <a:p>
            <a:pPr marL="0" indent="0" algn="ctr">
              <a:buNone/>
            </a:pPr>
            <a:r>
              <a:rPr lang="sv-SE" sz="1200" dirty="0"/>
              <a:t>Hot och våld – metodombud</a:t>
            </a:r>
            <a:br>
              <a:rPr lang="sv-SE" sz="1200" dirty="0"/>
            </a:br>
            <a:r>
              <a:rPr lang="sv-SE" sz="1200" dirty="0"/>
              <a:t>Upphandling färdtjänst</a:t>
            </a:r>
            <a:br>
              <a:rPr lang="sv-SE" sz="1200" dirty="0"/>
            </a:br>
            <a:r>
              <a:rPr lang="sv-SE" sz="1200" dirty="0"/>
              <a:t>Utveckla vårdcentraler – Region Uppsala</a:t>
            </a:r>
            <a:br>
              <a:rPr lang="sv-SE" sz="1200" dirty="0"/>
            </a:br>
            <a:r>
              <a:rPr lang="sv-SE" sz="1200" dirty="0"/>
              <a:t>Anhörigcentrum + Sesam</a:t>
            </a:r>
            <a:br>
              <a:rPr lang="sv-SE" sz="1200" dirty="0"/>
            </a:br>
            <a:r>
              <a:rPr lang="sv-SE" sz="1200" dirty="0"/>
              <a:t>PEER-support utbildning</a:t>
            </a:r>
            <a:br>
              <a:rPr lang="sv-SE" sz="1200" dirty="0"/>
            </a:br>
            <a:r>
              <a:rPr lang="sv-SE" sz="1200" dirty="0"/>
              <a:t/>
            </a:r>
            <a:br>
              <a:rPr lang="sv-SE" sz="1200" dirty="0"/>
            </a:br>
            <a:endParaRPr lang="sv-SE" sz="1200" dirty="0"/>
          </a:p>
          <a:p>
            <a:pPr marL="0" indent="0" algn="ctr">
              <a:buNone/>
            </a:pPr>
            <a:endParaRPr lang="sv-SE" sz="1200" dirty="0"/>
          </a:p>
          <a:p>
            <a:pPr algn="ctr"/>
            <a:endParaRPr lang="sv-SE" dirty="0"/>
          </a:p>
          <a:p>
            <a:pPr algn="ctr"/>
            <a:endParaRPr lang="sv-SE" dirty="0"/>
          </a:p>
        </p:txBody>
      </p:sp>
      <p:sp>
        <p:nvSpPr>
          <p:cNvPr id="9" name="Platshållare för innehåll 5">
            <a:extLst>
              <a:ext uri="{FF2B5EF4-FFF2-40B4-BE49-F238E27FC236}">
                <a16:creationId xmlns:a16="http://schemas.microsoft.com/office/drawing/2014/main" xmlns="" id="{66E44806-A2E6-4FD1-A769-17C4AB02A09D}"/>
              </a:ext>
            </a:extLst>
          </p:cNvPr>
          <p:cNvSpPr txBox="1">
            <a:spLocks/>
          </p:cNvSpPr>
          <p:nvPr/>
        </p:nvSpPr>
        <p:spPr>
          <a:xfrm>
            <a:off x="7988657" y="5041820"/>
            <a:ext cx="3987085" cy="93795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v-SE" dirty="0"/>
          </a:p>
          <a:p>
            <a:pPr marL="0" indent="0">
              <a:buNone/>
            </a:pPr>
            <a:endParaRPr lang="sv-SE" sz="1200" dirty="0"/>
          </a:p>
          <a:p>
            <a:pPr marL="0" indent="0">
              <a:buNone/>
            </a:pPr>
            <a:endParaRPr lang="sv-SE" sz="1200" dirty="0"/>
          </a:p>
          <a:p>
            <a:pPr marL="0" indent="0">
              <a:buNone/>
            </a:pPr>
            <a:endParaRPr lang="sv-SE" sz="1200" dirty="0"/>
          </a:p>
          <a:p>
            <a:pPr marL="0" indent="0">
              <a:buNone/>
            </a:pPr>
            <a:r>
              <a:rPr lang="sv-SE" sz="1200" dirty="0"/>
              <a:t>Arbete med programuppföljning </a:t>
            </a:r>
          </a:p>
          <a:p>
            <a:pPr marL="0" indent="0">
              <a:buNone/>
            </a:pPr>
            <a:r>
              <a:rPr lang="sv-SE" sz="1200" dirty="0"/>
              <a:t>Rapport till kommunfullmäktige</a:t>
            </a:r>
          </a:p>
          <a:p>
            <a:pPr marL="0" indent="0" algn="ctr">
              <a:buNone/>
            </a:pPr>
            <a:endParaRPr lang="sv-SE" sz="1200" dirty="0"/>
          </a:p>
          <a:p>
            <a:pPr algn="ctr"/>
            <a:endParaRPr lang="sv-SE" dirty="0"/>
          </a:p>
          <a:p>
            <a:pPr algn="ctr"/>
            <a:endParaRPr lang="sv-SE" dirty="0"/>
          </a:p>
        </p:txBody>
      </p:sp>
      <p:pic>
        <p:nvPicPr>
          <p:cNvPr id="10" name="Picture 2" descr="2bf0b8e9-2d29-4d02-8ac2-965e83bed497@eurprd08">
            <a:extLst>
              <a:ext uri="{FF2B5EF4-FFF2-40B4-BE49-F238E27FC236}">
                <a16:creationId xmlns:a16="http://schemas.microsoft.com/office/drawing/2014/main" xmlns="" id="{A2D75B34-FD6E-40FE-8727-9D1E00FCF3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3974081"/>
            <a:ext cx="1285058" cy="131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 descr="2e588496-7781-44f2-a300-4138bf4a8301@eurprd08">
            <a:extLst>
              <a:ext uri="{FF2B5EF4-FFF2-40B4-BE49-F238E27FC236}">
                <a16:creationId xmlns:a16="http://schemas.microsoft.com/office/drawing/2014/main" xmlns="" id="{056AC662-E4C3-4756-A2BA-B384E67F59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672127">
            <a:off x="1316527" y="196944"/>
            <a:ext cx="1212110" cy="1230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Ellips 14">
            <a:extLst>
              <a:ext uri="{FF2B5EF4-FFF2-40B4-BE49-F238E27FC236}">
                <a16:creationId xmlns:a16="http://schemas.microsoft.com/office/drawing/2014/main" xmlns="" id="{2D9256AA-75B0-4F89-BDE9-89B3CDDD7D95}"/>
              </a:ext>
            </a:extLst>
          </p:cNvPr>
          <p:cNvSpPr/>
          <p:nvPr/>
        </p:nvSpPr>
        <p:spPr>
          <a:xfrm>
            <a:off x="59027" y="6120152"/>
            <a:ext cx="2235558" cy="7378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>
                <a:solidFill>
                  <a:schemeClr val="tx1"/>
                </a:solidFill>
              </a:rPr>
              <a:t>INDIVIDNIVÅ</a:t>
            </a:r>
          </a:p>
        </p:txBody>
      </p:sp>
      <p:sp>
        <p:nvSpPr>
          <p:cNvPr id="16" name="Ellips 15">
            <a:extLst>
              <a:ext uri="{FF2B5EF4-FFF2-40B4-BE49-F238E27FC236}">
                <a16:creationId xmlns:a16="http://schemas.microsoft.com/office/drawing/2014/main" xmlns="" id="{39A14F5B-EBFF-423A-B65E-7CA33B5E2869}"/>
              </a:ext>
            </a:extLst>
          </p:cNvPr>
          <p:cNvSpPr/>
          <p:nvPr/>
        </p:nvSpPr>
        <p:spPr>
          <a:xfrm>
            <a:off x="2355222" y="6120152"/>
            <a:ext cx="2235558" cy="7378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>
                <a:solidFill>
                  <a:schemeClr val="tx1"/>
                </a:solidFill>
              </a:rPr>
              <a:t>VERKSAMHETSNIVÅ</a:t>
            </a:r>
          </a:p>
        </p:txBody>
      </p:sp>
      <p:sp>
        <p:nvSpPr>
          <p:cNvPr id="17" name="Ellips 16">
            <a:extLst>
              <a:ext uri="{FF2B5EF4-FFF2-40B4-BE49-F238E27FC236}">
                <a16:creationId xmlns:a16="http://schemas.microsoft.com/office/drawing/2014/main" xmlns="" id="{ADA09493-E8F7-4A76-9E1E-F5A89E99FF7B}"/>
              </a:ext>
            </a:extLst>
          </p:cNvPr>
          <p:cNvSpPr/>
          <p:nvPr/>
        </p:nvSpPr>
        <p:spPr>
          <a:xfrm>
            <a:off x="4620296" y="6119671"/>
            <a:ext cx="2235558" cy="7378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tx1"/>
                </a:solidFill>
              </a:rPr>
              <a:t>SYSTEMNIVÅ</a:t>
            </a:r>
          </a:p>
        </p:txBody>
      </p:sp>
    </p:spTree>
    <p:extLst>
      <p:ext uri="{BB962C8B-B14F-4D97-AF65-F5344CB8AC3E}">
        <p14:creationId xmlns:p14="http://schemas.microsoft.com/office/powerpoint/2010/main" val="1287598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473200" y="360363"/>
            <a:ext cx="9144000" cy="1112837"/>
          </a:xfrm>
        </p:spPr>
        <p:txBody>
          <a:bodyPr>
            <a:noAutofit/>
          </a:bodyPr>
          <a:lstStyle/>
          <a:p>
            <a:r>
              <a:rPr lang="sv-SE" sz="2400" dirty="0"/>
              <a:t> </a:t>
            </a:r>
            <a:br>
              <a:rPr lang="sv-SE" sz="2400" dirty="0"/>
            </a:br>
            <a:r>
              <a:rPr lang="sv-SE" sz="2400" dirty="0"/>
              <a:t>Kontakt:</a:t>
            </a:r>
          </a:p>
        </p:txBody>
      </p:sp>
      <p:pic>
        <p:nvPicPr>
          <p:cNvPr id="5" name="Picture 3" descr="2e588496-7781-44f2-a300-4138bf4a8301@eurprd08">
            <a:extLst>
              <a:ext uri="{FF2B5EF4-FFF2-40B4-BE49-F238E27FC236}">
                <a16:creationId xmlns:a16="http://schemas.microsoft.com/office/drawing/2014/main" xmlns="" id="{B9D4E630-FEFE-4D09-B218-D693F141A7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672127">
            <a:off x="344921" y="2363657"/>
            <a:ext cx="2795759" cy="2096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xmlns="" id="{5E400473-FFD4-4763-B21F-88B7A564CF4D}"/>
              </a:ext>
            </a:extLst>
          </p:cNvPr>
          <p:cNvSpPr/>
          <p:nvPr/>
        </p:nvSpPr>
        <p:spPr>
          <a:xfrm>
            <a:off x="5343526" y="2343629"/>
            <a:ext cx="5045076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endParaRPr lang="sv-SE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r>
              <a:rPr lang="sv-SE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Kristina Bromark</a:t>
            </a:r>
          </a:p>
          <a:p>
            <a:pPr lvl="0">
              <a:spcAft>
                <a:spcPts val="0"/>
              </a:spcAft>
            </a:pPr>
            <a:r>
              <a:rPr lang="sv-SE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brukarombud@uppsala.se</a:t>
            </a:r>
          </a:p>
          <a:p>
            <a:pPr lvl="0">
              <a:spcAft>
                <a:spcPts val="0"/>
              </a:spcAft>
            </a:pPr>
            <a:r>
              <a:rPr lang="sv-SE" sz="2800" dirty="0">
                <a:latin typeface="Calibri" panose="020F0502020204030204" pitchFamily="34" charset="0"/>
                <a:ea typeface="Calibri" panose="020F0502020204030204" pitchFamily="34" charset="0"/>
              </a:rPr>
              <a:t>018-727 88 03</a:t>
            </a:r>
          </a:p>
        </p:txBody>
      </p:sp>
    </p:spTree>
    <p:extLst>
      <p:ext uri="{BB962C8B-B14F-4D97-AF65-F5344CB8AC3E}">
        <p14:creationId xmlns:p14="http://schemas.microsoft.com/office/powerpoint/2010/main" val="2053444589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-presentation">
  <a:themeElements>
    <a:clrScheme name="nya_ua_grund_mörkare">
      <a:dk1>
        <a:sysClr val="windowText" lastClr="000000"/>
      </a:dk1>
      <a:lt1>
        <a:srgbClr val="FFFFFF"/>
      </a:lt1>
      <a:dk2>
        <a:srgbClr val="44546A"/>
      </a:dk2>
      <a:lt2>
        <a:srgbClr val="FFFFFF"/>
      </a:lt2>
      <a:accent1>
        <a:srgbClr val="006EB6"/>
      </a:accent1>
      <a:accent2>
        <a:srgbClr val="F15060"/>
      </a:accent2>
      <a:accent3>
        <a:srgbClr val="FFB511"/>
      </a:accent3>
      <a:accent4>
        <a:srgbClr val="169B62"/>
      </a:accent4>
      <a:accent5>
        <a:srgbClr val="7F7F7F"/>
      </a:accent5>
      <a:accent6>
        <a:srgbClr val="000000"/>
      </a:accent6>
      <a:hlink>
        <a:srgbClr val="0563C1"/>
      </a:hlink>
      <a:folHlink>
        <a:srgbClr val="954F72"/>
      </a:folHlink>
    </a:clrScheme>
    <a:fontScheme name="nya_ua_grund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ult avsnitt och innehåll">
  <a:themeElements>
    <a:clrScheme name="nya_ua_grund_mörkare">
      <a:dk1>
        <a:sysClr val="windowText" lastClr="000000"/>
      </a:dk1>
      <a:lt1>
        <a:srgbClr val="FFFFFF"/>
      </a:lt1>
      <a:dk2>
        <a:srgbClr val="44546A"/>
      </a:dk2>
      <a:lt2>
        <a:srgbClr val="FFFFFF"/>
      </a:lt2>
      <a:accent1>
        <a:srgbClr val="006EB6"/>
      </a:accent1>
      <a:accent2>
        <a:srgbClr val="F15060"/>
      </a:accent2>
      <a:accent3>
        <a:srgbClr val="FFB511"/>
      </a:accent3>
      <a:accent4>
        <a:srgbClr val="169B62"/>
      </a:accent4>
      <a:accent5>
        <a:srgbClr val="7F7F7F"/>
      </a:accent5>
      <a:accent6>
        <a:srgbClr val="000000"/>
      </a:accent6>
      <a:hlink>
        <a:srgbClr val="0563C1"/>
      </a:hlink>
      <a:folHlink>
        <a:srgbClr val="954F72"/>
      </a:folHlink>
    </a:clrScheme>
    <a:fontScheme name="nya_ua_grund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Blått avsnitt och innehåll">
  <a:themeElements>
    <a:clrScheme name="nya_ua_grund_mörkare">
      <a:dk1>
        <a:sysClr val="windowText" lastClr="000000"/>
      </a:dk1>
      <a:lt1>
        <a:srgbClr val="FFFFFF"/>
      </a:lt1>
      <a:dk2>
        <a:srgbClr val="44546A"/>
      </a:dk2>
      <a:lt2>
        <a:srgbClr val="FFFFFF"/>
      </a:lt2>
      <a:accent1>
        <a:srgbClr val="006EB6"/>
      </a:accent1>
      <a:accent2>
        <a:srgbClr val="F15060"/>
      </a:accent2>
      <a:accent3>
        <a:srgbClr val="FFB511"/>
      </a:accent3>
      <a:accent4>
        <a:srgbClr val="169B62"/>
      </a:accent4>
      <a:accent5>
        <a:srgbClr val="7F7F7F"/>
      </a:accent5>
      <a:accent6>
        <a:srgbClr val="000000"/>
      </a:accent6>
      <a:hlink>
        <a:srgbClr val="0563C1"/>
      </a:hlink>
      <a:folHlink>
        <a:srgbClr val="954F72"/>
      </a:folHlink>
    </a:clrScheme>
    <a:fontScheme name="nya_ua_grund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Rött avsnitt och innehåll">
  <a:themeElements>
    <a:clrScheme name="nya_ua_grund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FDC00"/>
      </a:accent1>
      <a:accent2>
        <a:srgbClr val="F08273"/>
      </a:accent2>
      <a:accent3>
        <a:srgbClr val="8CAFDC"/>
      </a:accent3>
      <a:accent4>
        <a:srgbClr val="82C387"/>
      </a:accent4>
      <a:accent5>
        <a:srgbClr val="7F7F7F"/>
      </a:accent5>
      <a:accent6>
        <a:srgbClr val="000000"/>
      </a:accent6>
      <a:hlink>
        <a:srgbClr val="0563C1"/>
      </a:hlink>
      <a:folHlink>
        <a:srgbClr val="954F72"/>
      </a:folHlink>
    </a:clrScheme>
    <a:fontScheme name="nya_ua_grund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Grönt avsnitt och innehåll">
  <a:themeElements>
    <a:clrScheme name="nya_ua_grund_mörkare">
      <a:dk1>
        <a:sysClr val="windowText" lastClr="000000"/>
      </a:dk1>
      <a:lt1>
        <a:srgbClr val="FFFFFF"/>
      </a:lt1>
      <a:dk2>
        <a:srgbClr val="44546A"/>
      </a:dk2>
      <a:lt2>
        <a:srgbClr val="FFFFFF"/>
      </a:lt2>
      <a:accent1>
        <a:srgbClr val="006EB6"/>
      </a:accent1>
      <a:accent2>
        <a:srgbClr val="F15060"/>
      </a:accent2>
      <a:accent3>
        <a:srgbClr val="FFB511"/>
      </a:accent3>
      <a:accent4>
        <a:srgbClr val="169B62"/>
      </a:accent4>
      <a:accent5>
        <a:srgbClr val="7F7F7F"/>
      </a:accent5>
      <a:accent6>
        <a:srgbClr val="000000"/>
      </a:accent6>
      <a:hlink>
        <a:srgbClr val="0563C1"/>
      </a:hlink>
      <a:folHlink>
        <a:srgbClr val="954F72"/>
      </a:folHlink>
    </a:clrScheme>
    <a:fontScheme name="nya_ua_grund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Powerpoint-presentation</Template>
  <TotalTime>3817</TotalTime>
  <Words>104</Words>
  <Application>Microsoft Office PowerPoint</Application>
  <PresentationFormat>Anpassad</PresentationFormat>
  <Paragraphs>82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5</vt:i4>
      </vt:variant>
      <vt:variant>
        <vt:lpstr>Bildrubriker</vt:lpstr>
      </vt:variant>
      <vt:variant>
        <vt:i4>4</vt:i4>
      </vt:variant>
    </vt:vector>
  </HeadingPairs>
  <TitlesOfParts>
    <vt:vector size="9" baseType="lpstr">
      <vt:lpstr>Powerpoint-presentation</vt:lpstr>
      <vt:lpstr>Gult avsnitt och innehåll</vt:lpstr>
      <vt:lpstr>Blått avsnitt och innehåll</vt:lpstr>
      <vt:lpstr>Rött avsnitt och innehåll</vt:lpstr>
      <vt:lpstr>Grönt avsnitt och innehåll</vt:lpstr>
      <vt:lpstr>Uppdrag som brukarombud   </vt:lpstr>
      <vt:lpstr>Full delaktighet för personer med funktionsnedsättning</vt:lpstr>
      <vt:lpstr>Att göra sig en bild av läget</vt:lpstr>
      <vt:lpstr>  Kontakt:</vt:lpstr>
    </vt:vector>
  </TitlesOfParts>
  <Company>Uppsala kommun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Melin Karin</dc:creator>
  <cp:lastModifiedBy>Wiksten Andersson Lena</cp:lastModifiedBy>
  <cp:revision>270</cp:revision>
  <cp:lastPrinted>2018-09-19T11:57:08Z</cp:lastPrinted>
  <dcterms:created xsi:type="dcterms:W3CDTF">2016-04-27T16:37:31Z</dcterms:created>
  <dcterms:modified xsi:type="dcterms:W3CDTF">2018-09-26T08:59:55Z</dcterms:modified>
</cp:coreProperties>
</file>